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2" r:id="rId3"/>
    <p:sldMasterId id="2147483673" r:id="rId4"/>
    <p:sldMasterId id="2147483678" r:id="rId5"/>
    <p:sldMasterId id="2147483681" r:id="rId6"/>
    <p:sldMasterId id="2147483695" r:id="rId7"/>
    <p:sldMasterId id="2147483708" r:id="rId8"/>
    <p:sldMasterId id="2147483717" r:id="rId9"/>
  </p:sldMasterIdLst>
  <p:notesMasterIdLst>
    <p:notesMasterId r:id="rId13"/>
  </p:notesMasterIdLst>
  <p:handoutMasterIdLst>
    <p:handoutMasterId r:id="rId38"/>
  </p:handoutMasterIdLst>
  <p:sldIdLst>
    <p:sldId id="4092" r:id="rId10"/>
    <p:sldId id="3910" r:id="rId11"/>
    <p:sldId id="4046" r:id="rId12"/>
    <p:sldId id="4047" r:id="rId14"/>
    <p:sldId id="4048" r:id="rId15"/>
    <p:sldId id="4049" r:id="rId16"/>
    <p:sldId id="4050" r:id="rId17"/>
    <p:sldId id="4052" r:id="rId18"/>
    <p:sldId id="4053" r:id="rId19"/>
    <p:sldId id="4054" r:id="rId20"/>
    <p:sldId id="4075" r:id="rId21"/>
    <p:sldId id="4076" r:id="rId22"/>
    <p:sldId id="4055" r:id="rId23"/>
    <p:sldId id="4056" r:id="rId24"/>
    <p:sldId id="4058" r:id="rId25"/>
    <p:sldId id="4057" r:id="rId26"/>
    <p:sldId id="4059" r:id="rId27"/>
    <p:sldId id="4063" r:id="rId28"/>
    <p:sldId id="4060" r:id="rId29"/>
    <p:sldId id="4064" r:id="rId30"/>
    <p:sldId id="4065" r:id="rId31"/>
    <p:sldId id="4066" r:id="rId32"/>
    <p:sldId id="4067" r:id="rId33"/>
    <p:sldId id="4068" r:id="rId34"/>
    <p:sldId id="4077" r:id="rId35"/>
    <p:sldId id="4078" r:id="rId36"/>
    <p:sldId id="4031" r:id="rId37"/>
  </p:sldIdLst>
  <p:sldSz cx="12192000" cy="6858000"/>
  <p:notesSz cx="6858000" cy="9144000"/>
  <p:embeddedFontLst>
    <p:embeddedFont>
      <p:font typeface="微软雅黑" panose="020B0503020204020204" pitchFamily="34" charset="-122"/>
      <p:regular r:id="rId42"/>
    </p:embeddedFont>
    <p:embeddedFont>
      <p:font typeface="Segoe UI" panose="020B0502040204020203" pitchFamily="34" charset="0"/>
      <p:regular r:id="rId43"/>
      <p:bold r:id="rId44"/>
      <p:italic r:id="rId45"/>
      <p:boldItalic r:id="rId46"/>
    </p:embeddedFont>
    <p:embeddedFont>
      <p:font typeface="MS UI Gothic" panose="020B0600070205080204" pitchFamily="34" charset="-128"/>
      <p:regular r:id="rId47"/>
    </p:embeddedFont>
    <p:embeddedFont>
      <p:font typeface="黑体" panose="02010609060101010101" pitchFamily="49" charset="-122"/>
      <p:regular r:id="rId48"/>
    </p:embeddedFont>
    <p:embeddedFont>
      <p:font typeface="Segoe UI Black" panose="020B0A02040204020203" pitchFamily="34" charset="0"/>
      <p:bold r:id="rId49"/>
    </p:embeddedFont>
    <p:embeddedFont>
      <p:font typeface="Verdana" panose="020B0604030504040204" pitchFamily="34" charset="0"/>
      <p:regular r:id="rId50"/>
      <p:bold r:id="rId51"/>
      <p:italic r:id="rId52"/>
      <p:boldItalic r:id="rId53"/>
    </p:embeddedFont>
    <p:embeddedFont>
      <p:font typeface="等线" panose="02010600030101010101" charset="-122"/>
      <p:regular r:id="rId54"/>
    </p:embeddedFont>
    <p:embeddedFont>
      <p:font typeface="等线 Light" panose="02010600030101010101" charset="-122"/>
      <p:regular r:id="rId55"/>
    </p:embeddedFont>
    <p:embeddedFont>
      <p:font typeface="Century" panose="02040604050505020304"/>
      <p:regular r:id="rId56"/>
    </p:embeddedFont>
  </p:embeddedFontLst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240CD2"/>
    <a:srgbClr val="2513CB"/>
    <a:srgbClr val="3438F6"/>
    <a:srgbClr val="F2F2F2"/>
    <a:srgbClr val="039DDB"/>
    <a:srgbClr val="3333CC"/>
    <a:srgbClr val="0066FF"/>
    <a:srgbClr val="180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78329" autoAdjust="0"/>
  </p:normalViewPr>
  <p:slideViewPr>
    <p:cSldViewPr snapToGrid="0">
      <p:cViewPr varScale="1">
        <p:scale>
          <a:sx n="70" d="100"/>
          <a:sy n="70" d="100"/>
        </p:scale>
        <p:origin x="1426" y="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980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7" Type="http://schemas.openxmlformats.org/officeDocument/2006/relationships/tags" Target="tags/tag4.xml"/><Relationship Id="rId56" Type="http://schemas.openxmlformats.org/officeDocument/2006/relationships/font" Target="fonts/font15.fntdata"/><Relationship Id="rId55" Type="http://schemas.openxmlformats.org/officeDocument/2006/relationships/font" Target="fonts/font14.fntdata"/><Relationship Id="rId54" Type="http://schemas.openxmlformats.org/officeDocument/2006/relationships/font" Target="fonts/font13.fntdata"/><Relationship Id="rId53" Type="http://schemas.openxmlformats.org/officeDocument/2006/relationships/font" Target="fonts/font12.fntdata"/><Relationship Id="rId52" Type="http://schemas.openxmlformats.org/officeDocument/2006/relationships/font" Target="fonts/font11.fntdata"/><Relationship Id="rId51" Type="http://schemas.openxmlformats.org/officeDocument/2006/relationships/font" Target="fonts/font10.fntdata"/><Relationship Id="rId50" Type="http://schemas.openxmlformats.org/officeDocument/2006/relationships/font" Target="fonts/font9.fntdata"/><Relationship Id="rId5" Type="http://schemas.openxmlformats.org/officeDocument/2006/relationships/slideMaster" Target="slideMasters/slideMaster4.xml"/><Relationship Id="rId49" Type="http://schemas.openxmlformats.org/officeDocument/2006/relationships/font" Target="fonts/font8.fntdata"/><Relationship Id="rId48" Type="http://schemas.openxmlformats.org/officeDocument/2006/relationships/font" Target="fonts/font7.fntdata"/><Relationship Id="rId47" Type="http://schemas.openxmlformats.org/officeDocument/2006/relationships/font" Target="fonts/font6.fntdata"/><Relationship Id="rId46" Type="http://schemas.openxmlformats.org/officeDocument/2006/relationships/font" Target="fonts/font5.fntdata"/><Relationship Id="rId45" Type="http://schemas.openxmlformats.org/officeDocument/2006/relationships/font" Target="fonts/font4.fntdata"/><Relationship Id="rId44" Type="http://schemas.openxmlformats.org/officeDocument/2006/relationships/font" Target="fonts/font3.fntdata"/><Relationship Id="rId43" Type="http://schemas.openxmlformats.org/officeDocument/2006/relationships/font" Target="fonts/font2.fntdata"/><Relationship Id="rId42" Type="http://schemas.openxmlformats.org/officeDocument/2006/relationships/font" Target="fonts/font1.fntdata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为什么有的机器要用三级时序？有的机器只需要用时钟控制即可？</a:t>
            </a:r>
            <a:r>
              <a:rPr lang="en-US" altLang="zh-CN" dirty="0"/>
              <a:t> </a:t>
            </a:r>
            <a:r>
              <a:rPr lang="zh-CN" altLang="en-US" dirty="0"/>
              <a:t>这主要是受数据通路的方式决定</a:t>
            </a:r>
            <a:r>
              <a:rPr lang="zh-CN" altLang="en-US" dirty="0"/>
              <a:t>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首先要分析说明为什么要研究数据通路的时间特性：从数字逻辑中对同步时序电路的时间要求说起：上次输入产生问题输出后时间才能变化，那个从输入到问题输出到底需要经过多长时间？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建立时间、保持时间  可以用两个人传递物品为例进行说明。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从原理上透彻分析为什么存在建立时间和保持时间的博文 ：   </a:t>
            </a:r>
            <a:r>
              <a:rPr lang="en-US" altLang="zh-CN" dirty="0" smtClean="0"/>
              <a:t>https://zhuanlan.zhihu.com/p/161283550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</a:t>
            </a:r>
            <a:r>
              <a:rPr lang="zh-CN" altLang="en-US" dirty="0" smtClean="0"/>
              <a:t>的最小值也就是对应时钟频率的最大值，这里一定要加上</a:t>
            </a:r>
            <a:r>
              <a:rPr lang="en-US" altLang="zh-CN" dirty="0" smtClean="0"/>
              <a:t>Setup Time, </a:t>
            </a:r>
            <a:r>
              <a:rPr lang="zh-CN" altLang="en-US" dirty="0" smtClean="0"/>
              <a:t>这是对时钟周期的约定，也就是时钟周期在</a:t>
            </a:r>
            <a:r>
              <a:rPr lang="en-US" altLang="zh-CN" b="1" dirty="0" err="1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Clk_to_Q</a:t>
            </a:r>
            <a:r>
              <a:rPr lang="en-US" altLang="zh-CN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 + 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关键路径时延后还要再等一个</a:t>
            </a:r>
            <a:r>
              <a:rPr lang="en-US" altLang="zh-CN" dirty="0" smtClean="0">
                <a:sym typeface="+mn-ea"/>
              </a:rPr>
              <a:t>Setup Time</a:t>
            </a:r>
            <a:r>
              <a:rPr lang="zh-CN" altLang="en-US" dirty="0" smtClean="0">
                <a:sym typeface="+mn-ea"/>
              </a:rPr>
              <a:t>的稳定</a:t>
            </a:r>
            <a:r>
              <a:rPr lang="zh-CN" altLang="en-US" dirty="0" smtClean="0">
                <a:sym typeface="+mn-ea"/>
              </a:rPr>
              <a:t>期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rgbClr val="0000FF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 smtClean="0">
                <a:solidFill>
                  <a:srgbClr val="0000FF"/>
                </a:solidFill>
                <a:effectLst/>
                <a:latin typeface="+mn-lt"/>
                <a:ea typeface="+mn-ea"/>
                <a:cs typeface="+mn-cs"/>
              </a:rPr>
              <a:t>：数据在时钟有效后还要保持一段时间，其涵义是说输入数据不能改变太快！如果输入数据改变，这种改变将通过两个部件间的最短路径传输过去，这里不再需要等待</a:t>
            </a:r>
            <a:r>
              <a:rPr lang="en-US" altLang="zh-CN" dirty="0" smtClean="0">
                <a:sym typeface="+mn-ea"/>
              </a:rPr>
              <a:t>Setup Time</a:t>
            </a:r>
            <a:r>
              <a:rPr lang="zh-CN" altLang="en-US" dirty="0" smtClean="0">
                <a:sym typeface="+mn-ea"/>
              </a:rPr>
              <a:t>，因为时钟已经触发</a:t>
            </a:r>
            <a:endParaRPr lang="en-US" altLang="zh-CN" sz="1200" b="0" i="0" kern="1200" dirty="0" smtClean="0">
              <a:solidFill>
                <a:srgbClr val="0000FF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几乎每一个设计都会经历修正保持时间违例的过程，尤其是对较快的工艺。大多数设计人员以紧约束进行综合设计以最大化建立时间，所得的结果是一快速逻辑，其数据相对于时钟较快地到达触发器的输入。这可导致保持时间违例，由于数据在被触发器锁存前改变了数值。通常，设计人员在设计的初次布局和布线之后修正保持时间违例，从而利用更准确的延迟值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设计中有几种设计人员用来插入适当延迟的方法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关键延迟  </a:t>
            </a:r>
            <a:r>
              <a:rPr lang="en-US" altLang="zh-CN" dirty="0" smtClean="0"/>
              <a:t>clk-to-q+4Adder+setup time+ </a:t>
            </a:r>
            <a:r>
              <a:rPr lang="en-US" altLang="zh-CN" dirty="0" smtClean="0">
                <a:sym typeface="+mn-ea"/>
              </a:rPr>
              <a:t>clk-to-q</a:t>
            </a:r>
            <a:r>
              <a:rPr lang="en-US" altLang="zh-CN" dirty="0" smtClean="0"/>
              <a:t>=55ns</a:t>
            </a:r>
            <a:endParaRPr lang="en-US" altLang="zh-CN" dirty="0" smtClean="0"/>
          </a:p>
          <a:p>
            <a:r>
              <a:rPr lang="zh-CN" altLang="en-US" dirty="0" smtClean="0"/>
              <a:t>最大频率  </a:t>
            </a:r>
            <a:r>
              <a:rPr lang="en-US" altLang="zh-CN" dirty="0" smtClean="0"/>
              <a:t>18</a:t>
            </a:r>
            <a:r>
              <a:rPr lang="en-US" altLang="zh-CN" dirty="0" smtClean="0"/>
              <a:t>Mhz</a:t>
            </a:r>
            <a:endParaRPr lang="en-US" altLang="zh-CN" dirty="0" smtClean="0"/>
          </a:p>
          <a:p>
            <a:r>
              <a:rPr lang="en-US" altLang="zh-CN" dirty="0" smtClean="0"/>
              <a:t>S0</a:t>
            </a:r>
            <a:r>
              <a:rPr lang="zh-CN" altLang="en-US" dirty="0" smtClean="0"/>
              <a:t>信号是最短路径 </a:t>
            </a:r>
            <a:r>
              <a:rPr lang="en-US" altLang="zh-CN" dirty="0" smtClean="0"/>
              <a:t>10ns</a:t>
            </a:r>
            <a:r>
              <a:rPr lang="zh-CN" altLang="en-US" dirty="0" smtClean="0"/>
              <a:t>，访问违例   </a:t>
            </a:r>
            <a:r>
              <a:rPr lang="en-US" altLang="zh-CN" dirty="0" smtClean="0"/>
              <a:t>10+Clk_to_q=15ns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MemRead</a:t>
            </a:r>
            <a:r>
              <a:rPr lang="zh-CN" altLang="en-US" dirty="0" smtClean="0"/>
              <a:t>表达式说明三级时序体制下，操作控制型号是指令，指令周期和</a:t>
            </a:r>
            <a:r>
              <a:rPr lang="en-US" altLang="zh-CN" dirty="0" smtClean="0"/>
              <a:t>T</a:t>
            </a:r>
            <a:r>
              <a:rPr lang="zh-CN" altLang="en-US" dirty="0" smtClean="0"/>
              <a:t>的函数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 showMasterPhAnim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" name="图片 9" descr="计算机学院logo-组合01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10076238" y="341471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</a:fld>
            <a:r>
              <a:rPr lang="en-US" altLang="zh-CN" sz="1200"/>
              <a:t> </a:t>
            </a:r>
            <a:endParaRPr lang="en-US" altLang="zh-CN" sz="120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showMasterPhAnim="0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showMasterPhAnim="0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showMasterPhAnim="0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A2441-49ED-4A52-B3CC-5A1149BC51AC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F6130-A1B0-40F4-A496-F2F55E2F44B1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2BED8-E368-4E8F-BE90-7083DDA10F91}" type="datetime1">
              <a:rPr lang="zh-CN" altLang="en-US" smtClean="0"/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D4AE9-050C-4B7F-B272-FA384BD23015}" type="datetime1">
              <a:rPr lang="zh-CN" altLang="en-US" smtClean="0"/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81A83-785E-4D80-94E7-591D3C3AD6FF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7959B-1BC1-4FDE-88B2-3CAC26DD58F7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B9BA08-BA34-4DD9-B7F1-D711E644256C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F9DB9-E29A-49BF-A83A-344AADB27BAD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 algn="just"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 algn="just"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-99392"/>
            <a:ext cx="10668000" cy="1216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19403" y="980728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66233" y="-91281"/>
            <a:ext cx="10668000" cy="1216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755651" y="1752600"/>
            <a:ext cx="5232400" cy="20574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7526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755651" y="39624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251" y="39624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136285-3C6A-4A93-8657-E500CB968B1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12" Type="http://schemas.openxmlformats.org/officeDocument/2006/relationships/image" Target="../media/image4.png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7" Type="http://schemas.openxmlformats.org/officeDocument/2006/relationships/theme" Target="../theme/theme5.xml"/><Relationship Id="rId16" Type="http://schemas.openxmlformats.org/officeDocument/2006/relationships/tags" Target="../tags/tag3.xml"/><Relationship Id="rId15" Type="http://schemas.openxmlformats.org/officeDocument/2006/relationships/tags" Target="../tags/tag2.xml"/><Relationship Id="rId14" Type="http://schemas.openxmlformats.org/officeDocument/2006/relationships/tags" Target="../tags/tag1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4" Type="http://schemas.openxmlformats.org/officeDocument/2006/relationships/theme" Target="../theme/theme6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0" Type="http://schemas.openxmlformats.org/officeDocument/2006/relationships/theme" Target="../theme/theme7.xml"/><Relationship Id="rId1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slideLayout" Target="../slideLayouts/slideLayout70.xml"/><Relationship Id="rId7" Type="http://schemas.openxmlformats.org/officeDocument/2006/relationships/slideLayout" Target="../slideLayouts/slideLayout69.xml"/><Relationship Id="rId6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1" Type="http://schemas.openxmlformats.org/officeDocument/2006/relationships/theme" Target="../theme/theme8.xml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anose="02010600030101010101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anose="02010600030101010101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1F97EB9-7652-462B-90E9-768B5D23F71B}" type="datetime1">
              <a:rPr lang="zh-CN" altLang="en-US" smtClean="0"/>
            </a:fld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/>
          <p:cNvSpPr>
            <a:spLocks noEditPoints="1"/>
          </p:cNvSpPr>
          <p:nvPr/>
        </p:nvSpPr>
        <p:spPr bwMode="auto">
          <a:xfrm>
            <a:off x="0" y="263187"/>
            <a:ext cx="12192000" cy="2353917"/>
          </a:xfrm>
          <a:custGeom>
            <a:avLst/>
            <a:gdLst>
              <a:gd name="T0" fmla="*/ 7933 w 8000"/>
              <a:gd name="T1" fmla="*/ 1418 h 1542"/>
              <a:gd name="T2" fmla="*/ 7832 w 8000"/>
              <a:gd name="T3" fmla="*/ 1315 h 1542"/>
              <a:gd name="T4" fmla="*/ 7738 w 8000"/>
              <a:gd name="T5" fmla="*/ 1352 h 1542"/>
              <a:gd name="T6" fmla="*/ 7673 w 8000"/>
              <a:gd name="T7" fmla="*/ 1336 h 1542"/>
              <a:gd name="T8" fmla="*/ 7538 w 8000"/>
              <a:gd name="T9" fmla="*/ 1313 h 1542"/>
              <a:gd name="T10" fmla="*/ 7430 w 8000"/>
              <a:gd name="T11" fmla="*/ 1287 h 1542"/>
              <a:gd name="T12" fmla="*/ 7292 w 8000"/>
              <a:gd name="T13" fmla="*/ 1358 h 1542"/>
              <a:gd name="T14" fmla="*/ 7170 w 8000"/>
              <a:gd name="T15" fmla="*/ 1352 h 1542"/>
              <a:gd name="T16" fmla="*/ 6993 w 8000"/>
              <a:gd name="T17" fmla="*/ 1400 h 1542"/>
              <a:gd name="T18" fmla="*/ 6886 w 8000"/>
              <a:gd name="T19" fmla="*/ 1357 h 1542"/>
              <a:gd name="T20" fmla="*/ 6766 w 8000"/>
              <a:gd name="T21" fmla="*/ 1380 h 1542"/>
              <a:gd name="T22" fmla="*/ 6640 w 8000"/>
              <a:gd name="T23" fmla="*/ 1194 h 1542"/>
              <a:gd name="T24" fmla="*/ 6505 w 8000"/>
              <a:gd name="T25" fmla="*/ 1157 h 1542"/>
              <a:gd name="T26" fmla="*/ 6381 w 8000"/>
              <a:gd name="T27" fmla="*/ 1311 h 1542"/>
              <a:gd name="T28" fmla="*/ 6242 w 8000"/>
              <a:gd name="T29" fmla="*/ 1181 h 1542"/>
              <a:gd name="T30" fmla="*/ 5688 w 8000"/>
              <a:gd name="T31" fmla="*/ 818 h 1542"/>
              <a:gd name="T32" fmla="*/ 5396 w 8000"/>
              <a:gd name="T33" fmla="*/ 674 h 1542"/>
              <a:gd name="T34" fmla="*/ 5346 w 8000"/>
              <a:gd name="T35" fmla="*/ 615 h 1542"/>
              <a:gd name="T36" fmla="*/ 5292 w 8000"/>
              <a:gd name="T37" fmla="*/ 1274 h 1542"/>
              <a:gd name="T38" fmla="*/ 5007 w 8000"/>
              <a:gd name="T39" fmla="*/ 1089 h 1542"/>
              <a:gd name="T40" fmla="*/ 4819 w 8000"/>
              <a:gd name="T41" fmla="*/ 685 h 1542"/>
              <a:gd name="T42" fmla="*/ 4540 w 8000"/>
              <a:gd name="T43" fmla="*/ 1250 h 1542"/>
              <a:gd name="T44" fmla="*/ 4474 w 8000"/>
              <a:gd name="T45" fmla="*/ 1255 h 1542"/>
              <a:gd name="T46" fmla="*/ 4398 w 8000"/>
              <a:gd name="T47" fmla="*/ 1265 h 1542"/>
              <a:gd name="T48" fmla="*/ 4286 w 8000"/>
              <a:gd name="T49" fmla="*/ 1131 h 1542"/>
              <a:gd name="T50" fmla="*/ 4046 w 8000"/>
              <a:gd name="T51" fmla="*/ 1117 h 1542"/>
              <a:gd name="T52" fmla="*/ 3923 w 8000"/>
              <a:gd name="T53" fmla="*/ 975 h 1542"/>
              <a:gd name="T54" fmla="*/ 3742 w 8000"/>
              <a:gd name="T55" fmla="*/ 1095 h 1542"/>
              <a:gd name="T56" fmla="*/ 3585 w 8000"/>
              <a:gd name="T57" fmla="*/ 1415 h 1542"/>
              <a:gd name="T58" fmla="*/ 3463 w 8000"/>
              <a:gd name="T59" fmla="*/ 1255 h 1542"/>
              <a:gd name="T60" fmla="*/ 3390 w 8000"/>
              <a:gd name="T61" fmla="*/ 372 h 1542"/>
              <a:gd name="T62" fmla="*/ 3367 w 8000"/>
              <a:gd name="T63" fmla="*/ 187 h 1542"/>
              <a:gd name="T64" fmla="*/ 3329 w 8000"/>
              <a:gd name="T65" fmla="*/ 695 h 1542"/>
              <a:gd name="T66" fmla="*/ 2997 w 8000"/>
              <a:gd name="T67" fmla="*/ 1479 h 1542"/>
              <a:gd name="T68" fmla="*/ 2797 w 8000"/>
              <a:gd name="T69" fmla="*/ 1119 h 1542"/>
              <a:gd name="T70" fmla="*/ 2628 w 8000"/>
              <a:gd name="T71" fmla="*/ 1372 h 1542"/>
              <a:gd name="T72" fmla="*/ 2470 w 8000"/>
              <a:gd name="T73" fmla="*/ 1378 h 1542"/>
              <a:gd name="T74" fmla="*/ 2310 w 8000"/>
              <a:gd name="T75" fmla="*/ 1440 h 1542"/>
              <a:gd name="T76" fmla="*/ 2152 w 8000"/>
              <a:gd name="T77" fmla="*/ 1391 h 1542"/>
              <a:gd name="T78" fmla="*/ 2055 w 8000"/>
              <a:gd name="T79" fmla="*/ 1463 h 1542"/>
              <a:gd name="T80" fmla="*/ 1975 w 8000"/>
              <a:gd name="T81" fmla="*/ 1479 h 1542"/>
              <a:gd name="T82" fmla="*/ 1805 w 8000"/>
              <a:gd name="T83" fmla="*/ 1456 h 1542"/>
              <a:gd name="T84" fmla="*/ 1673 w 8000"/>
              <a:gd name="T85" fmla="*/ 1469 h 1542"/>
              <a:gd name="T86" fmla="*/ 1531 w 8000"/>
              <a:gd name="T87" fmla="*/ 1408 h 1542"/>
              <a:gd name="T88" fmla="*/ 1443 w 8000"/>
              <a:gd name="T89" fmla="*/ 1265 h 1542"/>
              <a:gd name="T90" fmla="*/ 1253 w 8000"/>
              <a:gd name="T91" fmla="*/ 1421 h 1542"/>
              <a:gd name="T92" fmla="*/ 1155 w 8000"/>
              <a:gd name="T93" fmla="*/ 1401 h 1542"/>
              <a:gd name="T94" fmla="*/ 1051 w 8000"/>
              <a:gd name="T95" fmla="*/ 1389 h 1542"/>
              <a:gd name="T96" fmla="*/ 969 w 8000"/>
              <a:gd name="T97" fmla="*/ 1224 h 1542"/>
              <a:gd name="T98" fmla="*/ 843 w 8000"/>
              <a:gd name="T99" fmla="*/ 1375 h 1542"/>
              <a:gd name="T100" fmla="*/ 664 w 8000"/>
              <a:gd name="T101" fmla="*/ 1427 h 1542"/>
              <a:gd name="T102" fmla="*/ 515 w 8000"/>
              <a:gd name="T103" fmla="*/ 1241 h 1542"/>
              <a:gd name="T104" fmla="*/ 320 w 8000"/>
              <a:gd name="T105" fmla="*/ 1245 h 1542"/>
              <a:gd name="T106" fmla="*/ 218 w 8000"/>
              <a:gd name="T107" fmla="*/ 1342 h 1542"/>
              <a:gd name="T108" fmla="*/ 56 w 8000"/>
              <a:gd name="T109" fmla="*/ 1357 h 1542"/>
              <a:gd name="T110" fmla="*/ 3369 w 8000"/>
              <a:gd name="T111" fmla="*/ 1408 h 1542"/>
              <a:gd name="T112" fmla="*/ 3356 w 8000"/>
              <a:gd name="T113" fmla="*/ 1141 h 1542"/>
              <a:gd name="T114" fmla="*/ 3356 w 8000"/>
              <a:gd name="T115" fmla="*/ 872 h 1542"/>
              <a:gd name="T116" fmla="*/ 3356 w 8000"/>
              <a:gd name="T117" fmla="*/ 756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28A9D6"/>
                </a:gs>
              </a:gsLst>
              <a:lin ang="5400000" scaled="1"/>
            </a:gradFill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" name="矩形 1"/>
          <p:cNvSpPr/>
          <p:nvPr/>
        </p:nvSpPr>
        <p:spPr>
          <a:xfrm>
            <a:off x="0" y="2632221"/>
            <a:ext cx="12192000" cy="1714585"/>
          </a:xfrm>
          <a:prstGeom prst="rect">
            <a:avLst/>
          </a:prstGeom>
          <a:solidFill>
            <a:srgbClr val="28A9D6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25" name="直接连接符 24"/>
          <p:cNvCxnSpPr/>
          <p:nvPr/>
        </p:nvCxnSpPr>
        <p:spPr>
          <a:xfrm>
            <a:off x="0" y="4373612"/>
            <a:ext cx="12192000" cy="0"/>
          </a:xfrm>
          <a:prstGeom prst="line">
            <a:avLst/>
          </a:prstGeom>
          <a:ln w="19050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3"/>
          <p:cNvSpPr txBox="1"/>
          <p:nvPr/>
        </p:nvSpPr>
        <p:spPr>
          <a:xfrm>
            <a:off x="1105672" y="2895743"/>
            <a:ext cx="10657184" cy="9531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第九章  中央处理器</a:t>
            </a:r>
            <a:r>
              <a:rPr lang="en-US" altLang="zh-CN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一）</a:t>
            </a:r>
            <a:endParaRPr lang="zh-CN" altLang="zh-CN" sz="56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0" y="4795475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4861761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0" y="4928047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872000" y="4795475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872000" y="4861761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872000" y="4928047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4727848" y="463092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秦磊华  计算机学院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9.2 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指令周期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94915" y="896543"/>
            <a:ext cx="400088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指令周期的同步方式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523852" y="2737212"/>
            <a:ext cx="10935085" cy="362923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None/>
            </a:pPr>
            <a:r>
              <a:rPr lang="zh-CN" altLang="en-US" sz="2400" dirty="0" smtClean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 不同</a:t>
            </a:r>
            <a:r>
              <a:rPr lang="zh-CN" altLang="en-US" sz="2400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指令功能不同</a:t>
            </a:r>
            <a:r>
              <a:rPr lang="zh-CN" altLang="en-US" sz="2400" dirty="0" smtClean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，所需时间不同</a:t>
            </a:r>
            <a:r>
              <a:rPr lang="zh-CN" altLang="en-US" sz="2400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，如何</a:t>
            </a:r>
            <a:r>
              <a:rPr lang="zh-CN" altLang="en-US" sz="2400" dirty="0" smtClean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进行控制</a:t>
            </a:r>
            <a:r>
              <a:rPr lang="zh-CN" altLang="en-US" sz="2400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？</a:t>
            </a:r>
            <a:endParaRPr lang="en-US" altLang="zh-CN" sz="2400" dirty="0"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607060" lvl="1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None/>
            </a:pPr>
            <a:r>
              <a:rPr lang="zh-CN" altLang="en-US" sz="24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定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长指令周期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1216025" lvl="2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None/>
            </a:pPr>
            <a:r>
              <a:rPr lang="zh-CN" altLang="en-US" sz="2400" dirty="0" smtClean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机器周期数</a:t>
            </a:r>
            <a:r>
              <a:rPr lang="zh-CN" altLang="en-US" sz="2400" b="1" dirty="0" smtClean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固定</a:t>
            </a:r>
            <a:r>
              <a:rPr lang="zh-CN" altLang="en-US" sz="2400" dirty="0" smtClean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，节拍数</a:t>
            </a:r>
            <a:r>
              <a:rPr lang="zh-CN" altLang="en-US" sz="2400" b="1" dirty="0" smtClean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固定</a:t>
            </a:r>
            <a:r>
              <a:rPr lang="zh-CN" altLang="en-US" sz="2400" dirty="0" smtClean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。</a:t>
            </a:r>
            <a:r>
              <a:rPr lang="en-US" altLang="zh-CN" sz="2400" dirty="0" smtClean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 (</a:t>
            </a:r>
            <a:r>
              <a:rPr lang="zh-CN" altLang="en-US" sz="2400" dirty="0" smtClean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按</a:t>
            </a:r>
            <a:r>
              <a:rPr lang="zh-CN" altLang="en-US" sz="2400" b="1" dirty="0" smtClean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指令周期</a:t>
            </a:r>
            <a:r>
              <a:rPr lang="zh-CN" altLang="en-US" sz="2400" dirty="0" smtClean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同步，</a:t>
            </a:r>
            <a:r>
              <a:rPr lang="en-US" altLang="zh-CN" sz="2400" dirty="0" smtClean="0">
                <a:solidFill>
                  <a:srgbClr val="3438F6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MIPS </a:t>
            </a:r>
            <a:r>
              <a:rPr lang="zh-CN" altLang="en-US" sz="2400" dirty="0" smtClean="0">
                <a:solidFill>
                  <a:srgbClr val="3438F6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单周期</a:t>
            </a:r>
            <a:r>
              <a:rPr lang="en-US" altLang="zh-CN" sz="2400" dirty="0" smtClean="0">
                <a:solidFill>
                  <a:srgbClr val="3438F6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)</a:t>
            </a:r>
            <a:endParaRPr lang="en-US" altLang="zh-CN" sz="2400" dirty="0" smtClean="0">
              <a:solidFill>
                <a:srgbClr val="3438F6"/>
              </a:solidFill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607060" lvl="1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None/>
            </a:pPr>
            <a:r>
              <a:rPr lang="zh-CN" altLang="en-US" sz="2400" dirty="0" smtClean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变长指令周期</a:t>
            </a:r>
            <a:endParaRPr lang="en-US" altLang="zh-CN" sz="2400" dirty="0">
              <a:solidFill>
                <a:schemeClr val="tx1"/>
              </a:solidFill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1216025" lvl="2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None/>
            </a:pPr>
            <a:r>
              <a:rPr lang="zh-CN" altLang="en-US" sz="2400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机器周期数</a:t>
            </a:r>
            <a:r>
              <a:rPr lang="zh-CN" altLang="en-US" sz="2400" b="1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可变</a:t>
            </a:r>
            <a:r>
              <a:rPr lang="zh-CN" altLang="en-US" sz="2400" dirty="0" smtClean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。 </a:t>
            </a:r>
            <a:r>
              <a:rPr lang="en-US" altLang="zh-CN" sz="2400" dirty="0" smtClean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(</a:t>
            </a:r>
            <a:r>
              <a:rPr lang="zh-CN" altLang="en-US" sz="2400" dirty="0" smtClean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按</a:t>
            </a:r>
            <a:r>
              <a:rPr lang="zh-CN" altLang="en-US" sz="2400" b="1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时钟</a:t>
            </a:r>
            <a:r>
              <a:rPr lang="zh-CN" altLang="en-US" sz="2400" b="1" dirty="0" smtClean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周期</a:t>
            </a:r>
            <a:r>
              <a:rPr lang="en-US" altLang="zh-CN" sz="2400" b="1" dirty="0" smtClean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/CPU</a:t>
            </a:r>
            <a:r>
              <a:rPr lang="zh-CN" altLang="en-US" sz="2400" b="1" dirty="0" smtClean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周期</a:t>
            </a:r>
            <a:r>
              <a:rPr lang="zh-CN" altLang="en-US" sz="2400" dirty="0" smtClean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同步，</a:t>
            </a:r>
            <a:r>
              <a:rPr lang="en-US" altLang="zh-CN" sz="2400" dirty="0" smtClean="0">
                <a:solidFill>
                  <a:srgbClr val="3438F6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MIPS </a:t>
            </a:r>
            <a:r>
              <a:rPr lang="zh-CN" altLang="en-US" sz="2400" dirty="0" smtClean="0">
                <a:solidFill>
                  <a:srgbClr val="3438F6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多周期</a:t>
            </a:r>
            <a:r>
              <a:rPr lang="en-US" altLang="zh-CN" sz="2400" dirty="0" smtClean="0">
                <a:solidFill>
                  <a:srgbClr val="3438F6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)</a:t>
            </a:r>
            <a:endParaRPr lang="en-US" altLang="zh-CN" sz="2400" dirty="0">
              <a:solidFill>
                <a:srgbClr val="3438F6"/>
              </a:solidFill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5375" y="652203"/>
            <a:ext cx="6415767" cy="22177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9.2 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指令周期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108" name="Rectangle 6"/>
          <p:cNvSpPr>
            <a:spLocks noChangeArrowheads="1"/>
          </p:cNvSpPr>
          <p:nvPr/>
        </p:nvSpPr>
        <p:spPr bwMode="auto">
          <a:xfrm>
            <a:off x="7892290" y="951541"/>
            <a:ext cx="2161169" cy="35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1705" b="1" dirty="0">
                <a:latin typeface="+mn-ea"/>
              </a:rPr>
              <a:t>微操作控制信号序列</a:t>
            </a:r>
            <a:endParaRPr lang="zh-CN" altLang="en-US" sz="1705" b="1" dirty="0">
              <a:latin typeface="+mn-ea"/>
            </a:endParaRPr>
          </a:p>
        </p:txBody>
      </p:sp>
      <p:sp>
        <p:nvSpPr>
          <p:cNvPr id="109" name="Rectangle 8"/>
          <p:cNvSpPr>
            <a:spLocks noChangeArrowheads="1"/>
          </p:cNvSpPr>
          <p:nvPr/>
        </p:nvSpPr>
        <p:spPr bwMode="auto">
          <a:xfrm>
            <a:off x="5294528" y="2706273"/>
            <a:ext cx="508434" cy="1365333"/>
          </a:xfrm>
          <a:prstGeom prst="rect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zh-CN" altLang="en-US" sz="1515" b="1" kern="0" dirty="0">
                <a:latin typeface="+mn-ea"/>
                <a:cs typeface="Segoe UI Black" panose="020B0A02040204020203" pitchFamily="34" charset="0"/>
              </a:rPr>
              <a:t>指令寄存器</a:t>
            </a:r>
            <a:endParaRPr lang="zh-CN" altLang="en-US" sz="1515" b="1" kern="0" dirty="0">
              <a:latin typeface="+mn-ea"/>
              <a:cs typeface="Segoe UI Black" panose="020B0A02040204020203" pitchFamily="34" charset="0"/>
            </a:endParaRPr>
          </a:p>
        </p:txBody>
      </p:sp>
      <p:sp>
        <p:nvSpPr>
          <p:cNvPr id="110" name="Rectangle 9"/>
          <p:cNvSpPr>
            <a:spLocks noChangeArrowheads="1"/>
          </p:cNvSpPr>
          <p:nvPr/>
        </p:nvSpPr>
        <p:spPr bwMode="auto">
          <a:xfrm>
            <a:off x="5290930" y="4114338"/>
            <a:ext cx="466585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600" b="1" dirty="0">
                <a:latin typeface="+mn-ea"/>
              </a:rPr>
              <a:t>IR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11" name="Rectangle 10"/>
          <p:cNvSpPr>
            <a:spLocks noChangeArrowheads="1"/>
          </p:cNvSpPr>
          <p:nvPr/>
        </p:nvSpPr>
        <p:spPr bwMode="auto">
          <a:xfrm>
            <a:off x="5558336" y="1910275"/>
            <a:ext cx="1415773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1600" b="1" dirty="0">
                <a:latin typeface="+mn-ea"/>
              </a:rPr>
              <a:t>结果反馈信息</a:t>
            </a:r>
            <a:endParaRPr lang="zh-CN" altLang="en-US" sz="1600" b="1" dirty="0">
              <a:latin typeface="+mn-ea"/>
            </a:endParaRPr>
          </a:p>
        </p:txBody>
      </p:sp>
      <p:grpSp>
        <p:nvGrpSpPr>
          <p:cNvPr id="112" name="Group 11"/>
          <p:cNvGrpSpPr/>
          <p:nvPr/>
        </p:nvGrpSpPr>
        <p:grpSpPr bwMode="auto">
          <a:xfrm>
            <a:off x="7922230" y="1342993"/>
            <a:ext cx="2012840" cy="431776"/>
            <a:chOff x="2746" y="1207"/>
            <a:chExt cx="1268" cy="409"/>
          </a:xfrm>
        </p:grpSpPr>
        <p:grpSp>
          <p:nvGrpSpPr>
            <p:cNvPr id="113" name="Group 12"/>
            <p:cNvGrpSpPr/>
            <p:nvPr/>
          </p:nvGrpSpPr>
          <p:grpSpPr bwMode="auto">
            <a:xfrm>
              <a:off x="2746" y="1207"/>
              <a:ext cx="725" cy="409"/>
              <a:chOff x="4330" y="2840"/>
              <a:chExt cx="725" cy="409"/>
            </a:xfrm>
          </p:grpSpPr>
          <p:sp>
            <p:nvSpPr>
              <p:cNvPr id="120" name="Line 13"/>
              <p:cNvSpPr>
                <a:spLocks noChangeShapeType="1"/>
              </p:cNvSpPr>
              <p:nvPr/>
            </p:nvSpPr>
            <p:spPr bwMode="auto">
              <a:xfrm flipV="1">
                <a:off x="4330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latin typeface="+mn-ea"/>
                </a:endParaRPr>
              </a:p>
            </p:txBody>
          </p:sp>
          <p:sp>
            <p:nvSpPr>
              <p:cNvPr id="121" name="Line 14"/>
              <p:cNvSpPr>
                <a:spLocks noChangeShapeType="1"/>
              </p:cNvSpPr>
              <p:nvPr/>
            </p:nvSpPr>
            <p:spPr bwMode="auto">
              <a:xfrm flipV="1">
                <a:off x="4420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latin typeface="+mn-ea"/>
                </a:endParaRPr>
              </a:p>
            </p:txBody>
          </p:sp>
          <p:sp>
            <p:nvSpPr>
              <p:cNvPr id="122" name="Line 15"/>
              <p:cNvSpPr>
                <a:spLocks noChangeShapeType="1"/>
              </p:cNvSpPr>
              <p:nvPr/>
            </p:nvSpPr>
            <p:spPr bwMode="auto">
              <a:xfrm flipV="1">
                <a:off x="4511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latin typeface="+mn-ea"/>
                </a:endParaRPr>
              </a:p>
            </p:txBody>
          </p:sp>
          <p:sp>
            <p:nvSpPr>
              <p:cNvPr id="123" name="Line 16"/>
              <p:cNvSpPr>
                <a:spLocks noChangeShapeType="1"/>
              </p:cNvSpPr>
              <p:nvPr/>
            </p:nvSpPr>
            <p:spPr bwMode="auto">
              <a:xfrm flipV="1">
                <a:off x="4602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latin typeface="+mn-ea"/>
                </a:endParaRPr>
              </a:p>
            </p:txBody>
          </p:sp>
          <p:sp>
            <p:nvSpPr>
              <p:cNvPr id="124" name="Line 17"/>
              <p:cNvSpPr>
                <a:spLocks noChangeShapeType="1"/>
              </p:cNvSpPr>
              <p:nvPr/>
            </p:nvSpPr>
            <p:spPr bwMode="auto">
              <a:xfrm flipV="1">
                <a:off x="4693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latin typeface="+mn-ea"/>
                </a:endParaRPr>
              </a:p>
            </p:txBody>
          </p:sp>
          <p:sp>
            <p:nvSpPr>
              <p:cNvPr id="125" name="Line 18"/>
              <p:cNvSpPr>
                <a:spLocks noChangeShapeType="1"/>
              </p:cNvSpPr>
              <p:nvPr/>
            </p:nvSpPr>
            <p:spPr bwMode="auto">
              <a:xfrm flipV="1">
                <a:off x="4783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latin typeface="+mn-ea"/>
                </a:endParaRPr>
              </a:p>
            </p:txBody>
          </p:sp>
          <p:sp>
            <p:nvSpPr>
              <p:cNvPr id="126" name="Line 19"/>
              <p:cNvSpPr>
                <a:spLocks noChangeShapeType="1"/>
              </p:cNvSpPr>
              <p:nvPr/>
            </p:nvSpPr>
            <p:spPr bwMode="auto">
              <a:xfrm flipV="1">
                <a:off x="4874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latin typeface="+mn-ea"/>
                </a:endParaRPr>
              </a:p>
            </p:txBody>
          </p:sp>
          <p:sp>
            <p:nvSpPr>
              <p:cNvPr id="129" name="Line 20"/>
              <p:cNvSpPr>
                <a:spLocks noChangeShapeType="1"/>
              </p:cNvSpPr>
              <p:nvPr/>
            </p:nvSpPr>
            <p:spPr bwMode="auto">
              <a:xfrm flipV="1">
                <a:off x="4965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latin typeface="+mn-ea"/>
                </a:endParaRPr>
              </a:p>
            </p:txBody>
          </p:sp>
          <p:sp>
            <p:nvSpPr>
              <p:cNvPr id="130" name="Line 21"/>
              <p:cNvSpPr>
                <a:spLocks noChangeShapeType="1"/>
              </p:cNvSpPr>
              <p:nvPr/>
            </p:nvSpPr>
            <p:spPr bwMode="auto">
              <a:xfrm flipV="1">
                <a:off x="5055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latin typeface="+mn-ea"/>
                </a:endParaRPr>
              </a:p>
            </p:txBody>
          </p:sp>
        </p:grpSp>
        <p:sp>
          <p:nvSpPr>
            <p:cNvPr id="114" name="Line 22"/>
            <p:cNvSpPr>
              <a:spLocks noChangeShapeType="1"/>
            </p:cNvSpPr>
            <p:nvPr/>
          </p:nvSpPr>
          <p:spPr bwMode="auto">
            <a:xfrm flipV="1">
              <a:off x="3561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  <p:sp>
          <p:nvSpPr>
            <p:cNvPr id="115" name="Line 23"/>
            <p:cNvSpPr>
              <a:spLocks noChangeShapeType="1"/>
            </p:cNvSpPr>
            <p:nvPr/>
          </p:nvSpPr>
          <p:spPr bwMode="auto">
            <a:xfrm flipV="1">
              <a:off x="3651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  <p:sp>
          <p:nvSpPr>
            <p:cNvPr id="116" name="Line 24"/>
            <p:cNvSpPr>
              <a:spLocks noChangeShapeType="1"/>
            </p:cNvSpPr>
            <p:nvPr/>
          </p:nvSpPr>
          <p:spPr bwMode="auto">
            <a:xfrm flipV="1">
              <a:off x="3742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  <p:sp>
          <p:nvSpPr>
            <p:cNvPr id="117" name="Line 25"/>
            <p:cNvSpPr>
              <a:spLocks noChangeShapeType="1"/>
            </p:cNvSpPr>
            <p:nvPr/>
          </p:nvSpPr>
          <p:spPr bwMode="auto">
            <a:xfrm flipV="1">
              <a:off x="3833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  <p:sp>
          <p:nvSpPr>
            <p:cNvPr id="118" name="Line 26"/>
            <p:cNvSpPr>
              <a:spLocks noChangeShapeType="1"/>
            </p:cNvSpPr>
            <p:nvPr/>
          </p:nvSpPr>
          <p:spPr bwMode="auto">
            <a:xfrm flipV="1">
              <a:off x="3924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  <p:sp>
          <p:nvSpPr>
            <p:cNvPr id="119" name="Line 27"/>
            <p:cNvSpPr>
              <a:spLocks noChangeShapeType="1"/>
            </p:cNvSpPr>
            <p:nvPr/>
          </p:nvSpPr>
          <p:spPr bwMode="auto">
            <a:xfrm flipV="1">
              <a:off x="4014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</p:grpSp>
      <p:grpSp>
        <p:nvGrpSpPr>
          <p:cNvPr id="131" name="Group 28"/>
          <p:cNvGrpSpPr/>
          <p:nvPr/>
        </p:nvGrpSpPr>
        <p:grpSpPr bwMode="auto">
          <a:xfrm>
            <a:off x="7990489" y="4078106"/>
            <a:ext cx="1008008" cy="504797"/>
            <a:chOff x="2789" y="3067"/>
            <a:chExt cx="635" cy="318"/>
          </a:xfrm>
        </p:grpSpPr>
        <p:sp>
          <p:nvSpPr>
            <p:cNvPr id="132" name="Line 29"/>
            <p:cNvSpPr>
              <a:spLocks noChangeShapeType="1"/>
            </p:cNvSpPr>
            <p:nvPr/>
          </p:nvSpPr>
          <p:spPr bwMode="auto">
            <a:xfrm flipV="1">
              <a:off x="2789" y="3067"/>
              <a:ext cx="0" cy="318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  <p:sp>
          <p:nvSpPr>
            <p:cNvPr id="133" name="Line 30"/>
            <p:cNvSpPr>
              <a:spLocks noChangeShapeType="1"/>
            </p:cNvSpPr>
            <p:nvPr/>
          </p:nvSpPr>
          <p:spPr bwMode="auto">
            <a:xfrm flipV="1">
              <a:off x="2879" y="3067"/>
              <a:ext cx="0" cy="318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  <p:sp>
          <p:nvSpPr>
            <p:cNvPr id="134" name="Line 31"/>
            <p:cNvSpPr>
              <a:spLocks noChangeShapeType="1"/>
            </p:cNvSpPr>
            <p:nvPr/>
          </p:nvSpPr>
          <p:spPr bwMode="auto">
            <a:xfrm flipV="1">
              <a:off x="2970" y="3067"/>
              <a:ext cx="0" cy="318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  <p:sp>
          <p:nvSpPr>
            <p:cNvPr id="135" name="Line 32"/>
            <p:cNvSpPr>
              <a:spLocks noChangeShapeType="1"/>
            </p:cNvSpPr>
            <p:nvPr/>
          </p:nvSpPr>
          <p:spPr bwMode="auto">
            <a:xfrm flipV="1">
              <a:off x="3061" y="3067"/>
              <a:ext cx="0" cy="318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  <p:sp>
          <p:nvSpPr>
            <p:cNvPr id="136" name="Line 33"/>
            <p:cNvSpPr>
              <a:spLocks noChangeShapeType="1"/>
            </p:cNvSpPr>
            <p:nvPr/>
          </p:nvSpPr>
          <p:spPr bwMode="auto">
            <a:xfrm flipV="1">
              <a:off x="3152" y="3067"/>
              <a:ext cx="0" cy="318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  <p:sp>
          <p:nvSpPr>
            <p:cNvPr id="137" name="Line 34"/>
            <p:cNvSpPr>
              <a:spLocks noChangeShapeType="1"/>
            </p:cNvSpPr>
            <p:nvPr/>
          </p:nvSpPr>
          <p:spPr bwMode="auto">
            <a:xfrm flipV="1">
              <a:off x="3242" y="3067"/>
              <a:ext cx="0" cy="318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  <p:sp>
          <p:nvSpPr>
            <p:cNvPr id="138" name="Line 35"/>
            <p:cNvSpPr>
              <a:spLocks noChangeShapeType="1"/>
            </p:cNvSpPr>
            <p:nvPr/>
          </p:nvSpPr>
          <p:spPr bwMode="auto">
            <a:xfrm flipV="1">
              <a:off x="3333" y="3067"/>
              <a:ext cx="0" cy="318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  <p:sp>
          <p:nvSpPr>
            <p:cNvPr id="139" name="Line 36"/>
            <p:cNvSpPr>
              <a:spLocks noChangeShapeType="1"/>
            </p:cNvSpPr>
            <p:nvPr/>
          </p:nvSpPr>
          <p:spPr bwMode="auto">
            <a:xfrm flipV="1">
              <a:off x="3424" y="3067"/>
              <a:ext cx="0" cy="318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</p:grpSp>
      <p:grpSp>
        <p:nvGrpSpPr>
          <p:cNvPr id="140" name="Group 37"/>
          <p:cNvGrpSpPr/>
          <p:nvPr/>
        </p:nvGrpSpPr>
        <p:grpSpPr bwMode="auto">
          <a:xfrm>
            <a:off x="9141364" y="4078106"/>
            <a:ext cx="861964" cy="504797"/>
            <a:chOff x="3514" y="3067"/>
            <a:chExt cx="543" cy="318"/>
          </a:xfrm>
        </p:grpSpPr>
        <p:sp>
          <p:nvSpPr>
            <p:cNvPr id="141" name="Line 38"/>
            <p:cNvSpPr>
              <a:spLocks noChangeShapeType="1"/>
            </p:cNvSpPr>
            <p:nvPr/>
          </p:nvSpPr>
          <p:spPr bwMode="auto">
            <a:xfrm flipV="1">
              <a:off x="3514" y="3067"/>
              <a:ext cx="0" cy="318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  <p:sp>
          <p:nvSpPr>
            <p:cNvPr id="142" name="Line 39"/>
            <p:cNvSpPr>
              <a:spLocks noChangeShapeType="1"/>
            </p:cNvSpPr>
            <p:nvPr/>
          </p:nvSpPr>
          <p:spPr bwMode="auto">
            <a:xfrm flipV="1">
              <a:off x="3604" y="3067"/>
              <a:ext cx="0" cy="318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  <p:sp>
          <p:nvSpPr>
            <p:cNvPr id="143" name="Line 40"/>
            <p:cNvSpPr>
              <a:spLocks noChangeShapeType="1"/>
            </p:cNvSpPr>
            <p:nvPr/>
          </p:nvSpPr>
          <p:spPr bwMode="auto">
            <a:xfrm flipV="1">
              <a:off x="3694" y="3067"/>
              <a:ext cx="0" cy="318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  <p:sp>
          <p:nvSpPr>
            <p:cNvPr id="144" name="Line 41"/>
            <p:cNvSpPr>
              <a:spLocks noChangeShapeType="1"/>
            </p:cNvSpPr>
            <p:nvPr/>
          </p:nvSpPr>
          <p:spPr bwMode="auto">
            <a:xfrm flipV="1">
              <a:off x="3785" y="3067"/>
              <a:ext cx="0" cy="318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  <p:sp>
          <p:nvSpPr>
            <p:cNvPr id="145" name="Line 42"/>
            <p:cNvSpPr>
              <a:spLocks noChangeShapeType="1"/>
            </p:cNvSpPr>
            <p:nvPr/>
          </p:nvSpPr>
          <p:spPr bwMode="auto">
            <a:xfrm flipV="1">
              <a:off x="3876" y="3067"/>
              <a:ext cx="0" cy="318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  <p:sp>
          <p:nvSpPr>
            <p:cNvPr id="146" name="Line 43"/>
            <p:cNvSpPr>
              <a:spLocks noChangeShapeType="1"/>
            </p:cNvSpPr>
            <p:nvPr/>
          </p:nvSpPr>
          <p:spPr bwMode="auto">
            <a:xfrm flipV="1">
              <a:off x="3967" y="3067"/>
              <a:ext cx="0" cy="318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  <p:sp>
          <p:nvSpPr>
            <p:cNvPr id="147" name="Line 44"/>
            <p:cNvSpPr>
              <a:spLocks noChangeShapeType="1"/>
            </p:cNvSpPr>
            <p:nvPr/>
          </p:nvSpPr>
          <p:spPr bwMode="auto">
            <a:xfrm flipV="1">
              <a:off x="4057" y="3067"/>
              <a:ext cx="0" cy="318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</p:grpSp>
      <p:grpSp>
        <p:nvGrpSpPr>
          <p:cNvPr id="148" name="Group 45"/>
          <p:cNvGrpSpPr/>
          <p:nvPr/>
        </p:nvGrpSpPr>
        <p:grpSpPr bwMode="auto">
          <a:xfrm>
            <a:off x="7590460" y="4200342"/>
            <a:ext cx="1495344" cy="338120"/>
            <a:chOff x="2355" y="3054"/>
            <a:chExt cx="942" cy="213"/>
          </a:xfrm>
        </p:grpSpPr>
        <p:sp>
          <p:nvSpPr>
            <p:cNvPr id="149" name="Rectangle 46"/>
            <p:cNvSpPr>
              <a:spLocks noChangeArrowheads="1"/>
            </p:cNvSpPr>
            <p:nvPr/>
          </p:nvSpPr>
          <p:spPr bwMode="auto">
            <a:xfrm>
              <a:off x="2355" y="3054"/>
              <a:ext cx="28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>
                  <a:latin typeface="+mn-ea"/>
                </a:rPr>
                <a:t>M</a:t>
              </a:r>
              <a:r>
                <a:rPr lang="en-US" altLang="zh-CN" sz="1600" b="1" baseline="-25000" dirty="0">
                  <a:latin typeface="+mn-ea"/>
                </a:rPr>
                <a:t>1</a:t>
              </a:r>
              <a:endParaRPr lang="en-US" altLang="zh-CN" sz="1600" b="1" baseline="-25000" dirty="0">
                <a:latin typeface="+mn-ea"/>
              </a:endParaRPr>
            </a:p>
          </p:txBody>
        </p:sp>
        <p:sp>
          <p:nvSpPr>
            <p:cNvPr id="150" name="Rectangle 47"/>
            <p:cNvSpPr>
              <a:spLocks noChangeArrowheads="1"/>
            </p:cNvSpPr>
            <p:nvPr/>
          </p:nvSpPr>
          <p:spPr bwMode="auto">
            <a:xfrm>
              <a:off x="3039" y="3054"/>
              <a:ext cx="2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>
                  <a:latin typeface="+mn-ea"/>
                </a:rPr>
                <a:t>M</a:t>
              </a:r>
              <a:r>
                <a:rPr lang="en-US" altLang="zh-CN" sz="1600" b="1" baseline="-25000">
                  <a:latin typeface="+mn-ea"/>
                </a:rPr>
                <a:t>i</a:t>
              </a:r>
              <a:endParaRPr lang="en-US" altLang="zh-CN" sz="1600" b="1" baseline="-25000">
                <a:latin typeface="+mn-ea"/>
              </a:endParaRPr>
            </a:p>
          </p:txBody>
        </p:sp>
      </p:grpSp>
      <p:grpSp>
        <p:nvGrpSpPr>
          <p:cNvPr id="151" name="Group 48"/>
          <p:cNvGrpSpPr/>
          <p:nvPr/>
        </p:nvGrpSpPr>
        <p:grpSpPr bwMode="auto">
          <a:xfrm>
            <a:off x="9071520" y="4200342"/>
            <a:ext cx="1306443" cy="338120"/>
            <a:chOff x="3288" y="3054"/>
            <a:chExt cx="823" cy="213"/>
          </a:xfrm>
        </p:grpSpPr>
        <p:sp>
          <p:nvSpPr>
            <p:cNvPr id="152" name="Rectangle 49"/>
            <p:cNvSpPr>
              <a:spLocks noChangeArrowheads="1"/>
            </p:cNvSpPr>
            <p:nvPr/>
          </p:nvSpPr>
          <p:spPr bwMode="auto">
            <a:xfrm>
              <a:off x="3288" y="3054"/>
              <a:ext cx="23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>
                  <a:latin typeface="+mn-ea"/>
                </a:rPr>
                <a:t>T</a:t>
              </a:r>
              <a:r>
                <a:rPr lang="en-US" altLang="zh-CN" sz="1600" b="1" baseline="-25000">
                  <a:latin typeface="+mn-ea"/>
                </a:rPr>
                <a:t>1</a:t>
              </a:r>
              <a:endParaRPr lang="en-US" altLang="zh-CN" sz="1600" b="1" baseline="-25000">
                <a:latin typeface="+mn-ea"/>
              </a:endParaRPr>
            </a:p>
          </p:txBody>
        </p:sp>
        <p:sp>
          <p:nvSpPr>
            <p:cNvPr id="153" name="Rectangle 50"/>
            <p:cNvSpPr>
              <a:spLocks noChangeArrowheads="1"/>
            </p:cNvSpPr>
            <p:nvPr/>
          </p:nvSpPr>
          <p:spPr bwMode="auto">
            <a:xfrm>
              <a:off x="3878" y="3054"/>
              <a:ext cx="23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>
                  <a:latin typeface="+mn-ea"/>
                </a:rPr>
                <a:t>T</a:t>
              </a:r>
              <a:r>
                <a:rPr lang="en-US" altLang="zh-CN" sz="1600" b="1" baseline="-25000">
                  <a:latin typeface="+mn-ea"/>
                </a:rPr>
                <a:t>k</a:t>
              </a:r>
              <a:endParaRPr lang="en-US" altLang="zh-CN" sz="1600" b="1" baseline="-25000">
                <a:latin typeface="+mn-ea"/>
              </a:endParaRPr>
            </a:p>
          </p:txBody>
        </p:sp>
      </p:grpSp>
      <p:grpSp>
        <p:nvGrpSpPr>
          <p:cNvPr id="154" name="Group 51"/>
          <p:cNvGrpSpPr/>
          <p:nvPr/>
        </p:nvGrpSpPr>
        <p:grpSpPr bwMode="auto">
          <a:xfrm rot="5400000">
            <a:off x="7032440" y="3105729"/>
            <a:ext cx="861964" cy="576230"/>
            <a:chOff x="3514" y="3067"/>
            <a:chExt cx="543" cy="318"/>
          </a:xfrm>
        </p:grpSpPr>
        <p:sp>
          <p:nvSpPr>
            <p:cNvPr id="155" name="Line 52"/>
            <p:cNvSpPr>
              <a:spLocks noChangeShapeType="1"/>
            </p:cNvSpPr>
            <p:nvPr/>
          </p:nvSpPr>
          <p:spPr bwMode="auto">
            <a:xfrm flipV="1">
              <a:off x="3514" y="3067"/>
              <a:ext cx="0" cy="318"/>
            </a:xfrm>
            <a:prstGeom prst="line">
              <a:avLst/>
            </a:prstGeom>
            <a:noFill/>
            <a:ln w="12700">
              <a:solidFill>
                <a:srgbClr val="7030A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  <p:sp>
          <p:nvSpPr>
            <p:cNvPr id="156" name="Line 53"/>
            <p:cNvSpPr>
              <a:spLocks noChangeShapeType="1"/>
            </p:cNvSpPr>
            <p:nvPr/>
          </p:nvSpPr>
          <p:spPr bwMode="auto">
            <a:xfrm flipV="1">
              <a:off x="3604" y="3067"/>
              <a:ext cx="0" cy="318"/>
            </a:xfrm>
            <a:prstGeom prst="line">
              <a:avLst/>
            </a:prstGeom>
            <a:noFill/>
            <a:ln w="12700">
              <a:solidFill>
                <a:srgbClr val="7030A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  <p:sp>
          <p:nvSpPr>
            <p:cNvPr id="157" name="Line 54"/>
            <p:cNvSpPr>
              <a:spLocks noChangeShapeType="1"/>
            </p:cNvSpPr>
            <p:nvPr/>
          </p:nvSpPr>
          <p:spPr bwMode="auto">
            <a:xfrm flipV="1">
              <a:off x="3694" y="3067"/>
              <a:ext cx="0" cy="318"/>
            </a:xfrm>
            <a:prstGeom prst="line">
              <a:avLst/>
            </a:prstGeom>
            <a:noFill/>
            <a:ln w="12700">
              <a:solidFill>
                <a:srgbClr val="7030A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  <p:sp>
          <p:nvSpPr>
            <p:cNvPr id="158" name="Line 55"/>
            <p:cNvSpPr>
              <a:spLocks noChangeShapeType="1"/>
            </p:cNvSpPr>
            <p:nvPr/>
          </p:nvSpPr>
          <p:spPr bwMode="auto">
            <a:xfrm flipV="1">
              <a:off x="3785" y="3067"/>
              <a:ext cx="0" cy="318"/>
            </a:xfrm>
            <a:prstGeom prst="line">
              <a:avLst/>
            </a:prstGeom>
            <a:noFill/>
            <a:ln w="12700">
              <a:solidFill>
                <a:srgbClr val="7030A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  <p:sp>
          <p:nvSpPr>
            <p:cNvPr id="159" name="Line 56"/>
            <p:cNvSpPr>
              <a:spLocks noChangeShapeType="1"/>
            </p:cNvSpPr>
            <p:nvPr/>
          </p:nvSpPr>
          <p:spPr bwMode="auto">
            <a:xfrm flipV="1">
              <a:off x="3876" y="3067"/>
              <a:ext cx="0" cy="318"/>
            </a:xfrm>
            <a:prstGeom prst="line">
              <a:avLst/>
            </a:prstGeom>
            <a:noFill/>
            <a:ln w="12700">
              <a:solidFill>
                <a:srgbClr val="7030A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  <p:sp>
          <p:nvSpPr>
            <p:cNvPr id="160" name="Line 57"/>
            <p:cNvSpPr>
              <a:spLocks noChangeShapeType="1"/>
            </p:cNvSpPr>
            <p:nvPr/>
          </p:nvSpPr>
          <p:spPr bwMode="auto">
            <a:xfrm flipV="1">
              <a:off x="3967" y="3067"/>
              <a:ext cx="0" cy="318"/>
            </a:xfrm>
            <a:prstGeom prst="line">
              <a:avLst/>
            </a:prstGeom>
            <a:noFill/>
            <a:ln w="12700">
              <a:solidFill>
                <a:srgbClr val="7030A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  <p:sp>
          <p:nvSpPr>
            <p:cNvPr id="161" name="Line 58"/>
            <p:cNvSpPr>
              <a:spLocks noChangeShapeType="1"/>
            </p:cNvSpPr>
            <p:nvPr/>
          </p:nvSpPr>
          <p:spPr bwMode="auto">
            <a:xfrm flipV="1">
              <a:off x="4057" y="3067"/>
              <a:ext cx="0" cy="318"/>
            </a:xfrm>
            <a:prstGeom prst="line">
              <a:avLst/>
            </a:prstGeom>
            <a:noFill/>
            <a:ln w="12700">
              <a:solidFill>
                <a:srgbClr val="7030A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</p:grpSp>
      <p:grpSp>
        <p:nvGrpSpPr>
          <p:cNvPr id="162" name="Group 59"/>
          <p:cNvGrpSpPr/>
          <p:nvPr/>
        </p:nvGrpSpPr>
        <p:grpSpPr bwMode="auto">
          <a:xfrm>
            <a:off x="7251506" y="2618391"/>
            <a:ext cx="365105" cy="1562014"/>
            <a:chOff x="2156" y="2034"/>
            <a:chExt cx="230" cy="984"/>
          </a:xfrm>
        </p:grpSpPr>
        <p:sp>
          <p:nvSpPr>
            <p:cNvPr id="163" name="Rectangle 60"/>
            <p:cNvSpPr>
              <a:spLocks noChangeArrowheads="1"/>
            </p:cNvSpPr>
            <p:nvPr/>
          </p:nvSpPr>
          <p:spPr bwMode="auto">
            <a:xfrm>
              <a:off x="2157" y="2034"/>
              <a:ext cx="20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>
                  <a:latin typeface="+mn-ea"/>
                </a:rPr>
                <a:t>I</a:t>
              </a:r>
              <a:r>
                <a:rPr lang="en-US" altLang="zh-CN" sz="1600" b="1" baseline="-25000" dirty="0">
                  <a:latin typeface="+mn-ea"/>
                </a:rPr>
                <a:t>1</a:t>
              </a:r>
              <a:endParaRPr lang="en-US" altLang="zh-CN" sz="1600" b="1" baseline="-25000" dirty="0">
                <a:latin typeface="+mn-ea"/>
              </a:endParaRPr>
            </a:p>
          </p:txBody>
        </p:sp>
        <p:sp>
          <p:nvSpPr>
            <p:cNvPr id="164" name="Rectangle 61"/>
            <p:cNvSpPr>
              <a:spLocks noChangeArrowheads="1"/>
            </p:cNvSpPr>
            <p:nvPr/>
          </p:nvSpPr>
          <p:spPr bwMode="auto">
            <a:xfrm>
              <a:off x="2156" y="2805"/>
              <a:ext cx="23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 err="1">
                  <a:latin typeface="+mn-ea"/>
                </a:rPr>
                <a:t>I</a:t>
              </a:r>
              <a:r>
                <a:rPr lang="en-US" altLang="zh-CN" sz="1600" b="1" baseline="-25000" dirty="0" err="1">
                  <a:latin typeface="+mn-ea"/>
                </a:rPr>
                <a:t>m</a:t>
              </a:r>
              <a:endParaRPr lang="en-US" altLang="zh-CN" sz="1600" b="1" baseline="-25000" dirty="0">
                <a:latin typeface="+mn-ea"/>
              </a:endParaRPr>
            </a:p>
          </p:txBody>
        </p:sp>
      </p:grpSp>
      <p:grpSp>
        <p:nvGrpSpPr>
          <p:cNvPr id="165" name="Group 62"/>
          <p:cNvGrpSpPr/>
          <p:nvPr/>
        </p:nvGrpSpPr>
        <p:grpSpPr bwMode="auto">
          <a:xfrm>
            <a:off x="7536487" y="1357282"/>
            <a:ext cx="2820832" cy="338120"/>
            <a:chOff x="2321" y="1263"/>
            <a:chExt cx="1777" cy="213"/>
          </a:xfrm>
        </p:grpSpPr>
        <p:sp>
          <p:nvSpPr>
            <p:cNvPr id="166" name="Rectangle 63"/>
            <p:cNvSpPr>
              <a:spLocks noChangeArrowheads="1"/>
            </p:cNvSpPr>
            <p:nvPr/>
          </p:nvSpPr>
          <p:spPr bwMode="auto">
            <a:xfrm>
              <a:off x="2321" y="1263"/>
              <a:ext cx="24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>
                  <a:latin typeface="+mn-ea"/>
                </a:rPr>
                <a:t>C</a:t>
              </a:r>
              <a:r>
                <a:rPr lang="en-US" altLang="zh-CN" sz="1600" b="1" baseline="-25000" dirty="0">
                  <a:latin typeface="+mn-ea"/>
                </a:rPr>
                <a:t>1</a:t>
              </a:r>
              <a:endParaRPr lang="en-US" altLang="zh-CN" sz="1600" b="1" baseline="-25000" dirty="0">
                <a:latin typeface="+mn-ea"/>
              </a:endParaRPr>
            </a:p>
          </p:txBody>
        </p:sp>
        <p:sp>
          <p:nvSpPr>
            <p:cNvPr id="167" name="Rectangle 64"/>
            <p:cNvSpPr>
              <a:spLocks noChangeArrowheads="1"/>
            </p:cNvSpPr>
            <p:nvPr/>
          </p:nvSpPr>
          <p:spPr bwMode="auto">
            <a:xfrm>
              <a:off x="3851" y="1263"/>
              <a:ext cx="24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>
                  <a:latin typeface="+mn-ea"/>
                </a:rPr>
                <a:t>C</a:t>
              </a:r>
              <a:r>
                <a:rPr lang="en-US" altLang="zh-CN" sz="1600" b="1" baseline="-25000" dirty="0">
                  <a:latin typeface="+mn-ea"/>
                </a:rPr>
                <a:t>n</a:t>
              </a:r>
              <a:endParaRPr lang="en-US" altLang="zh-CN" sz="1600" b="1" baseline="-25000" dirty="0">
                <a:latin typeface="+mn-ea"/>
              </a:endParaRPr>
            </a:p>
          </p:txBody>
        </p:sp>
      </p:grpSp>
      <p:grpSp>
        <p:nvGrpSpPr>
          <p:cNvPr id="168" name="Group 65"/>
          <p:cNvGrpSpPr/>
          <p:nvPr/>
        </p:nvGrpSpPr>
        <p:grpSpPr bwMode="auto">
          <a:xfrm flipH="1">
            <a:off x="10238093" y="4792297"/>
            <a:ext cx="576230" cy="285734"/>
            <a:chOff x="2108" y="3614"/>
            <a:chExt cx="363" cy="180"/>
          </a:xfrm>
        </p:grpSpPr>
        <p:sp>
          <p:nvSpPr>
            <p:cNvPr id="169" name="Line 66"/>
            <p:cNvSpPr>
              <a:spLocks noChangeShapeType="1"/>
            </p:cNvSpPr>
            <p:nvPr/>
          </p:nvSpPr>
          <p:spPr bwMode="auto">
            <a:xfrm rot="5400000" flipV="1">
              <a:off x="2290" y="3432"/>
              <a:ext cx="0" cy="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  <p:sp>
          <p:nvSpPr>
            <p:cNvPr id="170" name="Line 67"/>
            <p:cNvSpPr>
              <a:spLocks noChangeShapeType="1"/>
            </p:cNvSpPr>
            <p:nvPr/>
          </p:nvSpPr>
          <p:spPr bwMode="auto">
            <a:xfrm rot="5400000" flipV="1">
              <a:off x="2290" y="3522"/>
              <a:ext cx="0" cy="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  <p:sp>
          <p:nvSpPr>
            <p:cNvPr id="171" name="Line 68"/>
            <p:cNvSpPr>
              <a:spLocks noChangeShapeType="1"/>
            </p:cNvSpPr>
            <p:nvPr/>
          </p:nvSpPr>
          <p:spPr bwMode="auto">
            <a:xfrm rot="5400000" flipV="1">
              <a:off x="2290" y="3612"/>
              <a:ext cx="0" cy="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</p:grpSp>
      <p:grpSp>
        <p:nvGrpSpPr>
          <p:cNvPr id="172" name="Group 71"/>
          <p:cNvGrpSpPr/>
          <p:nvPr/>
        </p:nvGrpSpPr>
        <p:grpSpPr bwMode="auto">
          <a:xfrm>
            <a:off x="7176894" y="1954854"/>
            <a:ext cx="576231" cy="430189"/>
            <a:chOff x="2108" y="3614"/>
            <a:chExt cx="363" cy="271"/>
          </a:xfrm>
        </p:grpSpPr>
        <p:sp>
          <p:nvSpPr>
            <p:cNvPr id="173" name="Line 72"/>
            <p:cNvSpPr>
              <a:spLocks noChangeShapeType="1"/>
            </p:cNvSpPr>
            <p:nvPr/>
          </p:nvSpPr>
          <p:spPr bwMode="auto">
            <a:xfrm rot="5400000" flipV="1">
              <a:off x="2290" y="3432"/>
              <a:ext cx="0" cy="363"/>
            </a:xfrm>
            <a:prstGeom prst="line">
              <a:avLst/>
            </a:prstGeom>
            <a:noFill/>
            <a:ln w="12700">
              <a:solidFill>
                <a:schemeClr val="accent5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  <p:sp>
          <p:nvSpPr>
            <p:cNvPr id="174" name="Line 73"/>
            <p:cNvSpPr>
              <a:spLocks noChangeShapeType="1"/>
            </p:cNvSpPr>
            <p:nvPr/>
          </p:nvSpPr>
          <p:spPr bwMode="auto">
            <a:xfrm rot="5400000" flipV="1">
              <a:off x="2290" y="3522"/>
              <a:ext cx="0" cy="363"/>
            </a:xfrm>
            <a:prstGeom prst="line">
              <a:avLst/>
            </a:prstGeom>
            <a:noFill/>
            <a:ln w="12700">
              <a:solidFill>
                <a:schemeClr val="accent5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  <p:sp>
          <p:nvSpPr>
            <p:cNvPr id="175" name="Line 74"/>
            <p:cNvSpPr>
              <a:spLocks noChangeShapeType="1"/>
            </p:cNvSpPr>
            <p:nvPr/>
          </p:nvSpPr>
          <p:spPr bwMode="auto">
            <a:xfrm rot="5400000" flipV="1">
              <a:off x="2290" y="3612"/>
              <a:ext cx="0" cy="363"/>
            </a:xfrm>
            <a:prstGeom prst="line">
              <a:avLst/>
            </a:prstGeom>
            <a:noFill/>
            <a:ln w="12700">
              <a:solidFill>
                <a:schemeClr val="accent5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  <p:sp>
          <p:nvSpPr>
            <p:cNvPr id="176" name="Line 75"/>
            <p:cNvSpPr>
              <a:spLocks noChangeShapeType="1"/>
            </p:cNvSpPr>
            <p:nvPr/>
          </p:nvSpPr>
          <p:spPr bwMode="auto">
            <a:xfrm rot="5400000" flipV="1">
              <a:off x="2290" y="3703"/>
              <a:ext cx="0" cy="363"/>
            </a:xfrm>
            <a:prstGeom prst="line">
              <a:avLst/>
            </a:prstGeom>
            <a:noFill/>
            <a:ln w="12700">
              <a:solidFill>
                <a:schemeClr val="accent5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latin typeface="+mn-ea"/>
              </a:endParaRPr>
            </a:p>
          </p:txBody>
        </p:sp>
      </p:grpSp>
      <p:grpSp>
        <p:nvGrpSpPr>
          <p:cNvPr id="177" name="Group 76"/>
          <p:cNvGrpSpPr/>
          <p:nvPr/>
        </p:nvGrpSpPr>
        <p:grpSpPr bwMode="auto">
          <a:xfrm>
            <a:off x="6864176" y="1767804"/>
            <a:ext cx="384156" cy="717511"/>
            <a:chOff x="1907" y="1476"/>
            <a:chExt cx="242" cy="452"/>
          </a:xfrm>
        </p:grpSpPr>
        <p:sp>
          <p:nvSpPr>
            <p:cNvPr id="178" name="Rectangle 77"/>
            <p:cNvSpPr>
              <a:spLocks noChangeArrowheads="1"/>
            </p:cNvSpPr>
            <p:nvPr/>
          </p:nvSpPr>
          <p:spPr bwMode="auto">
            <a:xfrm>
              <a:off x="1907" y="1476"/>
              <a:ext cx="24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>
                  <a:latin typeface="+mn-ea"/>
                </a:rPr>
                <a:t>B</a:t>
              </a:r>
              <a:r>
                <a:rPr lang="en-US" altLang="zh-CN" sz="1600" b="1" baseline="-25000" dirty="0">
                  <a:latin typeface="+mn-ea"/>
                </a:rPr>
                <a:t>1</a:t>
              </a:r>
              <a:endParaRPr lang="en-US" altLang="zh-CN" sz="1600" b="1" baseline="-25000" dirty="0">
                <a:latin typeface="+mn-ea"/>
              </a:endParaRPr>
            </a:p>
          </p:txBody>
        </p:sp>
        <p:sp>
          <p:nvSpPr>
            <p:cNvPr id="179" name="Rectangle 78"/>
            <p:cNvSpPr>
              <a:spLocks noChangeArrowheads="1"/>
            </p:cNvSpPr>
            <p:nvPr/>
          </p:nvSpPr>
          <p:spPr bwMode="auto">
            <a:xfrm>
              <a:off x="1911" y="1715"/>
              <a:ext cx="21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 err="1">
                  <a:latin typeface="+mn-ea"/>
                </a:rPr>
                <a:t>B</a:t>
              </a:r>
              <a:r>
                <a:rPr lang="en-US" altLang="zh-CN" sz="1600" b="1" baseline="-25000" dirty="0" err="1">
                  <a:latin typeface="+mn-ea"/>
                </a:rPr>
                <a:t>j</a:t>
              </a:r>
              <a:endParaRPr lang="en-US" altLang="zh-CN" sz="1600" b="1" baseline="-25000" dirty="0">
                <a:latin typeface="+mn-ea"/>
              </a:endParaRPr>
            </a:p>
          </p:txBody>
        </p:sp>
      </p:grpSp>
      <p:sp>
        <p:nvSpPr>
          <p:cNvPr id="180" name="Rectangle 79"/>
          <p:cNvSpPr>
            <a:spLocks noChangeArrowheads="1"/>
          </p:cNvSpPr>
          <p:nvPr/>
        </p:nvSpPr>
        <p:spPr bwMode="auto">
          <a:xfrm>
            <a:off x="10828438" y="4559360"/>
            <a:ext cx="751611" cy="83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/>
            <a:r>
              <a:rPr lang="zh-CN" altLang="en-US" sz="1600" b="1" dirty="0">
                <a:latin typeface="+mn-ea"/>
              </a:rPr>
              <a:t>启动</a:t>
            </a:r>
            <a:r>
              <a:rPr lang="en-US" altLang="zh-CN" sz="1600" b="1" dirty="0" smtClean="0">
                <a:latin typeface="+mn-ea"/>
              </a:rPr>
              <a:t>/</a:t>
            </a:r>
            <a:endParaRPr lang="en-US" altLang="zh-CN" sz="1600" b="1" dirty="0" smtClean="0">
              <a:latin typeface="+mn-ea"/>
            </a:endParaRPr>
          </a:p>
          <a:p>
            <a:pPr defTabSz="914400"/>
            <a:r>
              <a:rPr lang="zh-CN" altLang="en-US" sz="1600" b="1" dirty="0" smtClean="0">
                <a:latin typeface="+mn-ea"/>
              </a:rPr>
              <a:t>停止</a:t>
            </a:r>
            <a:r>
              <a:rPr lang="en-US" altLang="zh-CN" sz="1600" b="1" dirty="0" smtClean="0">
                <a:latin typeface="+mn-ea"/>
              </a:rPr>
              <a:t>/</a:t>
            </a:r>
            <a:r>
              <a:rPr lang="zh-CN" altLang="en-US" sz="1600" b="1" dirty="0" smtClean="0">
                <a:latin typeface="+mn-ea"/>
              </a:rPr>
              <a:t>                        复位</a:t>
            </a:r>
            <a:endParaRPr lang="zh-CN" altLang="en-US" sz="1600" b="1" dirty="0">
              <a:latin typeface="+mn-ea"/>
            </a:endParaRPr>
          </a:p>
        </p:txBody>
      </p:sp>
      <p:cxnSp>
        <p:nvCxnSpPr>
          <p:cNvPr id="181" name="直接箭头连接符 180"/>
          <p:cNvCxnSpPr>
            <a:stCxn id="109" idx="3"/>
            <a:endCxn id="186" idx="1"/>
          </p:cNvCxnSpPr>
          <p:nvPr/>
        </p:nvCxnSpPr>
        <p:spPr>
          <a:xfrm flipV="1">
            <a:off x="5802962" y="3388939"/>
            <a:ext cx="364337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ctangle 9"/>
          <p:cNvSpPr>
            <a:spLocks noChangeArrowheads="1"/>
          </p:cNvSpPr>
          <p:nvPr/>
        </p:nvSpPr>
        <p:spPr bwMode="auto">
          <a:xfrm>
            <a:off x="6426853" y="4114338"/>
            <a:ext cx="466585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600" b="1" dirty="0">
                <a:latin typeface="+mn-ea"/>
              </a:rPr>
              <a:t>ID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83" name="Rectangle 3"/>
          <p:cNvSpPr>
            <a:spLocks noChangeArrowheads="1"/>
          </p:cNvSpPr>
          <p:nvPr/>
        </p:nvSpPr>
        <p:spPr bwMode="auto">
          <a:xfrm>
            <a:off x="7766663" y="1773181"/>
            <a:ext cx="2376357" cy="2304923"/>
          </a:xfrm>
          <a:prstGeom prst="rect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endParaRPr lang="en-US" altLang="zh-CN" sz="1895" b="1" kern="0" dirty="0">
              <a:latin typeface="+mn-ea"/>
              <a:cs typeface="Segoe UI Black" panose="020B0A02040204020203" pitchFamily="34" charset="0"/>
            </a:endParaRPr>
          </a:p>
          <a:p>
            <a:pPr algn="ctr" defTabSz="914400"/>
            <a:r>
              <a:rPr lang="zh-CN" altLang="en-US" sz="1895" b="1" kern="0" dirty="0">
                <a:latin typeface="+mn-ea"/>
                <a:cs typeface="Segoe UI Black" panose="020B0A02040204020203" pitchFamily="34" charset="0"/>
              </a:rPr>
              <a:t>硬布线控制器</a:t>
            </a:r>
            <a:endParaRPr lang="en-US" altLang="zh-CN" sz="1895" b="1" kern="0" dirty="0">
              <a:latin typeface="+mn-ea"/>
              <a:cs typeface="Segoe UI Black" panose="020B0A02040204020203" pitchFamily="34" charset="0"/>
            </a:endParaRPr>
          </a:p>
          <a:p>
            <a:pPr algn="ctr" defTabSz="914400"/>
            <a:endParaRPr lang="en-US" altLang="zh-CN" sz="1895" b="1" kern="0" dirty="0">
              <a:latin typeface="+mn-ea"/>
              <a:cs typeface="Segoe UI Black" panose="020B0A02040204020203" pitchFamily="34" charset="0"/>
            </a:endParaRPr>
          </a:p>
          <a:p>
            <a:pPr algn="ctr" defTabSz="914400"/>
            <a:endParaRPr lang="en-US" altLang="zh-CN" sz="1895" b="1" kern="0" dirty="0">
              <a:latin typeface="+mn-ea"/>
              <a:cs typeface="Segoe UI Black" panose="020B0A02040204020203" pitchFamily="34" charset="0"/>
            </a:endParaRPr>
          </a:p>
          <a:p>
            <a:pPr algn="ctr" defTabSz="914400"/>
            <a:r>
              <a:rPr lang="zh-CN" altLang="en-US" sz="1895" b="1" kern="0" dirty="0">
                <a:latin typeface="+mn-ea"/>
                <a:cs typeface="Segoe UI Black" panose="020B0A02040204020203" pitchFamily="34" charset="0"/>
              </a:rPr>
              <a:t>组合逻辑线路</a:t>
            </a:r>
            <a:endParaRPr lang="en-US" altLang="zh-CN" sz="1895" b="1" kern="0" dirty="0">
              <a:latin typeface="+mn-ea"/>
              <a:cs typeface="Segoe UI Black" panose="020B0A02040204020203" pitchFamily="34" charset="0"/>
            </a:endParaRPr>
          </a:p>
          <a:p>
            <a:pPr algn="ctr" defTabSz="914400"/>
            <a:endParaRPr lang="zh-CN" altLang="en-US" sz="1895" b="1" kern="0" dirty="0">
              <a:latin typeface="+mn-ea"/>
              <a:cs typeface="Segoe UI Black" panose="020B0A02040204020203" pitchFamily="34" charset="0"/>
            </a:endParaRPr>
          </a:p>
        </p:txBody>
      </p:sp>
      <p:cxnSp>
        <p:nvCxnSpPr>
          <p:cNvPr id="184" name="直接箭头连接符 183"/>
          <p:cNvCxnSpPr/>
          <p:nvPr/>
        </p:nvCxnSpPr>
        <p:spPr>
          <a:xfrm>
            <a:off x="7172762" y="4939018"/>
            <a:ext cx="59916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tangle 79"/>
          <p:cNvSpPr>
            <a:spLocks noChangeArrowheads="1"/>
          </p:cNvSpPr>
          <p:nvPr/>
        </p:nvSpPr>
        <p:spPr bwMode="auto">
          <a:xfrm>
            <a:off x="6592420" y="4652308"/>
            <a:ext cx="595035" cy="584519"/>
          </a:xfrm>
          <a:prstGeom prst="rect">
            <a:avLst/>
          </a:prstGeom>
          <a:solidFill>
            <a:srgbClr val="7FC4FF"/>
          </a:solidFill>
          <a:ln w="19050"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1600" b="1" dirty="0">
                <a:latin typeface="+mn-ea"/>
              </a:rPr>
              <a:t>时钟</a:t>
            </a:r>
            <a:endParaRPr lang="en-US" altLang="zh-CN" sz="1600" b="1" dirty="0">
              <a:latin typeface="+mn-ea"/>
            </a:endParaRPr>
          </a:p>
          <a:p>
            <a:pPr algn="ctr" defTabSz="914400"/>
            <a:r>
              <a:rPr lang="en-US" altLang="zh-CN" sz="1600" b="1" dirty="0">
                <a:latin typeface="+mn-ea"/>
              </a:rPr>
              <a:t>CLK</a:t>
            </a:r>
            <a:endParaRPr lang="zh-CN" altLang="en-US" sz="1600" b="1" dirty="0">
              <a:latin typeface="+mn-ea"/>
            </a:endParaRPr>
          </a:p>
        </p:txBody>
      </p:sp>
      <p:sp>
        <p:nvSpPr>
          <p:cNvPr id="186" name="Rectangle 4"/>
          <p:cNvSpPr>
            <a:spLocks noChangeArrowheads="1"/>
          </p:cNvSpPr>
          <p:nvPr/>
        </p:nvSpPr>
        <p:spPr bwMode="auto">
          <a:xfrm>
            <a:off x="6167299" y="2706272"/>
            <a:ext cx="1008008" cy="1365333"/>
          </a:xfrm>
          <a:prstGeom prst="rect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zh-CN" altLang="en-US" sz="1515" b="1" kern="0" dirty="0">
                <a:latin typeface="+mn-ea"/>
                <a:cs typeface="Segoe UI Black" panose="020B0A02040204020203" pitchFamily="34" charset="0"/>
              </a:rPr>
              <a:t>指令</a:t>
            </a:r>
            <a:endParaRPr lang="zh-CN" altLang="en-US" sz="1515" b="1" kern="0" dirty="0">
              <a:latin typeface="+mn-ea"/>
              <a:cs typeface="Segoe UI Black" panose="020B0A02040204020203" pitchFamily="34" charset="0"/>
            </a:endParaRPr>
          </a:p>
          <a:p>
            <a:pPr algn="ctr" defTabSz="914400"/>
            <a:r>
              <a:rPr lang="zh-CN" altLang="en-US" sz="1515" b="1" kern="0" dirty="0">
                <a:latin typeface="+mn-ea"/>
                <a:cs typeface="Segoe UI Black" panose="020B0A02040204020203" pitchFamily="34" charset="0"/>
              </a:rPr>
              <a:t>译码</a:t>
            </a:r>
            <a:endParaRPr lang="zh-CN" altLang="en-US" sz="1515" b="1" kern="0" dirty="0">
              <a:latin typeface="+mn-ea"/>
              <a:cs typeface="Segoe UI Black" panose="020B0A02040204020203" pitchFamily="34" charset="0"/>
            </a:endParaRPr>
          </a:p>
        </p:txBody>
      </p:sp>
      <p:sp>
        <p:nvSpPr>
          <p:cNvPr id="187" name="Rectangle 5"/>
          <p:cNvSpPr>
            <a:spLocks noChangeArrowheads="1"/>
          </p:cNvSpPr>
          <p:nvPr/>
        </p:nvSpPr>
        <p:spPr bwMode="auto">
          <a:xfrm>
            <a:off x="7774600" y="4581315"/>
            <a:ext cx="2447790" cy="721853"/>
          </a:xfrm>
          <a:prstGeom prst="rect">
            <a:avLst/>
          </a:prstGeom>
          <a:solidFill>
            <a:srgbClr val="7FC4FF"/>
          </a:solidFill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zh-CN" altLang="en-US" sz="2275" b="1" kern="0" dirty="0">
                <a:latin typeface="+mn-ea"/>
                <a:cs typeface="Segoe UI Black" panose="020B0A02040204020203" pitchFamily="34" charset="0"/>
              </a:rPr>
              <a:t>时序产生器</a:t>
            </a:r>
            <a:endParaRPr lang="zh-CN" altLang="en-US" sz="2275" b="1" kern="0" dirty="0">
              <a:latin typeface="+mn-ea"/>
              <a:cs typeface="Segoe UI Black" panose="020B0A02040204020203" pitchFamily="34" charset="0"/>
            </a:endParaRPr>
          </a:p>
        </p:txBody>
      </p:sp>
      <p:sp>
        <p:nvSpPr>
          <p:cNvPr id="188" name="Text Box 127"/>
          <p:cNvSpPr txBox="1">
            <a:spLocks noChangeArrowheads="1"/>
          </p:cNvSpPr>
          <p:nvPr/>
        </p:nvSpPr>
        <p:spPr bwMode="auto">
          <a:xfrm>
            <a:off x="720102" y="3236559"/>
            <a:ext cx="4088387" cy="1585595"/>
          </a:xfrm>
          <a:prstGeom prst="rect">
            <a:avLst/>
          </a:prstGeom>
          <a:noFill/>
          <a:ln w="12700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fontAlgn="auto" hangingPunct="1">
              <a:lnSpc>
                <a:spcPct val="135000"/>
              </a:lnSpc>
              <a:defRPr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solidFill>
                  <a:srgbClr val="240CD2"/>
                </a:solidFill>
                <a:latin typeface="+mn-ea"/>
                <a:ea typeface="+mn-ea"/>
                <a:cs typeface="Segoe UI Black" panose="020B0A02040204020203" pitchFamily="34" charset="0"/>
              </a:rPr>
              <a:t>时序</a:t>
            </a:r>
            <a:r>
              <a:rPr lang="zh-CN" altLang="en-US" sz="2400" dirty="0">
                <a:solidFill>
                  <a:srgbClr val="240CD2"/>
                </a:solidFill>
                <a:latin typeface="+mn-ea"/>
                <a:ea typeface="+mn-ea"/>
                <a:cs typeface="Segoe UI Black" panose="020B0A02040204020203" pitchFamily="34" charset="0"/>
              </a:rPr>
              <a:t>产生器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</a:rPr>
              <a:t>循环产生周期电位、节拍电位，供控制器对信号进行时间调制</a:t>
            </a:r>
            <a:endParaRPr lang="en-US" altLang="zh-CN" sz="2400" dirty="0">
              <a:solidFill>
                <a:schemeClr val="tx1"/>
              </a:solidFill>
              <a:latin typeface="+mn-ea"/>
              <a:ea typeface="+mn-ea"/>
              <a:cs typeface="Segoe UI Black" panose="020B0A02040204020203" pitchFamily="34" charset="0"/>
            </a:endParaRPr>
          </a:p>
        </p:txBody>
      </p:sp>
      <p:sp>
        <p:nvSpPr>
          <p:cNvPr id="189" name="Text Box 127"/>
          <p:cNvSpPr txBox="1">
            <a:spLocks noChangeArrowheads="1"/>
          </p:cNvSpPr>
          <p:nvPr/>
        </p:nvSpPr>
        <p:spPr bwMode="auto">
          <a:xfrm>
            <a:off x="670477" y="5523537"/>
            <a:ext cx="6901686" cy="430887"/>
          </a:xfrm>
          <a:prstGeom prst="rect">
            <a:avLst/>
          </a:prstGeom>
          <a:noFill/>
          <a:ln w="12700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defTabSz="964565" eaLnBrk="1" fontAlgn="auto" hangingPunct="1">
              <a:spcBef>
                <a:spcPct val="50000"/>
              </a:spcBef>
              <a:spcAft>
                <a:spcPts val="0"/>
              </a:spcAft>
              <a:defRPr sz="2600" ker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l"/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 </a:t>
            </a:r>
            <a:r>
              <a:rPr lang="en-US" altLang="zh-CN" sz="2200" b="1" dirty="0" err="1" smtClean="0">
                <a:solidFill>
                  <a:schemeClr val="tx1"/>
                </a:solidFill>
                <a:latin typeface="+mn-ea"/>
                <a:ea typeface="+mn-ea"/>
              </a:rPr>
              <a:t>MemRead</a:t>
            </a:r>
            <a:r>
              <a:rPr lang="en-US" altLang="zh-CN" sz="2200" b="1" dirty="0" smtClean="0">
                <a:solidFill>
                  <a:schemeClr val="tx1"/>
                </a:solidFill>
                <a:latin typeface="+mn-ea"/>
                <a:ea typeface="+mn-ea"/>
              </a:rPr>
              <a:t>=</a:t>
            </a:r>
            <a:r>
              <a:rPr lang="en-US" altLang="zh-CN" sz="2200" b="1" dirty="0" smtClean="0">
                <a:solidFill>
                  <a:schemeClr val="accent5"/>
                </a:solidFill>
                <a:latin typeface="+mn-ea"/>
                <a:ea typeface="+mn-ea"/>
              </a:rPr>
              <a:t>M</a:t>
            </a:r>
            <a:r>
              <a:rPr lang="en-US" altLang="zh-CN" sz="2200" b="1" baseline="-25000" dirty="0" smtClean="0">
                <a:solidFill>
                  <a:schemeClr val="accent5"/>
                </a:solidFill>
                <a:latin typeface="+mn-ea"/>
                <a:ea typeface="+mn-ea"/>
              </a:rPr>
              <a:t>IF</a:t>
            </a:r>
            <a:r>
              <a:rPr lang="en-US" altLang="zh-CN" sz="2200" b="1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CN" sz="2200" b="1" dirty="0">
                <a:solidFill>
                  <a:schemeClr val="tx1"/>
                </a:solidFill>
                <a:latin typeface="+mn-ea"/>
                <a:ea typeface="+mn-ea"/>
              </a:rPr>
              <a:t>· (</a:t>
            </a:r>
            <a:r>
              <a:rPr lang="en-US" altLang="zh-CN" sz="2200" b="1" dirty="0">
                <a:solidFill>
                  <a:srgbClr val="FF6600"/>
                </a:solidFill>
                <a:latin typeface="+mn-ea"/>
                <a:ea typeface="+mn-ea"/>
              </a:rPr>
              <a:t>T2+T3</a:t>
            </a:r>
            <a:r>
              <a:rPr lang="en-US" altLang="zh-CN" sz="2200" b="1" dirty="0">
                <a:solidFill>
                  <a:schemeClr val="tx1"/>
                </a:solidFill>
                <a:latin typeface="+mn-ea"/>
                <a:ea typeface="+mn-ea"/>
              </a:rPr>
              <a:t>) + </a:t>
            </a:r>
            <a:r>
              <a:rPr lang="en-US" altLang="zh-CN" sz="2200" b="1" dirty="0">
                <a:solidFill>
                  <a:srgbClr val="C00000"/>
                </a:solidFill>
                <a:latin typeface="+mn-ea"/>
                <a:ea typeface="+mn-ea"/>
              </a:rPr>
              <a:t>Load</a:t>
            </a:r>
            <a:r>
              <a:rPr lang="en-US" altLang="zh-CN" sz="2200" b="1" dirty="0">
                <a:solidFill>
                  <a:schemeClr val="tx1"/>
                </a:solidFill>
                <a:latin typeface="+mn-ea"/>
                <a:ea typeface="+mn-ea"/>
              </a:rPr>
              <a:t> · </a:t>
            </a:r>
            <a:r>
              <a:rPr lang="en-US" altLang="zh-CN" sz="2200" b="1" dirty="0">
                <a:solidFill>
                  <a:schemeClr val="accent5"/>
                </a:solidFill>
                <a:latin typeface="+mn-ea"/>
                <a:ea typeface="+mn-ea"/>
              </a:rPr>
              <a:t>M</a:t>
            </a:r>
            <a:r>
              <a:rPr lang="en-US" altLang="zh-CN" sz="2200" b="1" baseline="-25000" dirty="0">
                <a:solidFill>
                  <a:schemeClr val="accent5"/>
                </a:solidFill>
                <a:latin typeface="+mn-ea"/>
                <a:ea typeface="+mn-ea"/>
              </a:rPr>
              <a:t>EX</a:t>
            </a:r>
            <a:r>
              <a:rPr lang="en-US" altLang="zh-CN" sz="2200" b="1" dirty="0">
                <a:solidFill>
                  <a:schemeClr val="tx1"/>
                </a:solidFill>
                <a:latin typeface="+mn-ea"/>
                <a:ea typeface="+mn-ea"/>
              </a:rPr>
              <a:t> · (</a:t>
            </a:r>
            <a:r>
              <a:rPr lang="en-US" altLang="zh-CN" sz="2200" b="1" dirty="0">
                <a:solidFill>
                  <a:srgbClr val="FF6600"/>
                </a:solidFill>
                <a:latin typeface="+mn-ea"/>
                <a:ea typeface="+mn-ea"/>
              </a:rPr>
              <a:t>T2+T3</a:t>
            </a:r>
            <a:r>
              <a:rPr lang="en-US" altLang="zh-CN" sz="2200" b="1" dirty="0" smtClean="0">
                <a:solidFill>
                  <a:schemeClr val="tx1"/>
                </a:solidFill>
                <a:latin typeface="+mn-ea"/>
                <a:ea typeface="+mn-ea"/>
              </a:rPr>
              <a:t>) </a:t>
            </a:r>
            <a:endParaRPr lang="en-US" altLang="zh-CN" sz="22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90" name="矩形 189"/>
          <p:cNvSpPr/>
          <p:nvPr/>
        </p:nvSpPr>
        <p:spPr>
          <a:xfrm>
            <a:off x="438767" y="994895"/>
            <a:ext cx="400088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指令周期的同步方式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0477" y="1758069"/>
            <a:ext cx="2876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早期</a:t>
            </a:r>
            <a:r>
              <a:rPr lang="zh-CN" altLang="en-US" sz="24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三级时序系统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  <p:bldP spid="18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9.2 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指令周期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8767" y="994895"/>
            <a:ext cx="400088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指令周期的同步方式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0477" y="1758069"/>
            <a:ext cx="22413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 smtClean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现代时序</a:t>
            </a:r>
            <a:r>
              <a:rPr lang="zh-CN" altLang="en-US" sz="24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系统</a:t>
            </a:r>
            <a:endParaRPr lang="zh-CN" altLang="en-US" sz="2400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444141" y="2297241"/>
            <a:ext cx="1008008" cy="1365333"/>
          </a:xfrm>
          <a:prstGeom prst="rect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zh-CN" altLang="en-US" sz="151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指令</a:t>
            </a:r>
            <a:endParaRPr lang="zh-CN" altLang="en-US" sz="151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r>
              <a:rPr lang="zh-CN" altLang="en-US" sz="151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译码</a:t>
            </a:r>
            <a:endParaRPr lang="zh-CN" altLang="en-US" sz="151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4571370" y="2297242"/>
            <a:ext cx="508434" cy="1365333"/>
          </a:xfrm>
          <a:prstGeom prst="rect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zh-CN" altLang="en-US" sz="151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指令寄存器</a:t>
            </a:r>
            <a:endParaRPr lang="zh-CN" altLang="en-US" sz="151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4567771" y="3705308"/>
            <a:ext cx="466585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600" b="1" dirty="0">
                <a:solidFill>
                  <a:srgbClr val="0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IR</a:t>
            </a:r>
            <a:endParaRPr lang="en-US" altLang="zh-CN" sz="1600" b="1" dirty="0">
              <a:solidFill>
                <a:srgbClr val="0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4835178" y="1501244"/>
            <a:ext cx="1415773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1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结果反馈信息</a:t>
            </a:r>
            <a:endParaRPr lang="zh-CN" altLang="en-US" sz="16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384875" y="3680082"/>
            <a:ext cx="861964" cy="891200"/>
            <a:chOff x="5997326" y="4609422"/>
            <a:chExt cx="909103" cy="571095"/>
          </a:xfrm>
        </p:grpSpPr>
        <p:sp>
          <p:nvSpPr>
            <p:cNvPr id="11" name="Line 38"/>
            <p:cNvSpPr>
              <a:spLocks noChangeShapeType="1"/>
            </p:cNvSpPr>
            <p:nvPr/>
          </p:nvSpPr>
          <p:spPr bwMode="auto">
            <a:xfrm flipV="1">
              <a:off x="5997326" y="4609422"/>
              <a:ext cx="0" cy="571095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Line 44"/>
            <p:cNvSpPr>
              <a:spLocks noChangeShapeType="1"/>
            </p:cNvSpPr>
            <p:nvPr/>
          </p:nvSpPr>
          <p:spPr bwMode="auto">
            <a:xfrm flipV="1">
              <a:off x="6906429" y="4609422"/>
              <a:ext cx="0" cy="571095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Line 38"/>
            <p:cNvSpPr>
              <a:spLocks noChangeShapeType="1"/>
            </p:cNvSpPr>
            <p:nvPr/>
          </p:nvSpPr>
          <p:spPr bwMode="auto">
            <a:xfrm flipV="1">
              <a:off x="6300360" y="4609422"/>
              <a:ext cx="0" cy="571095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Line 38"/>
            <p:cNvSpPr>
              <a:spLocks noChangeShapeType="1"/>
            </p:cNvSpPr>
            <p:nvPr/>
          </p:nvSpPr>
          <p:spPr bwMode="auto">
            <a:xfrm flipV="1">
              <a:off x="6603394" y="4609422"/>
              <a:ext cx="0" cy="571095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Line 52"/>
          <p:cNvSpPr>
            <a:spLocks noChangeShapeType="1"/>
          </p:cNvSpPr>
          <p:nvPr/>
        </p:nvSpPr>
        <p:spPr bwMode="auto">
          <a:xfrm rot="5400000" flipV="1">
            <a:off x="6740264" y="2265717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Line 53"/>
          <p:cNvSpPr>
            <a:spLocks noChangeShapeType="1"/>
          </p:cNvSpPr>
          <p:nvPr/>
        </p:nvSpPr>
        <p:spPr bwMode="auto">
          <a:xfrm rot="5400000" flipV="1">
            <a:off x="6740264" y="2408584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Line 54"/>
          <p:cNvSpPr>
            <a:spLocks noChangeShapeType="1"/>
          </p:cNvSpPr>
          <p:nvPr/>
        </p:nvSpPr>
        <p:spPr bwMode="auto">
          <a:xfrm rot="5400000" flipV="1">
            <a:off x="6740264" y="2551451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Line 55"/>
          <p:cNvSpPr>
            <a:spLocks noChangeShapeType="1"/>
          </p:cNvSpPr>
          <p:nvPr/>
        </p:nvSpPr>
        <p:spPr bwMode="auto">
          <a:xfrm rot="5400000" flipV="1">
            <a:off x="6740264" y="2695905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Line 56"/>
          <p:cNvSpPr>
            <a:spLocks noChangeShapeType="1"/>
          </p:cNvSpPr>
          <p:nvPr/>
        </p:nvSpPr>
        <p:spPr bwMode="auto">
          <a:xfrm rot="5400000" flipV="1">
            <a:off x="6740264" y="2840359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Line 57"/>
          <p:cNvSpPr>
            <a:spLocks noChangeShapeType="1"/>
          </p:cNvSpPr>
          <p:nvPr/>
        </p:nvSpPr>
        <p:spPr bwMode="auto">
          <a:xfrm rot="5400000" flipV="1">
            <a:off x="6740264" y="2984813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Line 58"/>
          <p:cNvSpPr>
            <a:spLocks noChangeShapeType="1"/>
          </p:cNvSpPr>
          <p:nvPr/>
        </p:nvSpPr>
        <p:spPr bwMode="auto">
          <a:xfrm rot="5400000" flipV="1">
            <a:off x="6740264" y="3127681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60"/>
          <p:cNvSpPr>
            <a:spLocks noChangeArrowheads="1"/>
          </p:cNvSpPr>
          <p:nvPr/>
        </p:nvSpPr>
        <p:spPr bwMode="auto">
          <a:xfrm>
            <a:off x="6520993" y="2209360"/>
            <a:ext cx="338555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600" b="1" baseline="-25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1600" b="1" baseline="-25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61"/>
          <p:cNvSpPr>
            <a:spLocks noChangeArrowheads="1"/>
          </p:cNvSpPr>
          <p:nvPr/>
        </p:nvSpPr>
        <p:spPr bwMode="auto">
          <a:xfrm>
            <a:off x="6516782" y="3433256"/>
            <a:ext cx="388248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1600" b="1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600" b="1" baseline="-25000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endParaRPr lang="en-US" altLang="zh-CN" sz="1600" b="1" baseline="-25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 rot="5400000">
            <a:off x="10362940" y="2359363"/>
            <a:ext cx="2161169" cy="35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170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微操作控制信号序列</a:t>
            </a:r>
            <a:endParaRPr lang="zh-CN" altLang="en-US" sz="170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11"/>
          <p:cNvGrpSpPr/>
          <p:nvPr/>
        </p:nvGrpSpPr>
        <p:grpSpPr bwMode="auto">
          <a:xfrm rot="5400000">
            <a:off x="10004857" y="2276767"/>
            <a:ext cx="2012840" cy="431776"/>
            <a:chOff x="2746" y="1207"/>
            <a:chExt cx="1268" cy="409"/>
          </a:xfrm>
        </p:grpSpPr>
        <p:grpSp>
          <p:nvGrpSpPr>
            <p:cNvPr id="26" name="Group 12"/>
            <p:cNvGrpSpPr/>
            <p:nvPr/>
          </p:nvGrpSpPr>
          <p:grpSpPr bwMode="auto">
            <a:xfrm>
              <a:off x="2746" y="1207"/>
              <a:ext cx="725" cy="409"/>
              <a:chOff x="4330" y="2840"/>
              <a:chExt cx="725" cy="409"/>
            </a:xfrm>
          </p:grpSpPr>
          <p:sp>
            <p:nvSpPr>
              <p:cNvPr id="33" name="Line 13"/>
              <p:cNvSpPr>
                <a:spLocks noChangeShapeType="1"/>
              </p:cNvSpPr>
              <p:nvPr/>
            </p:nvSpPr>
            <p:spPr bwMode="auto">
              <a:xfrm flipV="1">
                <a:off x="4330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Line 14"/>
              <p:cNvSpPr>
                <a:spLocks noChangeShapeType="1"/>
              </p:cNvSpPr>
              <p:nvPr/>
            </p:nvSpPr>
            <p:spPr bwMode="auto">
              <a:xfrm flipV="1">
                <a:off x="4420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Line 15"/>
              <p:cNvSpPr>
                <a:spLocks noChangeShapeType="1"/>
              </p:cNvSpPr>
              <p:nvPr/>
            </p:nvSpPr>
            <p:spPr bwMode="auto">
              <a:xfrm flipV="1">
                <a:off x="4511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Line 16"/>
              <p:cNvSpPr>
                <a:spLocks noChangeShapeType="1"/>
              </p:cNvSpPr>
              <p:nvPr/>
            </p:nvSpPr>
            <p:spPr bwMode="auto">
              <a:xfrm flipV="1">
                <a:off x="4602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Line 17"/>
              <p:cNvSpPr>
                <a:spLocks noChangeShapeType="1"/>
              </p:cNvSpPr>
              <p:nvPr/>
            </p:nvSpPr>
            <p:spPr bwMode="auto">
              <a:xfrm flipV="1">
                <a:off x="4693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Line 18"/>
              <p:cNvSpPr>
                <a:spLocks noChangeShapeType="1"/>
              </p:cNvSpPr>
              <p:nvPr/>
            </p:nvSpPr>
            <p:spPr bwMode="auto">
              <a:xfrm flipV="1">
                <a:off x="4783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 flipV="1">
                <a:off x="4874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Line 20"/>
              <p:cNvSpPr>
                <a:spLocks noChangeShapeType="1"/>
              </p:cNvSpPr>
              <p:nvPr/>
            </p:nvSpPr>
            <p:spPr bwMode="auto">
              <a:xfrm flipV="1">
                <a:off x="4965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Line 21"/>
              <p:cNvSpPr>
                <a:spLocks noChangeShapeType="1"/>
              </p:cNvSpPr>
              <p:nvPr/>
            </p:nvSpPr>
            <p:spPr bwMode="auto">
              <a:xfrm flipV="1">
                <a:off x="5055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" name="Line 22"/>
            <p:cNvSpPr>
              <a:spLocks noChangeShapeType="1"/>
            </p:cNvSpPr>
            <p:nvPr/>
          </p:nvSpPr>
          <p:spPr bwMode="auto">
            <a:xfrm flipV="1">
              <a:off x="3561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Line 23"/>
            <p:cNvSpPr>
              <a:spLocks noChangeShapeType="1"/>
            </p:cNvSpPr>
            <p:nvPr/>
          </p:nvSpPr>
          <p:spPr bwMode="auto">
            <a:xfrm flipV="1">
              <a:off x="3651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Line 24"/>
            <p:cNvSpPr>
              <a:spLocks noChangeShapeType="1"/>
            </p:cNvSpPr>
            <p:nvPr/>
          </p:nvSpPr>
          <p:spPr bwMode="auto">
            <a:xfrm flipV="1">
              <a:off x="3742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Line 25"/>
            <p:cNvSpPr>
              <a:spLocks noChangeShapeType="1"/>
            </p:cNvSpPr>
            <p:nvPr/>
          </p:nvSpPr>
          <p:spPr bwMode="auto">
            <a:xfrm flipV="1">
              <a:off x="3833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Line 26"/>
            <p:cNvSpPr>
              <a:spLocks noChangeShapeType="1"/>
            </p:cNvSpPr>
            <p:nvPr/>
          </p:nvSpPr>
          <p:spPr bwMode="auto">
            <a:xfrm flipV="1">
              <a:off x="3924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Line 27"/>
            <p:cNvSpPr>
              <a:spLocks noChangeShapeType="1"/>
            </p:cNvSpPr>
            <p:nvPr/>
          </p:nvSpPr>
          <p:spPr bwMode="auto">
            <a:xfrm flipV="1">
              <a:off x="4014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Group 62"/>
          <p:cNvGrpSpPr/>
          <p:nvPr/>
        </p:nvGrpSpPr>
        <p:grpSpPr bwMode="auto">
          <a:xfrm rot="5400000">
            <a:off x="9661173" y="2306131"/>
            <a:ext cx="2771622" cy="411142"/>
            <a:chOff x="2337" y="1238"/>
            <a:chExt cx="1746" cy="259"/>
          </a:xfrm>
        </p:grpSpPr>
        <p:sp>
          <p:nvSpPr>
            <p:cNvPr id="43" name="Rectangle 63"/>
            <p:cNvSpPr>
              <a:spLocks noChangeArrowheads="1"/>
            </p:cNvSpPr>
            <p:nvPr/>
          </p:nvSpPr>
          <p:spPr bwMode="auto">
            <a:xfrm rot="16200000">
              <a:off x="2315" y="1261"/>
              <a:ext cx="2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en-US" altLang="zh-CN" sz="1600" b="1" baseline="-25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16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Rectangle 64"/>
            <p:cNvSpPr>
              <a:spLocks noChangeArrowheads="1"/>
            </p:cNvSpPr>
            <p:nvPr/>
          </p:nvSpPr>
          <p:spPr bwMode="auto">
            <a:xfrm rot="16200000">
              <a:off x="3847" y="1261"/>
              <a:ext cx="25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en-US" altLang="zh-CN" sz="1600" b="1" baseline="-25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en-US" altLang="zh-CN" sz="16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Line 72"/>
          <p:cNvSpPr>
            <a:spLocks noChangeShapeType="1"/>
          </p:cNvSpPr>
          <p:nvPr/>
        </p:nvSpPr>
        <p:spPr bwMode="auto">
          <a:xfrm rot="5400000" flipV="1">
            <a:off x="6742645" y="1256914"/>
            <a:ext cx="0" cy="576231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Line 73"/>
          <p:cNvSpPr>
            <a:spLocks noChangeShapeType="1"/>
          </p:cNvSpPr>
          <p:nvPr/>
        </p:nvSpPr>
        <p:spPr bwMode="auto">
          <a:xfrm rot="5400000" flipV="1">
            <a:off x="6742645" y="1399781"/>
            <a:ext cx="0" cy="576231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Line 74"/>
          <p:cNvSpPr>
            <a:spLocks noChangeShapeType="1"/>
          </p:cNvSpPr>
          <p:nvPr/>
        </p:nvSpPr>
        <p:spPr bwMode="auto">
          <a:xfrm rot="5400000" flipV="1">
            <a:off x="6742645" y="1542648"/>
            <a:ext cx="0" cy="576231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Line 75"/>
          <p:cNvSpPr>
            <a:spLocks noChangeShapeType="1"/>
          </p:cNvSpPr>
          <p:nvPr/>
        </p:nvSpPr>
        <p:spPr bwMode="auto">
          <a:xfrm rot="5400000" flipV="1">
            <a:off x="6742645" y="1687103"/>
            <a:ext cx="0" cy="576231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Rectangle 77"/>
          <p:cNvSpPr>
            <a:spLocks noChangeArrowheads="1"/>
          </p:cNvSpPr>
          <p:nvPr/>
        </p:nvSpPr>
        <p:spPr bwMode="auto">
          <a:xfrm>
            <a:off x="6127753" y="1358775"/>
            <a:ext cx="409086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1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1600" b="1" baseline="-25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1600" b="1" baseline="-25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Rectangle 78"/>
          <p:cNvSpPr>
            <a:spLocks noChangeArrowheads="1"/>
          </p:cNvSpPr>
          <p:nvPr/>
        </p:nvSpPr>
        <p:spPr bwMode="auto">
          <a:xfrm>
            <a:off x="6135900" y="1738167"/>
            <a:ext cx="365806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1600" b="1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1600" b="1" baseline="-250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endParaRPr lang="en-US" altLang="zh-CN" sz="1600" b="1" baseline="-25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箭头连接符 51"/>
          <p:cNvCxnSpPr>
            <a:stCxn id="7" idx="3"/>
            <a:endCxn id="6" idx="1"/>
          </p:cNvCxnSpPr>
          <p:nvPr/>
        </p:nvCxnSpPr>
        <p:spPr>
          <a:xfrm flipV="1">
            <a:off x="5079803" y="2979908"/>
            <a:ext cx="364337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9"/>
          <p:cNvSpPr>
            <a:spLocks noChangeArrowheads="1"/>
          </p:cNvSpPr>
          <p:nvPr/>
        </p:nvSpPr>
        <p:spPr bwMode="auto">
          <a:xfrm>
            <a:off x="5703695" y="3705308"/>
            <a:ext cx="466585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600" b="1" dirty="0">
                <a:solidFill>
                  <a:srgbClr val="0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en-US" altLang="zh-CN" sz="1600" b="1" dirty="0">
              <a:solidFill>
                <a:srgbClr val="0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auto">
          <a:xfrm>
            <a:off x="7030997" y="4496369"/>
            <a:ext cx="1512010" cy="603119"/>
          </a:xfrm>
          <a:prstGeom prst="rect">
            <a:avLst/>
          </a:prstGeom>
          <a:solidFill>
            <a:srgbClr val="7FC4FF"/>
          </a:solidFill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zh-CN" altLang="en-US" sz="170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状态寄存器</a:t>
            </a:r>
            <a:endParaRPr lang="zh-CN" altLang="en-US" sz="170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5" name="Rectangle 3"/>
          <p:cNvSpPr>
            <a:spLocks noChangeArrowheads="1"/>
          </p:cNvSpPr>
          <p:nvPr/>
        </p:nvSpPr>
        <p:spPr bwMode="auto">
          <a:xfrm>
            <a:off x="9328844" y="1358775"/>
            <a:ext cx="1472522" cy="2304923"/>
          </a:xfrm>
          <a:prstGeom prst="rect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zh-CN" altLang="en-US" sz="189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硬布线</a:t>
            </a:r>
            <a:endParaRPr lang="en-US" altLang="zh-CN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r>
              <a:rPr lang="zh-CN" altLang="en-US" sz="189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控制器</a:t>
            </a:r>
            <a:endParaRPr lang="en-US" altLang="zh-CN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endParaRPr lang="en-US" altLang="zh-CN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r>
              <a:rPr lang="zh-CN" altLang="en-US" sz="189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组合逻辑</a:t>
            </a:r>
            <a:endParaRPr lang="zh-CN" altLang="en-US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6" name="Rectangle 9"/>
          <p:cNvSpPr>
            <a:spLocks noChangeArrowheads="1"/>
          </p:cNvSpPr>
          <p:nvPr/>
        </p:nvSpPr>
        <p:spPr bwMode="auto">
          <a:xfrm>
            <a:off x="10458854" y="4071952"/>
            <a:ext cx="700368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现态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Rectangle 9"/>
          <p:cNvSpPr>
            <a:spLocks noChangeArrowheads="1"/>
          </p:cNvSpPr>
          <p:nvPr/>
        </p:nvSpPr>
        <p:spPr bwMode="auto">
          <a:xfrm>
            <a:off x="6800256" y="4165640"/>
            <a:ext cx="700368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现态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7384875" y="3930487"/>
            <a:ext cx="2251859" cy="0"/>
          </a:xfrm>
          <a:prstGeom prst="line">
            <a:avLst/>
          </a:prstGeom>
          <a:ln w="25400" cap="sq"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7669279" y="4050029"/>
            <a:ext cx="2254777" cy="0"/>
          </a:xfrm>
          <a:prstGeom prst="line">
            <a:avLst/>
          </a:prstGeom>
          <a:ln w="25400" cap="sq"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8541927" y="3447349"/>
            <a:ext cx="158930" cy="1885553"/>
            <a:chOff x="7217654" y="4363960"/>
            <a:chExt cx="167621" cy="1988669"/>
          </a:xfrm>
        </p:grpSpPr>
        <p:cxnSp>
          <p:nvCxnSpPr>
            <p:cNvPr id="61" name="直接连接符 60"/>
            <p:cNvCxnSpPr/>
            <p:nvPr/>
          </p:nvCxnSpPr>
          <p:spPr>
            <a:xfrm>
              <a:off x="7217654" y="4363960"/>
              <a:ext cx="162113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7385275" y="4363960"/>
              <a:ext cx="0" cy="1988669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 3"/>
          <p:cNvSpPr>
            <a:spLocks noChangeArrowheads="1"/>
          </p:cNvSpPr>
          <p:nvPr/>
        </p:nvSpPr>
        <p:spPr bwMode="auto">
          <a:xfrm>
            <a:off x="7043505" y="1364151"/>
            <a:ext cx="1472522" cy="2304923"/>
          </a:xfrm>
          <a:prstGeom prst="rect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en-US" altLang="zh-CN" sz="189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FSM</a:t>
            </a:r>
            <a:endParaRPr lang="en-US" altLang="zh-CN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r>
              <a:rPr lang="zh-CN" altLang="en-US" sz="189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状态机</a:t>
            </a:r>
            <a:endParaRPr lang="en-US" altLang="zh-CN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endParaRPr lang="en-US" altLang="zh-CN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r>
              <a:rPr lang="zh-CN" altLang="en-US" sz="189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组合逻辑</a:t>
            </a:r>
            <a:endParaRPr lang="zh-CN" altLang="en-US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4" name="Rectangle 9"/>
          <p:cNvSpPr>
            <a:spLocks noChangeArrowheads="1"/>
          </p:cNvSpPr>
          <p:nvPr/>
        </p:nvSpPr>
        <p:spPr bwMode="auto">
          <a:xfrm>
            <a:off x="8451529" y="2771540"/>
            <a:ext cx="700368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次态</a:t>
            </a:r>
            <a:endParaRPr lang="en-US" altLang="zh-CN" sz="16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" name="直接箭头连接符 64"/>
          <p:cNvCxnSpPr/>
          <p:nvPr/>
        </p:nvCxnSpPr>
        <p:spPr>
          <a:xfrm>
            <a:off x="6427720" y="4806375"/>
            <a:ext cx="59916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79"/>
          <p:cNvSpPr>
            <a:spLocks noChangeArrowheads="1"/>
          </p:cNvSpPr>
          <p:nvPr/>
        </p:nvSpPr>
        <p:spPr bwMode="auto">
          <a:xfrm>
            <a:off x="5925762" y="4522691"/>
            <a:ext cx="595035" cy="584519"/>
          </a:xfrm>
          <a:prstGeom prst="rect">
            <a:avLst/>
          </a:prstGeom>
          <a:solidFill>
            <a:srgbClr val="7FC4FF"/>
          </a:solidFill>
          <a:ln w="19050"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1600" b="1" dirty="0">
                <a:solidFill>
                  <a:srgbClr val="0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</a:t>
            </a:r>
            <a:endParaRPr lang="en-US" altLang="zh-CN" sz="1600" b="1" dirty="0">
              <a:solidFill>
                <a:srgbClr val="0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/>
            <a:r>
              <a:rPr lang="en-US" altLang="zh-CN" sz="1600" b="1" dirty="0">
                <a:solidFill>
                  <a:srgbClr val="0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CLK</a:t>
            </a:r>
            <a:endParaRPr lang="zh-CN" altLang="en-US" sz="1600" b="1" dirty="0">
              <a:solidFill>
                <a:srgbClr val="0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等腰三角形 66"/>
          <p:cNvSpPr/>
          <p:nvPr/>
        </p:nvSpPr>
        <p:spPr>
          <a:xfrm rot="5400000">
            <a:off x="6998672" y="4726412"/>
            <a:ext cx="233746" cy="172425"/>
          </a:xfrm>
          <a:prstGeom prst="triangle">
            <a:avLst>
              <a:gd name="adj" fmla="val 50001"/>
            </a:avLst>
          </a:prstGeom>
          <a:solidFill>
            <a:srgbClr val="7FC4FF"/>
          </a:solidFill>
          <a:ln w="317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zh-CN" altLang="en-US" sz="1705" b="1" kern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9653645" y="3696092"/>
            <a:ext cx="864739" cy="615927"/>
            <a:chOff x="5997326" y="4609421"/>
            <a:chExt cx="909103" cy="647526"/>
          </a:xfrm>
        </p:grpSpPr>
        <p:sp>
          <p:nvSpPr>
            <p:cNvPr id="69" name="Line 38"/>
            <p:cNvSpPr>
              <a:spLocks noChangeShapeType="1"/>
            </p:cNvSpPr>
            <p:nvPr/>
          </p:nvSpPr>
          <p:spPr bwMode="auto">
            <a:xfrm flipV="1">
              <a:off x="5997326" y="4609421"/>
              <a:ext cx="0" cy="246420"/>
            </a:xfrm>
            <a:prstGeom prst="line">
              <a:avLst/>
            </a:prstGeom>
            <a:noFill/>
            <a:ln w="25400" cap="sq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Line 44"/>
            <p:cNvSpPr>
              <a:spLocks noChangeShapeType="1"/>
            </p:cNvSpPr>
            <p:nvPr/>
          </p:nvSpPr>
          <p:spPr bwMode="auto">
            <a:xfrm flipV="1">
              <a:off x="6906429" y="4609421"/>
              <a:ext cx="0" cy="647526"/>
            </a:xfrm>
            <a:prstGeom prst="line">
              <a:avLst/>
            </a:prstGeom>
            <a:noFill/>
            <a:ln w="25400" cap="sq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Line 38"/>
            <p:cNvSpPr>
              <a:spLocks noChangeShapeType="1"/>
            </p:cNvSpPr>
            <p:nvPr/>
          </p:nvSpPr>
          <p:spPr bwMode="auto">
            <a:xfrm flipV="1">
              <a:off x="6300360" y="4609421"/>
              <a:ext cx="0" cy="372094"/>
            </a:xfrm>
            <a:prstGeom prst="line">
              <a:avLst/>
            </a:prstGeom>
            <a:noFill/>
            <a:ln w="25400" cap="sq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Line 38"/>
            <p:cNvSpPr>
              <a:spLocks noChangeShapeType="1"/>
            </p:cNvSpPr>
            <p:nvPr/>
          </p:nvSpPr>
          <p:spPr bwMode="auto">
            <a:xfrm flipV="1">
              <a:off x="6603394" y="4609421"/>
              <a:ext cx="0" cy="496109"/>
            </a:xfrm>
            <a:prstGeom prst="line">
              <a:avLst/>
            </a:prstGeom>
            <a:noFill/>
            <a:ln w="25400" cap="sq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3" name="直接连接符 72"/>
          <p:cNvCxnSpPr/>
          <p:nvPr/>
        </p:nvCxnSpPr>
        <p:spPr>
          <a:xfrm>
            <a:off x="7959517" y="4167992"/>
            <a:ext cx="2254777" cy="0"/>
          </a:xfrm>
          <a:prstGeom prst="line">
            <a:avLst/>
          </a:prstGeom>
          <a:ln w="25400" cap="sq"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8243922" y="4310044"/>
            <a:ext cx="2259717" cy="0"/>
          </a:xfrm>
          <a:prstGeom prst="line">
            <a:avLst/>
          </a:prstGeom>
          <a:ln w="25400" cap="sq"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/>
          <p:cNvGrpSpPr/>
          <p:nvPr/>
        </p:nvGrpSpPr>
        <p:grpSpPr>
          <a:xfrm>
            <a:off x="7381958" y="5115027"/>
            <a:ext cx="861964" cy="626689"/>
            <a:chOff x="5997326" y="4609421"/>
            <a:chExt cx="909103" cy="481104"/>
          </a:xfrm>
        </p:grpSpPr>
        <p:sp>
          <p:nvSpPr>
            <p:cNvPr id="76" name="Line 38"/>
            <p:cNvSpPr>
              <a:spLocks noChangeShapeType="1"/>
            </p:cNvSpPr>
            <p:nvPr/>
          </p:nvSpPr>
          <p:spPr bwMode="auto">
            <a:xfrm flipV="1">
              <a:off x="5997326" y="4609422"/>
              <a:ext cx="0" cy="481103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Line 44"/>
            <p:cNvSpPr>
              <a:spLocks noChangeShapeType="1"/>
            </p:cNvSpPr>
            <p:nvPr/>
          </p:nvSpPr>
          <p:spPr bwMode="auto">
            <a:xfrm flipV="1">
              <a:off x="6906429" y="4609421"/>
              <a:ext cx="0" cy="167257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Line 38"/>
            <p:cNvSpPr>
              <a:spLocks noChangeShapeType="1"/>
            </p:cNvSpPr>
            <p:nvPr/>
          </p:nvSpPr>
          <p:spPr bwMode="auto">
            <a:xfrm flipV="1">
              <a:off x="6300360" y="4609422"/>
              <a:ext cx="0" cy="383325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Line 38"/>
            <p:cNvSpPr>
              <a:spLocks noChangeShapeType="1"/>
            </p:cNvSpPr>
            <p:nvPr/>
          </p:nvSpPr>
          <p:spPr bwMode="auto">
            <a:xfrm flipV="1">
              <a:off x="6603394" y="4609422"/>
              <a:ext cx="0" cy="272719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0" name="直接连接符 79"/>
          <p:cNvCxnSpPr/>
          <p:nvPr/>
        </p:nvCxnSpPr>
        <p:spPr>
          <a:xfrm>
            <a:off x="8243922" y="5332902"/>
            <a:ext cx="451712" cy="0"/>
          </a:xfrm>
          <a:prstGeom prst="line">
            <a:avLst/>
          </a:prstGeom>
          <a:ln w="25400" cap="sq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7956600" y="5470277"/>
            <a:ext cx="902570" cy="0"/>
          </a:xfrm>
          <a:prstGeom prst="line">
            <a:avLst/>
          </a:prstGeom>
          <a:ln w="25400" cap="sq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/>
          <p:cNvGrpSpPr/>
          <p:nvPr/>
        </p:nvGrpSpPr>
        <p:grpSpPr>
          <a:xfrm>
            <a:off x="8543002" y="3318474"/>
            <a:ext cx="316169" cy="2128221"/>
            <a:chOff x="7200344" y="4349096"/>
            <a:chExt cx="184931" cy="2244608"/>
          </a:xfrm>
        </p:grpSpPr>
        <p:cxnSp>
          <p:nvCxnSpPr>
            <p:cNvPr id="83" name="直接连接符 82"/>
            <p:cNvCxnSpPr/>
            <p:nvPr/>
          </p:nvCxnSpPr>
          <p:spPr>
            <a:xfrm>
              <a:off x="7200344" y="4349096"/>
              <a:ext cx="184931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7385275" y="4349096"/>
              <a:ext cx="0" cy="2244608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>
            <a:off x="8540095" y="3195853"/>
            <a:ext cx="479620" cy="2410145"/>
            <a:chOff x="7194091" y="4349096"/>
            <a:chExt cx="191184" cy="2541950"/>
          </a:xfrm>
        </p:grpSpPr>
        <p:cxnSp>
          <p:nvCxnSpPr>
            <p:cNvPr id="86" name="直接连接符 85"/>
            <p:cNvCxnSpPr/>
            <p:nvPr/>
          </p:nvCxnSpPr>
          <p:spPr>
            <a:xfrm>
              <a:off x="7194091" y="4349096"/>
              <a:ext cx="191184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7385275" y="4349096"/>
              <a:ext cx="0" cy="254195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直接连接符 87"/>
          <p:cNvCxnSpPr/>
          <p:nvPr/>
        </p:nvCxnSpPr>
        <p:spPr>
          <a:xfrm>
            <a:off x="7669278" y="5605999"/>
            <a:ext cx="1350436" cy="0"/>
          </a:xfrm>
          <a:prstGeom prst="line">
            <a:avLst/>
          </a:prstGeom>
          <a:ln w="25400" cap="sq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381958" y="5741720"/>
            <a:ext cx="1801287" cy="0"/>
          </a:xfrm>
          <a:prstGeom prst="line">
            <a:avLst/>
          </a:prstGeom>
          <a:ln w="25400" cap="sq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合 89"/>
          <p:cNvGrpSpPr/>
          <p:nvPr/>
        </p:nvGrpSpPr>
        <p:grpSpPr>
          <a:xfrm>
            <a:off x="8540087" y="3065311"/>
            <a:ext cx="643171" cy="2676405"/>
            <a:chOff x="7188106" y="4349096"/>
            <a:chExt cx="254645" cy="2822771"/>
          </a:xfrm>
        </p:grpSpPr>
        <p:cxnSp>
          <p:nvCxnSpPr>
            <p:cNvPr id="91" name="直接连接符 90"/>
            <p:cNvCxnSpPr/>
            <p:nvPr/>
          </p:nvCxnSpPr>
          <p:spPr>
            <a:xfrm>
              <a:off x="7188106" y="4349096"/>
              <a:ext cx="254645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7442751" y="4363475"/>
              <a:ext cx="0" cy="2808392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"/>
          <p:cNvSpPr>
            <a:spLocks noChangeArrowheads="1"/>
          </p:cNvSpPr>
          <p:nvPr/>
        </p:nvSpPr>
        <p:spPr bwMode="auto">
          <a:xfrm>
            <a:off x="6767711" y="5124981"/>
            <a:ext cx="700368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次态</a:t>
            </a:r>
            <a:endParaRPr lang="en-US" altLang="zh-CN" sz="16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Text Box 127"/>
          <p:cNvSpPr txBox="1">
            <a:spLocks noChangeArrowheads="1"/>
          </p:cNvSpPr>
          <p:nvPr/>
        </p:nvSpPr>
        <p:spPr bwMode="auto">
          <a:xfrm>
            <a:off x="694754" y="5914515"/>
            <a:ext cx="6089658" cy="461665"/>
          </a:xfrm>
          <a:prstGeom prst="rect">
            <a:avLst/>
          </a:prstGeom>
          <a:noFill/>
          <a:ln w="12700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defTabSz="914400" eaLnBrk="1" hangingPunct="1">
              <a:spcBef>
                <a:spcPct val="50000"/>
              </a:spcBef>
              <a:defRPr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</a:rPr>
              <a:t>操作控制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</a:rPr>
              <a:t>信号仅仅与状态寄存器现态有关</a:t>
            </a:r>
            <a:endParaRPr lang="en-US" altLang="zh-CN" sz="2400" dirty="0">
              <a:solidFill>
                <a:schemeClr val="tx1"/>
              </a:solidFill>
              <a:latin typeface="+mn-ea"/>
              <a:ea typeface="+mn-ea"/>
              <a:cs typeface="Segoe UI Black" panose="020B0A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4" y="183039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9.3 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数据通路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7584" y="1523331"/>
            <a:ext cx="6947987" cy="54914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200" dirty="0" smtClean="0">
                <a:solidFill>
                  <a:srgbClr val="9966FF"/>
                </a:solidFill>
                <a:latin typeface="+mn-ea"/>
                <a:ea typeface="+mn-ea"/>
                <a:sym typeface="Wingdings" panose="05000000000000000000" pitchFamily="2" charset="2"/>
              </a:rPr>
              <a:t> </a:t>
            </a:r>
            <a:r>
              <a:rPr lang="zh-CN" altLang="en-US" dirty="0">
                <a:cs typeface="Segoe UI Black" panose="020B0A02040204020203" pitchFamily="34" charset="0"/>
                <a:sym typeface="Wingdings" panose="05000000000000000000" pitchFamily="2" charset="2"/>
              </a:rPr>
              <a:t>指令执行过程中依次用到的功能部件的</a:t>
            </a:r>
            <a:r>
              <a:rPr lang="zh-CN" altLang="en-US" dirty="0" smtClean="0">
                <a:cs typeface="Segoe UI Black" panose="020B0A02040204020203" pitchFamily="34" charset="0"/>
                <a:sym typeface="Wingdings" panose="05000000000000000000" pitchFamily="2" charset="2"/>
              </a:rPr>
              <a:t>集合</a:t>
            </a:r>
            <a:endParaRPr lang="zh-CN" altLang="en-US" dirty="0"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5145" y="896319"/>
            <a:ext cx="400088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1.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数据通路的基本概念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4074584" y="4583556"/>
            <a:ext cx="5348054" cy="1981688"/>
            <a:chOff x="4514101" y="4391665"/>
            <a:chExt cx="5640525" cy="2090061"/>
          </a:xfrm>
          <a:noFill/>
        </p:grpSpPr>
        <p:grpSp>
          <p:nvGrpSpPr>
            <p:cNvPr id="30" name="组合 29"/>
            <p:cNvGrpSpPr/>
            <p:nvPr/>
          </p:nvGrpSpPr>
          <p:grpSpPr>
            <a:xfrm>
              <a:off x="4514101" y="4391665"/>
              <a:ext cx="3956578" cy="2090061"/>
              <a:chOff x="3561891" y="1728917"/>
              <a:chExt cx="5822974" cy="2504012"/>
            </a:xfrm>
            <a:grpFill/>
          </p:grpSpPr>
          <p:sp>
            <p:nvSpPr>
              <p:cNvPr id="32" name="矩形 31"/>
              <p:cNvSpPr/>
              <p:nvPr/>
            </p:nvSpPr>
            <p:spPr>
              <a:xfrm>
                <a:off x="3565053" y="1791196"/>
                <a:ext cx="5819812" cy="2441733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3561891" y="1728917"/>
                <a:ext cx="5601029" cy="2316870"/>
                <a:chOff x="3561891" y="1728917"/>
                <a:chExt cx="5601029" cy="2316870"/>
              </a:xfrm>
              <a:grpFill/>
            </p:grpSpPr>
            <p:sp>
              <p:nvSpPr>
                <p:cNvPr id="34" name="Rectangle 5"/>
                <p:cNvSpPr>
                  <a:spLocks noChangeArrowheads="1"/>
                </p:cNvSpPr>
                <p:nvPr/>
              </p:nvSpPr>
              <p:spPr bwMode="auto">
                <a:xfrm>
                  <a:off x="5937474" y="2414308"/>
                  <a:ext cx="1164440" cy="1084509"/>
                </a:xfrm>
                <a:prstGeom prst="rect">
                  <a:avLst/>
                </a:prstGeom>
                <a:grpFill/>
                <a:ln w="28575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/>
                  <a:r>
                    <a:rPr lang="zh-CN" altLang="en-US" sz="1705" b="1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总线</a:t>
                  </a:r>
                  <a:endParaRPr lang="en-US" altLang="zh-CN" sz="1705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" name="等腰三角形 34"/>
                <p:cNvSpPr/>
                <p:nvPr/>
              </p:nvSpPr>
              <p:spPr>
                <a:xfrm>
                  <a:off x="4358181" y="3487288"/>
                  <a:ext cx="464838" cy="176558"/>
                </a:xfrm>
                <a:prstGeom prst="triangle">
                  <a:avLst>
                    <a:gd name="adj" fmla="val 49113"/>
                  </a:avLst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sz="1515" kern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36" name="Line 17"/>
                <p:cNvSpPr>
                  <a:spLocks noChangeShapeType="1"/>
                </p:cNvSpPr>
                <p:nvPr/>
              </p:nvSpPr>
              <p:spPr bwMode="auto">
                <a:xfrm>
                  <a:off x="3744888" y="2930897"/>
                  <a:ext cx="625344" cy="1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 wrap="none" anchor="ctr"/>
                <a:lstStyle/>
                <a:p>
                  <a:pPr algn="r"/>
                  <a:endParaRPr lang="zh-CN" altLang="en-US" sz="1705" i="1">
                    <a:solidFill>
                      <a:srgbClr val="000000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endParaRPr>
                </a:p>
              </p:txBody>
            </p:sp>
            <p:cxnSp>
              <p:nvCxnSpPr>
                <p:cNvPr id="37" name="直接连接符 36"/>
                <p:cNvCxnSpPr/>
                <p:nvPr/>
              </p:nvCxnSpPr>
              <p:spPr>
                <a:xfrm>
                  <a:off x="4590600" y="2145867"/>
                  <a:ext cx="0" cy="174314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Line 17"/>
                <p:cNvSpPr>
                  <a:spLocks noChangeShapeType="1"/>
                </p:cNvSpPr>
                <p:nvPr/>
              </p:nvSpPr>
              <p:spPr bwMode="auto">
                <a:xfrm>
                  <a:off x="4823019" y="2930898"/>
                  <a:ext cx="1114454" cy="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 wrap="none" anchor="ctr"/>
                <a:lstStyle/>
                <a:p>
                  <a:pPr algn="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705" i="1">
                    <a:solidFill>
                      <a:srgbClr val="000000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endParaRPr>
                </a:p>
              </p:txBody>
            </p:sp>
            <p:cxnSp>
              <p:nvCxnSpPr>
                <p:cNvPr id="39" name="直接连接符 38"/>
                <p:cNvCxnSpPr/>
                <p:nvPr/>
              </p:nvCxnSpPr>
              <p:spPr>
                <a:xfrm>
                  <a:off x="4590600" y="3663846"/>
                  <a:ext cx="0" cy="312519"/>
                </a:xfrm>
                <a:prstGeom prst="line">
                  <a:avLst/>
                </a:prstGeom>
                <a:grpFill/>
                <a:ln w="19050">
                  <a:solidFill>
                    <a:srgbClr val="FF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等腰三角形 39"/>
                <p:cNvSpPr/>
                <p:nvPr/>
              </p:nvSpPr>
              <p:spPr>
                <a:xfrm>
                  <a:off x="8072737" y="3487288"/>
                  <a:ext cx="464838" cy="176558"/>
                </a:xfrm>
                <a:prstGeom prst="triangle">
                  <a:avLst>
                    <a:gd name="adj" fmla="val 49113"/>
                  </a:avLst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sz="1515" kern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41" name="Line 17"/>
                <p:cNvSpPr>
                  <a:spLocks noChangeShapeType="1"/>
                </p:cNvSpPr>
                <p:nvPr/>
              </p:nvSpPr>
              <p:spPr bwMode="auto">
                <a:xfrm>
                  <a:off x="7106639" y="2930898"/>
                  <a:ext cx="966097" cy="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 wrap="none" anchor="ctr"/>
                <a:lstStyle/>
                <a:p>
                  <a:pPr algn="r"/>
                  <a:endParaRPr lang="zh-CN" altLang="en-US" sz="1705" i="1">
                    <a:solidFill>
                      <a:srgbClr val="000000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endParaRPr>
                </a:p>
              </p:txBody>
            </p:sp>
            <p:cxnSp>
              <p:nvCxnSpPr>
                <p:cNvPr id="42" name="直接连接符 41"/>
                <p:cNvCxnSpPr/>
                <p:nvPr/>
              </p:nvCxnSpPr>
              <p:spPr>
                <a:xfrm>
                  <a:off x="8305156" y="2145867"/>
                  <a:ext cx="0" cy="174314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17"/>
                <p:cNvSpPr>
                  <a:spLocks noChangeShapeType="1"/>
                </p:cNvSpPr>
                <p:nvPr/>
              </p:nvSpPr>
              <p:spPr bwMode="auto">
                <a:xfrm>
                  <a:off x="8537576" y="2930897"/>
                  <a:ext cx="625344" cy="1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 wrap="none" anchor="ctr"/>
                <a:lstStyle/>
                <a:p>
                  <a:pPr algn="r"/>
                  <a:endParaRPr lang="zh-CN" altLang="en-US" sz="1705" i="1">
                    <a:solidFill>
                      <a:srgbClr val="000000"/>
                    </a:solidFill>
                    <a:latin typeface="Arial" panose="020B0604020202020204" pitchFamily="34" charset="0"/>
                    <a:ea typeface="华文细黑" panose="02010600040101010101" pitchFamily="2" charset="-122"/>
                  </a:endParaRPr>
                </a:p>
              </p:txBody>
            </p:sp>
            <p:cxnSp>
              <p:nvCxnSpPr>
                <p:cNvPr id="44" name="直接连接符 43"/>
                <p:cNvCxnSpPr/>
                <p:nvPr/>
              </p:nvCxnSpPr>
              <p:spPr>
                <a:xfrm>
                  <a:off x="8305156" y="3663846"/>
                  <a:ext cx="0" cy="312519"/>
                </a:xfrm>
                <a:prstGeom prst="line">
                  <a:avLst/>
                </a:prstGeom>
                <a:grpFill/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/>
              </p:nvCxnSpPr>
              <p:spPr>
                <a:xfrm flipH="1">
                  <a:off x="3744888" y="3976365"/>
                  <a:ext cx="4560268" cy="0"/>
                </a:xfrm>
                <a:prstGeom prst="line">
                  <a:avLst/>
                </a:prstGeom>
                <a:grpFill/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文本框 46"/>
                <p:cNvSpPr txBox="1"/>
                <p:nvPr/>
              </p:nvSpPr>
              <p:spPr>
                <a:xfrm>
                  <a:off x="3561891" y="3597175"/>
                  <a:ext cx="843994" cy="448612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705" dirty="0">
                      <a:solidFill>
                        <a:srgbClr val="FF0000"/>
                      </a:solidFill>
                      <a:latin typeface="+mn-ea"/>
                      <a:cs typeface="Segoe UI Black" panose="020B0A02040204020203" pitchFamily="34" charset="0"/>
                    </a:rPr>
                    <a:t>CLK</a:t>
                  </a:r>
                  <a:endParaRPr lang="zh-CN" altLang="en-US" sz="1705" baseline="-25000" dirty="0">
                    <a:solidFill>
                      <a:srgbClr val="FF0000"/>
                    </a:solidFill>
                    <a:latin typeface="+mn-ea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48" name="文本框 47"/>
                <p:cNvSpPr txBox="1"/>
                <p:nvPr/>
              </p:nvSpPr>
              <p:spPr>
                <a:xfrm>
                  <a:off x="4914449" y="1750655"/>
                  <a:ext cx="863900" cy="448612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705" b="1" dirty="0" err="1">
                      <a:solidFill>
                        <a:srgbClr val="0066FF"/>
                      </a:solidFill>
                      <a:latin typeface="+mn-ea"/>
                      <a:cs typeface="Segoe UI Black" panose="020B0A02040204020203" pitchFamily="34" charset="0"/>
                    </a:rPr>
                    <a:t>A</a:t>
                  </a:r>
                  <a:r>
                    <a:rPr lang="en-US" altLang="zh-CN" sz="1705" b="1" baseline="-25000" dirty="0" err="1">
                      <a:solidFill>
                        <a:srgbClr val="0066FF"/>
                      </a:solidFill>
                      <a:latin typeface="+mn-ea"/>
                      <a:cs typeface="Segoe UI Black" panose="020B0A02040204020203" pitchFamily="34" charset="0"/>
                    </a:rPr>
                    <a:t>out</a:t>
                  </a:r>
                  <a:endParaRPr lang="zh-CN" altLang="en-US" sz="1705" b="1" baseline="-25000" dirty="0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49" name="文本框 48"/>
                <p:cNvSpPr txBox="1"/>
                <p:nvPr/>
              </p:nvSpPr>
              <p:spPr>
                <a:xfrm>
                  <a:off x="7711898" y="1728917"/>
                  <a:ext cx="682262" cy="448612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705" b="1" dirty="0">
                      <a:solidFill>
                        <a:srgbClr val="0066FF"/>
                      </a:solidFill>
                      <a:latin typeface="+mn-ea"/>
                      <a:cs typeface="Segoe UI Black" panose="020B0A02040204020203" pitchFamily="34" charset="0"/>
                    </a:rPr>
                    <a:t>B</a:t>
                  </a:r>
                  <a:r>
                    <a:rPr lang="en-US" altLang="zh-CN" sz="1705" b="1" baseline="-25000" dirty="0">
                      <a:solidFill>
                        <a:srgbClr val="0066FF"/>
                      </a:solidFill>
                      <a:latin typeface="+mn-ea"/>
                      <a:cs typeface="Segoe UI Black" panose="020B0A02040204020203" pitchFamily="34" charset="0"/>
                    </a:rPr>
                    <a:t>in</a:t>
                  </a:r>
                  <a:endParaRPr lang="zh-CN" altLang="en-US" sz="1705" b="1" baseline="-25000" dirty="0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endParaRPr>
                </a:p>
              </p:txBody>
            </p:sp>
            <p:cxnSp>
              <p:nvCxnSpPr>
                <p:cNvPr id="50" name="直接连接符 49"/>
                <p:cNvCxnSpPr/>
                <p:nvPr/>
              </p:nvCxnSpPr>
              <p:spPr>
                <a:xfrm>
                  <a:off x="5324825" y="2145867"/>
                  <a:ext cx="0" cy="810695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等腰三角形 50"/>
                <p:cNvSpPr/>
                <p:nvPr/>
              </p:nvSpPr>
              <p:spPr>
                <a:xfrm rot="5400000" flipH="1">
                  <a:off x="5264576" y="2858136"/>
                  <a:ext cx="159131" cy="148725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  <a:rou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379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2" name="矩形 51"/>
                <p:cNvSpPr/>
                <p:nvPr/>
              </p:nvSpPr>
              <p:spPr>
                <a:xfrm>
                  <a:off x="8076400" y="2320181"/>
                  <a:ext cx="464838" cy="1343664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zh-CN" sz="1515" b="1" kern="0" dirty="0"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B</a:t>
                  </a:r>
                  <a:endParaRPr lang="zh-CN" altLang="en-US" sz="1515" b="1" kern="0" dirty="0">
                    <a:latin typeface="Segoe UI Black" panose="020B0A02040204020203" pitchFamily="34" charset="0"/>
                    <a:ea typeface="微软雅黑" panose="020B0503020204020204" pitchFamily="34" charset="-122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53" name="矩形 52"/>
                <p:cNvSpPr/>
                <p:nvPr/>
              </p:nvSpPr>
              <p:spPr>
                <a:xfrm>
                  <a:off x="4361844" y="2320181"/>
                  <a:ext cx="464838" cy="1343664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altLang="zh-CN" sz="1515" b="1" kern="0" dirty="0">
                      <a:latin typeface="Segoe UI Black" panose="020B0A02040204020203" pitchFamily="34" charset="0"/>
                      <a:ea typeface="微软雅黑" panose="020B0503020204020204" pitchFamily="34" charset="-122"/>
                      <a:cs typeface="Segoe UI Black" panose="020B0A02040204020203" pitchFamily="34" charset="0"/>
                    </a:rPr>
                    <a:t>A</a:t>
                  </a:r>
                  <a:endParaRPr lang="zh-CN" altLang="en-US" sz="1515" b="1" kern="0" dirty="0">
                    <a:latin typeface="Segoe UI Black" panose="020B0A02040204020203" pitchFamily="34" charset="0"/>
                    <a:ea typeface="微软雅黑" panose="020B0503020204020204" pitchFamily="34" charset="-122"/>
                    <a:cs typeface="Segoe UI Black" panose="020B0A02040204020203" pitchFamily="34" charset="0"/>
                  </a:endParaRPr>
                </a:p>
              </p:txBody>
            </p:sp>
          </p:grpSp>
        </p:grpSp>
        <p:sp>
          <p:nvSpPr>
            <p:cNvPr id="31" name="文本框 30"/>
            <p:cNvSpPr txBox="1"/>
            <p:nvPr/>
          </p:nvSpPr>
          <p:spPr>
            <a:xfrm>
              <a:off x="8661429" y="5346783"/>
              <a:ext cx="1493197" cy="48691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+mn-ea"/>
                  <a:cs typeface="Segoe UI Black" panose="020B0A02040204020203" pitchFamily="34" charset="0"/>
                </a:rPr>
                <a:t>总线传输</a:t>
              </a:r>
              <a:endParaRPr lang="zh-CN" altLang="en-US" sz="2400" baseline="-25000" dirty="0">
                <a:latin typeface="+mn-ea"/>
                <a:cs typeface="Segoe UI Black" panose="020B0A02040204020203" pitchFamily="34" charset="0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796314" y="2275115"/>
            <a:ext cx="5290764" cy="1947711"/>
            <a:chOff x="398846" y="2507902"/>
            <a:chExt cx="5290764" cy="1947711"/>
          </a:xfrm>
        </p:grpSpPr>
        <p:grpSp>
          <p:nvGrpSpPr>
            <p:cNvPr id="5" name="组合 4"/>
            <p:cNvGrpSpPr/>
            <p:nvPr/>
          </p:nvGrpSpPr>
          <p:grpSpPr>
            <a:xfrm>
              <a:off x="398846" y="2523212"/>
              <a:ext cx="5290764" cy="1932401"/>
              <a:chOff x="380703" y="4408413"/>
              <a:chExt cx="5580102" cy="2038079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80703" y="4408413"/>
                <a:ext cx="3954429" cy="2038079"/>
                <a:chOff x="3561891" y="1750655"/>
                <a:chExt cx="5819812" cy="2441734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3561891" y="1750655"/>
                  <a:ext cx="5819812" cy="2441734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5"/>
                </a:p>
              </p:txBody>
            </p:sp>
            <p:grpSp>
              <p:nvGrpSpPr>
                <p:cNvPr id="9" name="组合 8"/>
                <p:cNvGrpSpPr/>
                <p:nvPr/>
              </p:nvGrpSpPr>
              <p:grpSpPr>
                <a:xfrm>
                  <a:off x="3561891" y="1783938"/>
                  <a:ext cx="5601029" cy="2261849"/>
                  <a:chOff x="3561891" y="1783938"/>
                  <a:chExt cx="5601029" cy="2261849"/>
                </a:xfrm>
              </p:grpSpPr>
              <p:sp>
                <p:nvSpPr>
                  <p:cNvPr id="10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5937474" y="2414308"/>
                    <a:ext cx="1164440" cy="1084509"/>
                  </a:xfrm>
                  <a:prstGeom prst="rect">
                    <a:avLst/>
                  </a:pr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algn="ctr"/>
                    <a:r>
                      <a:rPr lang="en-US" altLang="zh-CN" sz="1600" b="1" kern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MEM</a:t>
                    </a:r>
                    <a:endParaRPr lang="en-US" altLang="zh-CN" sz="1600" b="1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1" name="等腰三角形 10"/>
                  <p:cNvSpPr/>
                  <p:nvPr/>
                </p:nvSpPr>
                <p:spPr>
                  <a:xfrm>
                    <a:off x="4358181" y="3487288"/>
                    <a:ext cx="464838" cy="176558"/>
                  </a:xfrm>
                  <a:prstGeom prst="triangle">
                    <a:avLst>
                      <a:gd name="adj" fmla="val 49113"/>
                    </a:avLst>
                  </a:pr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zh-CN" altLang="en-US" sz="1515" kern="0">
                      <a:solidFill>
                        <a:prstClr val="white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  <p:sp>
                <p:nvSpPr>
                  <p:cNvPr id="12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3744888" y="2930897"/>
                    <a:ext cx="625344" cy="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r"/>
                    <a:endParaRPr lang="zh-CN" altLang="en-US" sz="1705" i="1">
                      <a:solidFill>
                        <a:srgbClr val="000000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endParaRPr>
                  </a:p>
                </p:txBody>
              </p:sp>
              <p:cxnSp>
                <p:nvCxnSpPr>
                  <p:cNvPr id="13" name="直接连接符 12"/>
                  <p:cNvCxnSpPr/>
                  <p:nvPr/>
                </p:nvCxnSpPr>
                <p:spPr>
                  <a:xfrm>
                    <a:off x="4590600" y="2145867"/>
                    <a:ext cx="0" cy="174314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4823019" y="2930898"/>
                    <a:ext cx="111445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1705" i="1">
                      <a:solidFill>
                        <a:srgbClr val="000000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endParaRPr>
                  </a:p>
                </p:txBody>
              </p:sp>
              <p:cxnSp>
                <p:nvCxnSpPr>
                  <p:cNvPr id="15" name="直接连接符 14"/>
                  <p:cNvCxnSpPr/>
                  <p:nvPr/>
                </p:nvCxnSpPr>
                <p:spPr>
                  <a:xfrm>
                    <a:off x="4590600" y="3663846"/>
                    <a:ext cx="0" cy="312519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等腰三角形 15"/>
                  <p:cNvSpPr/>
                  <p:nvPr/>
                </p:nvSpPr>
                <p:spPr>
                  <a:xfrm>
                    <a:off x="8072737" y="3487288"/>
                    <a:ext cx="464838" cy="176558"/>
                  </a:xfrm>
                  <a:prstGeom prst="triangle">
                    <a:avLst>
                      <a:gd name="adj" fmla="val 49113"/>
                    </a:avLst>
                  </a:pr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zh-CN" altLang="en-US" sz="1515" kern="0">
                      <a:solidFill>
                        <a:prstClr val="white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  <p:sp>
                <p:nvSpPr>
                  <p:cNvPr id="17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7106639" y="2930898"/>
                    <a:ext cx="966097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r"/>
                    <a:endParaRPr lang="zh-CN" altLang="en-US" sz="1705" i="1">
                      <a:solidFill>
                        <a:srgbClr val="000000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endParaRPr>
                  </a:p>
                </p:txBody>
              </p:sp>
              <p:cxnSp>
                <p:nvCxnSpPr>
                  <p:cNvPr id="18" name="直接连接符 17"/>
                  <p:cNvCxnSpPr/>
                  <p:nvPr/>
                </p:nvCxnSpPr>
                <p:spPr>
                  <a:xfrm>
                    <a:off x="8305156" y="2145867"/>
                    <a:ext cx="0" cy="174314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8537576" y="2930897"/>
                    <a:ext cx="625344" cy="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r"/>
                    <a:endParaRPr lang="zh-CN" altLang="en-US" sz="1705" i="1">
                      <a:solidFill>
                        <a:srgbClr val="000000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</a:endParaRPr>
                  </a:p>
                </p:txBody>
              </p:sp>
              <p:cxnSp>
                <p:nvCxnSpPr>
                  <p:cNvPr id="20" name="直接连接符 19"/>
                  <p:cNvCxnSpPr/>
                  <p:nvPr/>
                </p:nvCxnSpPr>
                <p:spPr>
                  <a:xfrm>
                    <a:off x="8305156" y="3663846"/>
                    <a:ext cx="0" cy="312519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直接连接符 20"/>
                  <p:cNvCxnSpPr/>
                  <p:nvPr/>
                </p:nvCxnSpPr>
                <p:spPr>
                  <a:xfrm flipH="1">
                    <a:off x="3744888" y="3976365"/>
                    <a:ext cx="4560268" cy="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3561891" y="3597175"/>
                    <a:ext cx="843994" cy="4486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705" dirty="0">
                        <a:solidFill>
                          <a:srgbClr val="FF0000"/>
                        </a:solidFill>
                        <a:latin typeface="+mn-ea"/>
                        <a:cs typeface="Segoe UI Black" panose="020B0A02040204020203" pitchFamily="34" charset="0"/>
                      </a:rPr>
                      <a:t>CLK</a:t>
                    </a:r>
                    <a:endParaRPr lang="zh-CN" altLang="en-US" sz="1705" baseline="-25000" dirty="0">
                      <a:solidFill>
                        <a:srgbClr val="FF0000"/>
                      </a:solidFill>
                      <a:latin typeface="+mn-ea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24" name="文本框 23"/>
                  <p:cNvSpPr txBox="1"/>
                  <p:nvPr/>
                </p:nvSpPr>
                <p:spPr>
                  <a:xfrm>
                    <a:off x="7914665" y="1783938"/>
                    <a:ext cx="933569" cy="4486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705" b="1" dirty="0" err="1">
                        <a:solidFill>
                          <a:srgbClr val="0000FF"/>
                        </a:solidFill>
                        <a:latin typeface="+mn-ea"/>
                        <a:cs typeface="Segoe UI Black" panose="020B0A02040204020203" pitchFamily="34" charset="0"/>
                      </a:rPr>
                      <a:t>DR</a:t>
                    </a:r>
                    <a:r>
                      <a:rPr lang="en-US" altLang="zh-CN" sz="1705" b="1" baseline="-25000" dirty="0" err="1">
                        <a:solidFill>
                          <a:srgbClr val="0000FF"/>
                        </a:solidFill>
                        <a:latin typeface="+mn-ea"/>
                        <a:cs typeface="Segoe UI Black" panose="020B0A02040204020203" pitchFamily="34" charset="0"/>
                      </a:rPr>
                      <a:t>in</a:t>
                    </a:r>
                    <a:endParaRPr lang="zh-CN" altLang="en-US" sz="1705" b="1" baseline="-25000" dirty="0">
                      <a:solidFill>
                        <a:srgbClr val="0000FF"/>
                      </a:solidFill>
                      <a:latin typeface="+mn-ea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>
                  <a:xfrm>
                    <a:off x="8076400" y="2320181"/>
                    <a:ext cx="464838" cy="1343664"/>
                  </a:xfrm>
                  <a:prstGeom prst="rect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r>
                      <a:rPr lang="en-US" altLang="zh-CN" sz="1515" b="1" kern="0" dirty="0"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DR</a:t>
                    </a:r>
                    <a:endParaRPr lang="zh-CN" altLang="en-US" sz="1515" b="1" kern="0" dirty="0">
                      <a:latin typeface="Segoe UI Black" panose="020B0A02040204020203" pitchFamily="34" charset="0"/>
                      <a:ea typeface="微软雅黑" panose="020B0503020204020204" pitchFamily="34" charset="-122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28" name="矩形 27"/>
                  <p:cNvSpPr/>
                  <p:nvPr/>
                </p:nvSpPr>
                <p:spPr>
                  <a:xfrm>
                    <a:off x="4361844" y="2320181"/>
                    <a:ext cx="464838" cy="1343664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r>
                      <a:rPr lang="en-US" altLang="zh-CN" sz="1515" b="1" kern="0" dirty="0"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AR</a:t>
                    </a:r>
                    <a:endParaRPr lang="zh-CN" altLang="en-US" sz="1515" b="1" kern="0" dirty="0">
                      <a:latin typeface="Segoe UI Black" panose="020B0A02040204020203" pitchFamily="34" charset="0"/>
                      <a:ea typeface="微软雅黑" panose="020B0503020204020204" pitchFamily="34" charset="-122"/>
                      <a:cs typeface="Segoe UI Black" panose="020B0A02040204020203" pitchFamily="34" charset="0"/>
                    </a:endParaRPr>
                  </a:p>
                </p:txBody>
              </p:sp>
            </p:grpSp>
          </p:grpSp>
          <p:sp>
            <p:nvSpPr>
              <p:cNvPr id="7" name="文本框 6"/>
              <p:cNvSpPr txBox="1"/>
              <p:nvPr/>
            </p:nvSpPr>
            <p:spPr>
              <a:xfrm>
                <a:off x="4467608" y="5246334"/>
                <a:ext cx="1493197" cy="486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latin typeface="+mn-ea"/>
                    <a:cs typeface="Segoe UI Black" panose="020B0A02040204020203" pitchFamily="34" charset="0"/>
                  </a:rPr>
                  <a:t>访存通路</a:t>
                </a:r>
                <a:endParaRPr lang="zh-CN" altLang="en-US" sz="2400" baseline="-25000" dirty="0">
                  <a:latin typeface="+mn-ea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85" name="文本框 84"/>
            <p:cNvSpPr txBox="1"/>
            <p:nvPr/>
          </p:nvSpPr>
          <p:spPr>
            <a:xfrm>
              <a:off x="808685" y="2507902"/>
              <a:ext cx="591829" cy="355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705" b="1" dirty="0" err="1" smtClean="0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AR</a:t>
              </a:r>
              <a:r>
                <a:rPr lang="en-US" altLang="zh-CN" sz="1705" b="1" baseline="-25000" dirty="0" err="1" smtClean="0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in</a:t>
              </a:r>
              <a:endParaRPr lang="zh-CN" altLang="en-US" sz="1705" b="1" baseline="-25000" dirty="0">
                <a:solidFill>
                  <a:srgbClr val="0000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2313443" y="2890418"/>
              <a:ext cx="0" cy="13795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组合 88"/>
            <p:cNvGrpSpPr/>
            <p:nvPr/>
          </p:nvGrpSpPr>
          <p:grpSpPr>
            <a:xfrm>
              <a:off x="2045774" y="2569731"/>
              <a:ext cx="622286" cy="355034"/>
              <a:chOff x="2991085" y="5658160"/>
              <a:chExt cx="622286" cy="355034"/>
            </a:xfrm>
          </p:grpSpPr>
          <p:sp>
            <p:nvSpPr>
              <p:cNvPr id="87" name="文本框 86"/>
              <p:cNvSpPr txBox="1"/>
              <p:nvPr/>
            </p:nvSpPr>
            <p:spPr>
              <a:xfrm>
                <a:off x="2991085" y="5658160"/>
                <a:ext cx="622286" cy="3550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705" b="1" dirty="0" smtClean="0">
                    <a:solidFill>
                      <a:srgbClr val="0000FF"/>
                    </a:solidFill>
                    <a:latin typeface="+mn-ea"/>
                    <a:cs typeface="Segoe UI Black" panose="020B0A02040204020203" pitchFamily="34" charset="0"/>
                  </a:rPr>
                  <a:t>R/W</a:t>
                </a:r>
                <a:endParaRPr lang="zh-CN" altLang="en-US" sz="1705" b="1" dirty="0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88" name="直接连接符 87"/>
              <p:cNvCxnSpPr/>
              <p:nvPr/>
            </p:nvCxnSpPr>
            <p:spPr>
              <a:xfrm>
                <a:off x="3324899" y="5724410"/>
                <a:ext cx="216000" cy="0"/>
              </a:xfrm>
              <a:prstGeom prst="line">
                <a:avLst/>
              </a:prstGeom>
              <a:ln w="19050">
                <a:solidFill>
                  <a:srgbClr val="3438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组合 91"/>
          <p:cNvGrpSpPr/>
          <p:nvPr/>
        </p:nvGrpSpPr>
        <p:grpSpPr>
          <a:xfrm>
            <a:off x="7744833" y="2192267"/>
            <a:ext cx="3749385" cy="2408493"/>
            <a:chOff x="7744833" y="2192267"/>
            <a:chExt cx="3749385" cy="2408493"/>
          </a:xfrm>
        </p:grpSpPr>
        <p:grpSp>
          <p:nvGrpSpPr>
            <p:cNvPr id="54" name="组合 53"/>
            <p:cNvGrpSpPr/>
            <p:nvPr/>
          </p:nvGrpSpPr>
          <p:grpSpPr>
            <a:xfrm>
              <a:off x="7744833" y="2192267"/>
              <a:ext cx="3749385" cy="2408493"/>
              <a:chOff x="8647499" y="4411205"/>
              <a:chExt cx="3954429" cy="2540207"/>
            </a:xfrm>
          </p:grpSpPr>
          <p:grpSp>
            <p:nvGrpSpPr>
              <p:cNvPr id="55" name="组合 54"/>
              <p:cNvGrpSpPr/>
              <p:nvPr/>
            </p:nvGrpSpPr>
            <p:grpSpPr>
              <a:xfrm>
                <a:off x="8647499" y="4411205"/>
                <a:ext cx="3954429" cy="2540207"/>
                <a:chOff x="8647499" y="4411205"/>
                <a:chExt cx="3954429" cy="2540207"/>
              </a:xfrm>
            </p:grpSpPr>
            <p:grpSp>
              <p:nvGrpSpPr>
                <p:cNvPr id="60" name="组合 59"/>
                <p:cNvGrpSpPr/>
                <p:nvPr/>
              </p:nvGrpSpPr>
              <p:grpSpPr>
                <a:xfrm>
                  <a:off x="8647499" y="4411205"/>
                  <a:ext cx="3954429" cy="2038079"/>
                  <a:chOff x="8665696" y="4900523"/>
                  <a:chExt cx="3954429" cy="2038079"/>
                </a:xfrm>
              </p:grpSpPr>
              <p:grpSp>
                <p:nvGrpSpPr>
                  <p:cNvPr id="62" name="组合 61"/>
                  <p:cNvGrpSpPr/>
                  <p:nvPr/>
                </p:nvGrpSpPr>
                <p:grpSpPr>
                  <a:xfrm>
                    <a:off x="8665696" y="4900523"/>
                    <a:ext cx="3954429" cy="2038079"/>
                    <a:chOff x="3561891" y="1750655"/>
                    <a:chExt cx="5819812" cy="2441734"/>
                  </a:xfrm>
                </p:grpSpPr>
                <p:sp>
                  <p:nvSpPr>
                    <p:cNvPr id="65" name="矩形 64"/>
                    <p:cNvSpPr/>
                    <p:nvPr/>
                  </p:nvSpPr>
                  <p:spPr>
                    <a:xfrm>
                      <a:off x="3561891" y="1750655"/>
                      <a:ext cx="5819812" cy="2441734"/>
                    </a:xfrm>
                    <a:prstGeom prst="rect">
                      <a:avLst/>
                    </a:prstGeom>
                    <a:noFill/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705"/>
                    </a:p>
                  </p:txBody>
                </p:sp>
                <p:grpSp>
                  <p:nvGrpSpPr>
                    <p:cNvPr id="66" name="组合 65"/>
                    <p:cNvGrpSpPr/>
                    <p:nvPr/>
                  </p:nvGrpSpPr>
                  <p:grpSpPr>
                    <a:xfrm>
                      <a:off x="3561891" y="1783938"/>
                      <a:ext cx="5601029" cy="2261849"/>
                      <a:chOff x="3561891" y="1783938"/>
                      <a:chExt cx="5601029" cy="2261849"/>
                    </a:xfrm>
                  </p:grpSpPr>
                  <p:sp>
                    <p:nvSpPr>
                      <p:cNvPr id="67" name="等腰三角形 66"/>
                      <p:cNvSpPr/>
                      <p:nvPr/>
                    </p:nvSpPr>
                    <p:spPr>
                      <a:xfrm>
                        <a:off x="4358181" y="3487288"/>
                        <a:ext cx="464838" cy="176558"/>
                      </a:xfrm>
                      <a:prstGeom prst="triangle">
                        <a:avLst>
                          <a:gd name="adj" fmla="val 49113"/>
                        </a:avLst>
                      </a:prstGeom>
                      <a:noFill/>
                      <a:ln w="127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algn="ctr">
                          <a:defRPr/>
                        </a:pPr>
                        <a:endParaRPr lang="zh-CN" altLang="en-US" sz="1515" kern="0">
                          <a:solidFill>
                            <a:prstClr val="white"/>
                          </a:solidFill>
                          <a:latin typeface="等线" panose="02010600030101010101" charset="-122"/>
                          <a:ea typeface="等线" panose="02010600030101010101" charset="-122"/>
                        </a:endParaRPr>
                      </a:p>
                    </p:txBody>
                  </p:sp>
                  <p:sp>
                    <p:nvSpPr>
                      <p:cNvPr id="68" name="Line 1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744888" y="2930897"/>
                        <a:ext cx="625344" cy="1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r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1705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endParaRPr>
                      </a:p>
                    </p:txBody>
                  </p:sp>
                  <p:cxnSp>
                    <p:nvCxnSpPr>
                      <p:cNvPr id="69" name="直接连接符 68"/>
                      <p:cNvCxnSpPr/>
                      <p:nvPr/>
                    </p:nvCxnSpPr>
                    <p:spPr>
                      <a:xfrm>
                        <a:off x="4464917" y="2145866"/>
                        <a:ext cx="0" cy="174314"/>
                      </a:xfrm>
                      <a:prstGeom prst="line">
                        <a:avLst/>
                      </a:pr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0" name="Line 1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846641" y="2570740"/>
                        <a:ext cx="1358646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r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1705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endParaRPr>
                      </a:p>
                    </p:txBody>
                  </p:sp>
                  <p:cxnSp>
                    <p:nvCxnSpPr>
                      <p:cNvPr id="71" name="直接连接符 70"/>
                      <p:cNvCxnSpPr/>
                      <p:nvPr/>
                    </p:nvCxnSpPr>
                    <p:spPr>
                      <a:xfrm>
                        <a:off x="4590600" y="3663846"/>
                        <a:ext cx="0" cy="312519"/>
                      </a:xfrm>
                      <a:prstGeom prst="line">
                        <a:avLst/>
                      </a:prstGeom>
                      <a:ln w="19050">
                        <a:solidFill>
                          <a:srgbClr val="FF0000"/>
                        </a:solidFill>
                        <a:tailEnd type="oval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等腰三角形 71"/>
                      <p:cNvSpPr/>
                      <p:nvPr/>
                    </p:nvSpPr>
                    <p:spPr>
                      <a:xfrm>
                        <a:off x="8072737" y="3487288"/>
                        <a:ext cx="464838" cy="176558"/>
                      </a:xfrm>
                      <a:prstGeom prst="triangle">
                        <a:avLst>
                          <a:gd name="adj" fmla="val 49113"/>
                        </a:avLst>
                      </a:prstGeom>
                      <a:noFill/>
                      <a:ln w="127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algn="ctr">
                          <a:defRPr/>
                        </a:pPr>
                        <a:endParaRPr lang="zh-CN" altLang="en-US" sz="1515" kern="0">
                          <a:solidFill>
                            <a:prstClr val="white"/>
                          </a:solidFill>
                          <a:latin typeface="等线" panose="02010600030101010101" charset="-122"/>
                          <a:ea typeface="等线" panose="02010600030101010101" charset="-122"/>
                        </a:endParaRPr>
                      </a:p>
                    </p:txBody>
                  </p:sp>
                  <p:sp>
                    <p:nvSpPr>
                      <p:cNvPr id="73" name="Line 1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952167" y="2930898"/>
                        <a:ext cx="1120570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r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1705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endParaRPr>
                      </a:p>
                    </p:txBody>
                  </p:sp>
                  <p:cxnSp>
                    <p:nvCxnSpPr>
                      <p:cNvPr id="74" name="直接连接符 73"/>
                      <p:cNvCxnSpPr/>
                      <p:nvPr/>
                    </p:nvCxnSpPr>
                    <p:spPr>
                      <a:xfrm>
                        <a:off x="8305156" y="2145867"/>
                        <a:ext cx="0" cy="174314"/>
                      </a:xfrm>
                      <a:prstGeom prst="line">
                        <a:avLst/>
                      </a:pr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5" name="Line 1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8537576" y="2930897"/>
                        <a:ext cx="625344" cy="1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r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1705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endParaRPr>
                      </a:p>
                    </p:txBody>
                  </p:sp>
                  <p:cxnSp>
                    <p:nvCxnSpPr>
                      <p:cNvPr id="76" name="直接连接符 75"/>
                      <p:cNvCxnSpPr/>
                      <p:nvPr/>
                    </p:nvCxnSpPr>
                    <p:spPr>
                      <a:xfrm>
                        <a:off x="8305156" y="3663846"/>
                        <a:ext cx="0" cy="312519"/>
                      </a:xfrm>
                      <a:prstGeom prst="line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7" name="直接连接符 76"/>
                      <p:cNvCxnSpPr/>
                      <p:nvPr/>
                    </p:nvCxnSpPr>
                    <p:spPr>
                      <a:xfrm flipH="1">
                        <a:off x="3744888" y="3976365"/>
                        <a:ext cx="4560268" cy="0"/>
                      </a:xfrm>
                      <a:prstGeom prst="line">
                        <a:avLst/>
                      </a:prstGeom>
                      <a:ln w="1905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8" name="文本框 77"/>
                      <p:cNvSpPr txBox="1"/>
                      <p:nvPr/>
                    </p:nvSpPr>
                    <p:spPr>
                      <a:xfrm>
                        <a:off x="3561891" y="3597175"/>
                        <a:ext cx="871364" cy="44861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705" b="1" dirty="0">
                            <a:solidFill>
                              <a:srgbClr val="0066FF"/>
                            </a:solidFill>
                            <a:latin typeface="+mn-ea"/>
                            <a:cs typeface="Segoe UI Black" panose="020B0A02040204020203" pitchFamily="34" charset="0"/>
                          </a:rPr>
                          <a:t>CLK</a:t>
                        </a:r>
                        <a:endParaRPr lang="zh-CN" altLang="en-US" sz="1705" b="1" baseline="-25000" dirty="0">
                          <a:solidFill>
                            <a:srgbClr val="0066FF"/>
                          </a:solidFill>
                          <a:latin typeface="+mn-ea"/>
                          <a:cs typeface="Segoe UI Black" panose="020B0A02040204020203" pitchFamily="34" charset="0"/>
                        </a:endParaRPr>
                      </a:p>
                    </p:txBody>
                  </p:sp>
                  <p:sp>
                    <p:nvSpPr>
                      <p:cNvPr id="79" name="文本框 78"/>
                      <p:cNvSpPr txBox="1"/>
                      <p:nvPr/>
                    </p:nvSpPr>
                    <p:spPr>
                      <a:xfrm>
                        <a:off x="7970718" y="1783938"/>
                        <a:ext cx="712120" cy="44861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705" dirty="0" err="1">
                            <a:solidFill>
                              <a:srgbClr val="0066FF"/>
                            </a:solidFill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C</a:t>
                        </a:r>
                        <a:r>
                          <a:rPr lang="en-US" altLang="zh-CN" sz="1705" baseline="-25000" dirty="0" err="1">
                            <a:solidFill>
                              <a:srgbClr val="0066FF"/>
                            </a:solidFill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in</a:t>
                        </a:r>
                        <a:endParaRPr lang="zh-CN" altLang="en-US" sz="1705" baseline="-25000" dirty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sp>
                    <p:nvSpPr>
                      <p:cNvPr id="80" name="Line 1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823020" y="3454309"/>
                        <a:ext cx="1382267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rou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r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zh-CN" altLang="en-US" sz="1705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endParaRPr>
                      </a:p>
                    </p:txBody>
                  </p:sp>
                  <p:sp>
                    <p:nvSpPr>
                      <p:cNvPr id="83" name="矩形 82"/>
                      <p:cNvSpPr/>
                      <p:nvPr/>
                    </p:nvSpPr>
                    <p:spPr>
                      <a:xfrm>
                        <a:off x="4361844" y="2320181"/>
                        <a:ext cx="464838" cy="1343664"/>
                      </a:xfrm>
                      <a:prstGeom prst="rect">
                        <a:avLst/>
                      </a:prstGeom>
                      <a:noFill/>
                      <a:ln w="1905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>
                          <a:defRPr/>
                        </a:pPr>
                        <a:r>
                          <a:rPr lang="en-US" altLang="zh-CN" sz="1515" b="1" kern="0" dirty="0">
                            <a:latin typeface="Segoe UI Black" panose="020B0A02040204020203" pitchFamily="34" charset="0"/>
                            <a:ea typeface="微软雅黑" panose="020B0503020204020204" pitchFamily="34" charset="-122"/>
                            <a:cs typeface="Segoe UI Black" panose="020B0A02040204020203" pitchFamily="34" charset="0"/>
                          </a:rPr>
                          <a:t>A</a:t>
                        </a:r>
                        <a:endParaRPr lang="en-US" altLang="zh-CN" sz="1515" b="1" kern="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endParaRPr>
                      </a:p>
                      <a:p>
                        <a:pPr algn="ctr">
                          <a:defRPr/>
                        </a:pPr>
                        <a:endParaRPr lang="en-US" altLang="zh-CN" sz="1515" b="1" kern="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endParaRPr>
                      </a:p>
                      <a:p>
                        <a:pPr algn="ctr">
                          <a:defRPr/>
                        </a:pPr>
                        <a:r>
                          <a:rPr lang="en-US" altLang="zh-CN" sz="1515" b="1" kern="0" dirty="0">
                            <a:latin typeface="Segoe UI Black" panose="020B0A02040204020203" pitchFamily="34" charset="0"/>
                            <a:ea typeface="微软雅黑" panose="020B0503020204020204" pitchFamily="34" charset="-122"/>
                            <a:cs typeface="Segoe UI Black" panose="020B0A02040204020203" pitchFamily="34" charset="0"/>
                          </a:rPr>
                          <a:t>B</a:t>
                        </a:r>
                        <a:endParaRPr lang="zh-CN" altLang="en-US" sz="1515" b="1" kern="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endParaRPr>
                      </a:p>
                    </p:txBody>
                  </p:sp>
                  <p:sp>
                    <p:nvSpPr>
                      <p:cNvPr id="84" name="矩形 83"/>
                      <p:cNvSpPr/>
                      <p:nvPr/>
                    </p:nvSpPr>
                    <p:spPr>
                      <a:xfrm>
                        <a:off x="8076400" y="2320181"/>
                        <a:ext cx="464838" cy="1343664"/>
                      </a:xfrm>
                      <a:prstGeom prst="rect">
                        <a:avLst/>
                      </a:prstGeom>
                      <a:noFill/>
                      <a:ln w="190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>
                          <a:defRPr/>
                        </a:pPr>
                        <a:r>
                          <a:rPr lang="en-US" altLang="zh-CN" sz="1515" b="1" kern="0" dirty="0"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C</a:t>
                        </a:r>
                        <a:endParaRPr lang="zh-CN" altLang="en-US" sz="1515" b="1" kern="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63" name="任意多边形: 形状 296"/>
                  <p:cNvSpPr/>
                  <p:nvPr/>
                </p:nvSpPr>
                <p:spPr>
                  <a:xfrm>
                    <a:off x="10466852" y="5335280"/>
                    <a:ext cx="484315" cy="1138007"/>
                  </a:xfrm>
                  <a:custGeom>
                    <a:avLst/>
                    <a:gdLst>
                      <a:gd name="connsiteX0" fmla="*/ 0 w 375612"/>
                      <a:gd name="connsiteY0" fmla="*/ 0 h 683490"/>
                      <a:gd name="connsiteX1" fmla="*/ 375612 w 375612"/>
                      <a:gd name="connsiteY1" fmla="*/ 237066 h 683490"/>
                      <a:gd name="connsiteX2" fmla="*/ 375612 w 375612"/>
                      <a:gd name="connsiteY2" fmla="*/ 467975 h 683490"/>
                      <a:gd name="connsiteX3" fmla="*/ 6157 w 375612"/>
                      <a:gd name="connsiteY3" fmla="*/ 683490 h 683490"/>
                      <a:gd name="connsiteX4" fmla="*/ 6157 w 375612"/>
                      <a:gd name="connsiteY4" fmla="*/ 406400 h 683490"/>
                      <a:gd name="connsiteX5" fmla="*/ 70812 w 375612"/>
                      <a:gd name="connsiteY5" fmla="*/ 341745 h 683490"/>
                      <a:gd name="connsiteX6" fmla="*/ 9236 w 375612"/>
                      <a:gd name="connsiteY6" fmla="*/ 280169 h 683490"/>
                      <a:gd name="connsiteX7" fmla="*/ 0 w 375612"/>
                      <a:gd name="connsiteY7" fmla="*/ 0 h 683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75612" h="683490">
                        <a:moveTo>
                          <a:pt x="0" y="0"/>
                        </a:moveTo>
                        <a:lnTo>
                          <a:pt x="375612" y="237066"/>
                        </a:lnTo>
                        <a:lnTo>
                          <a:pt x="375612" y="467975"/>
                        </a:lnTo>
                        <a:lnTo>
                          <a:pt x="6157" y="683490"/>
                        </a:lnTo>
                        <a:lnTo>
                          <a:pt x="6157" y="406400"/>
                        </a:lnTo>
                        <a:lnTo>
                          <a:pt x="70812" y="341745"/>
                        </a:lnTo>
                        <a:lnTo>
                          <a:pt x="9236" y="28016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5">
                      <a:lumMod val="40000"/>
                      <a:lumOff val="60000"/>
                    </a:schemeClr>
                  </a:solidFill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705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64" name="矩形 63"/>
                  <p:cNvSpPr/>
                  <p:nvPr/>
                </p:nvSpPr>
                <p:spPr>
                  <a:xfrm rot="16200000">
                    <a:off x="10437745" y="5760383"/>
                    <a:ext cx="559950" cy="31277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325" dirty="0"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ALU</a:t>
                    </a:r>
                    <a:endParaRPr lang="zh-CN" altLang="en-US" sz="1325" dirty="0"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sp>
              <p:nvSpPr>
                <p:cNvPr id="61" name="文本框 60"/>
                <p:cNvSpPr txBox="1"/>
                <p:nvPr/>
              </p:nvSpPr>
              <p:spPr>
                <a:xfrm>
                  <a:off x="10177151" y="6464500"/>
                  <a:ext cx="1493197" cy="486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dirty="0">
                      <a:latin typeface="+mn-ea"/>
                      <a:cs typeface="Segoe UI Black" panose="020B0A02040204020203" pitchFamily="34" charset="0"/>
                    </a:rPr>
                    <a:t>运算通路</a:t>
                  </a:r>
                  <a:endParaRPr lang="zh-CN" altLang="en-US" sz="2400" baseline="-25000" dirty="0">
                    <a:latin typeface="+mn-ea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56" name="文本框 55"/>
              <p:cNvSpPr txBox="1"/>
              <p:nvPr/>
            </p:nvSpPr>
            <p:spPr>
              <a:xfrm>
                <a:off x="8835563" y="4438985"/>
                <a:ext cx="480488" cy="374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705" b="1" dirty="0" smtClean="0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A</a:t>
                </a:r>
                <a:r>
                  <a:rPr lang="en-US" altLang="zh-CN" sz="1705" b="1" baseline="-25000" dirty="0" smtClean="0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in</a:t>
                </a:r>
                <a:endParaRPr lang="zh-CN" altLang="en-US" sz="1705" b="1" baseline="-25000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9329036" y="4432558"/>
                <a:ext cx="463582" cy="374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705" b="1" dirty="0" smtClean="0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B</a:t>
                </a:r>
                <a:r>
                  <a:rPr lang="en-US" altLang="zh-CN" sz="1705" b="1" baseline="-25000" dirty="0" smtClean="0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in</a:t>
                </a:r>
                <a:endParaRPr lang="zh-CN" altLang="en-US" sz="1705" b="1" baseline="-25000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</p:grpSp>
        <p:cxnSp>
          <p:nvCxnSpPr>
            <p:cNvPr id="91" name="直接连接符 90"/>
            <p:cNvCxnSpPr/>
            <p:nvPr/>
          </p:nvCxnSpPr>
          <p:spPr>
            <a:xfrm>
              <a:off x="8447573" y="2495968"/>
              <a:ext cx="0" cy="13795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内容占位符 2"/>
          <p:cNvSpPr txBox="1"/>
          <p:nvPr/>
        </p:nvSpPr>
        <p:spPr>
          <a:xfrm>
            <a:off x="489704" y="5283414"/>
            <a:ext cx="3403428" cy="8731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200" dirty="0" smtClean="0">
                <a:solidFill>
                  <a:srgbClr val="9966FF"/>
                </a:solidFill>
                <a:latin typeface="+mn-ea"/>
                <a:ea typeface="+mn-ea"/>
                <a:sym typeface="Wingdings" panose="05000000000000000000" pitchFamily="2" charset="2"/>
              </a:rPr>
              <a:t> </a:t>
            </a:r>
            <a:r>
              <a:rPr lang="zh-CN" altLang="en-US" dirty="0" smtClean="0">
                <a:cs typeface="Segoe UI Black" panose="020B0A02040204020203" pitchFamily="34" charset="0"/>
                <a:sym typeface="Wingdings" panose="05000000000000000000" pitchFamily="2" charset="2"/>
              </a:rPr>
              <a:t>确定正确的数据通路是设计控制信号的基础</a:t>
            </a:r>
            <a:endParaRPr lang="zh-CN" altLang="en-US" dirty="0"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95145" y="896319"/>
            <a:ext cx="400088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数据通路的分类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705538" y="1765550"/>
            <a:ext cx="10299919" cy="216419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None/>
            </a:pPr>
            <a:r>
              <a:rPr lang="en-US" altLang="zh-CN" sz="2400" dirty="0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(1)</a:t>
            </a:r>
            <a:r>
              <a:rPr lang="zh-CN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共享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通路（总线型）</a:t>
            </a:r>
            <a:endParaRPr lang="en-US" altLang="zh-CN" sz="2400" b="1" dirty="0">
              <a:solidFill>
                <a:srgbClr val="0000FF"/>
              </a:solidFill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rgbClr val="9966FF"/>
                </a:solidFill>
                <a:latin typeface="+mn-ea"/>
                <a:ea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主要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部件都连接在公共总线上，各部件间通过总线进行数据传输</a:t>
            </a:r>
            <a:endParaRPr lang="en-US" altLang="zh-CN" sz="2400" dirty="0">
              <a:solidFill>
                <a:schemeClr val="tx1"/>
              </a:solidFill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 smtClean="0">
                <a:solidFill>
                  <a:srgbClr val="9966FF"/>
                </a:solidFill>
                <a:latin typeface="+mn-ea"/>
                <a:ea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节约成本，冲突率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高，并发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性差，分时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使用总线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，控制复杂，效率低</a:t>
            </a:r>
            <a:endParaRPr lang="en-US" altLang="zh-CN" sz="2400" dirty="0">
              <a:solidFill>
                <a:schemeClr val="tx1"/>
              </a:solidFill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617584" y="183039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9.3 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数据通路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0"/>
          <p:cNvSpPr>
            <a:spLocks noChangeArrowheads="1"/>
          </p:cNvSpPr>
          <p:nvPr/>
        </p:nvSpPr>
        <p:spPr bwMode="auto">
          <a:xfrm>
            <a:off x="6480685" y="1058047"/>
            <a:ext cx="5332992" cy="4982062"/>
          </a:xfrm>
          <a:prstGeom prst="rect">
            <a:avLst/>
          </a:prstGeom>
          <a:noFill/>
          <a:ln w="9525">
            <a:solidFill>
              <a:schemeClr val="accent1">
                <a:lumMod val="50000"/>
              </a:schemeClr>
            </a:solidFill>
            <a:prstDash val="dash"/>
            <a:miter lim="800000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 b="1">
              <a:latin typeface="+mn-ea"/>
              <a:cs typeface="Segoe UI Black" panose="020B0A02040204020203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313170" y="2137954"/>
            <a:ext cx="858666" cy="711391"/>
            <a:chOff x="10819307" y="2466844"/>
            <a:chExt cx="905624" cy="750295"/>
          </a:xfrm>
        </p:grpSpPr>
        <p:sp>
          <p:nvSpPr>
            <p:cNvPr id="5" name="Line 7"/>
            <p:cNvSpPr>
              <a:spLocks noChangeShapeType="1"/>
            </p:cNvSpPr>
            <p:nvPr/>
          </p:nvSpPr>
          <p:spPr bwMode="auto">
            <a:xfrm rot="16200000">
              <a:off x="11096748" y="2630505"/>
              <a:ext cx="32732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6" name="Rectangle 104"/>
            <p:cNvSpPr>
              <a:spLocks noChangeArrowheads="1"/>
            </p:cNvSpPr>
            <p:nvPr/>
          </p:nvSpPr>
          <p:spPr bwMode="auto">
            <a:xfrm>
              <a:off x="10819307" y="2790423"/>
              <a:ext cx="905624" cy="42671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40" b="1" dirty="0">
                  <a:solidFill>
                    <a:schemeClr val="bg1"/>
                  </a:solidFill>
                  <a:latin typeface="+mn-ea"/>
                  <a:cs typeface="Segoe UI Black" panose="020B0A02040204020203" pitchFamily="34" charset="0"/>
                </a:rPr>
                <a:t>时序部件</a:t>
              </a:r>
              <a:endParaRPr lang="en-US" altLang="zh-CN" sz="1140" b="1" dirty="0">
                <a:solidFill>
                  <a:schemeClr val="bg1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781360" y="1282287"/>
            <a:ext cx="2262243" cy="782519"/>
            <a:chOff x="7094351" y="1564383"/>
            <a:chExt cx="2385959" cy="825313"/>
          </a:xfrm>
        </p:grpSpPr>
        <p:cxnSp>
          <p:nvCxnSpPr>
            <p:cNvPr id="8" name="直接箭头连接符 7"/>
            <p:cNvCxnSpPr/>
            <p:nvPr/>
          </p:nvCxnSpPr>
          <p:spPr>
            <a:xfrm>
              <a:off x="7177868" y="1917849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直接箭头连接符 8"/>
            <p:cNvCxnSpPr/>
            <p:nvPr/>
          </p:nvCxnSpPr>
          <p:spPr>
            <a:xfrm>
              <a:off x="7177868" y="2084733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" name="组合 9"/>
            <p:cNvGrpSpPr/>
            <p:nvPr/>
          </p:nvGrpSpPr>
          <p:grpSpPr>
            <a:xfrm>
              <a:off x="7094351" y="1564383"/>
              <a:ext cx="2385959" cy="825313"/>
              <a:chOff x="7094351" y="1564383"/>
              <a:chExt cx="2385959" cy="825313"/>
            </a:xfrm>
          </p:grpSpPr>
          <p:sp>
            <p:nvSpPr>
              <p:cNvPr id="11" name="Line 7"/>
              <p:cNvSpPr>
                <a:spLocks noChangeShapeType="1"/>
              </p:cNvSpPr>
              <p:nvPr/>
            </p:nvSpPr>
            <p:spPr bwMode="auto">
              <a:xfrm flipH="1">
                <a:off x="8623192" y="1920746"/>
                <a:ext cx="83560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 b="1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8632095" y="2094448"/>
                <a:ext cx="84821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3" name="等腰三角形 12"/>
              <p:cNvSpPr/>
              <p:nvPr/>
            </p:nvSpPr>
            <p:spPr>
              <a:xfrm rot="5400000" flipH="1">
                <a:off x="8963127" y="2020085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 b="1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4" name="Rectangle 104"/>
              <p:cNvSpPr>
                <a:spLocks noChangeArrowheads="1"/>
              </p:cNvSpPr>
              <p:nvPr/>
            </p:nvSpPr>
            <p:spPr bwMode="auto">
              <a:xfrm>
                <a:off x="7728993" y="1763752"/>
                <a:ext cx="894199" cy="426716"/>
              </a:xfrm>
              <a:prstGeom prst="rect">
                <a:avLst/>
              </a:prstGeom>
              <a:solidFill>
                <a:srgbClr val="59B2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705" b="1" dirty="0">
                    <a:solidFill>
                      <a:schemeClr val="tx1"/>
                    </a:solidFill>
                    <a:latin typeface="+mn-ea"/>
                    <a:cs typeface="Segoe UI Black" panose="020B0A02040204020203" pitchFamily="34" charset="0"/>
                  </a:rPr>
                  <a:t>PC</a:t>
                </a:r>
                <a:endParaRPr lang="en-US" altLang="zh-CN" sz="1705" b="1" dirty="0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5" name="Text Box 54"/>
              <p:cNvSpPr txBox="1">
                <a:spLocks noChangeArrowheads="1"/>
              </p:cNvSpPr>
              <p:nvPr/>
            </p:nvSpPr>
            <p:spPr bwMode="auto">
              <a:xfrm>
                <a:off x="7094351" y="1564383"/>
                <a:ext cx="716606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b="1" dirty="0" err="1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PC</a:t>
                </a:r>
                <a:r>
                  <a:rPr lang="en-US" altLang="zh-CN" sz="1515" b="1" baseline="-25000" dirty="0" err="1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in</a:t>
                </a:r>
                <a:endParaRPr lang="en-US" altLang="zh-CN" sz="3790" b="1" baseline="-25000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6" name="Text Box 52"/>
              <p:cNvSpPr txBox="1">
                <a:spLocks noChangeArrowheads="1"/>
              </p:cNvSpPr>
              <p:nvPr/>
            </p:nvSpPr>
            <p:spPr bwMode="auto">
              <a:xfrm>
                <a:off x="7097719" y="2089610"/>
                <a:ext cx="1013634" cy="300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b="1" dirty="0" err="1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PC</a:t>
                </a:r>
                <a:r>
                  <a:rPr lang="en-US" altLang="zh-CN" sz="1515" b="1" baseline="-25000" dirty="0" err="1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out</a:t>
                </a:r>
                <a:endParaRPr lang="en-US" altLang="zh-CN" sz="3790" b="1" baseline="-25000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6540427" y="3539427"/>
            <a:ext cx="2613342" cy="2074601"/>
            <a:chOff x="6840242" y="3944960"/>
            <a:chExt cx="2756259" cy="2188056"/>
          </a:xfrm>
        </p:grpSpPr>
        <p:cxnSp>
          <p:nvCxnSpPr>
            <p:cNvPr id="18" name="直接箭头连接符 17"/>
            <p:cNvCxnSpPr/>
            <p:nvPr/>
          </p:nvCxnSpPr>
          <p:spPr>
            <a:xfrm>
              <a:off x="7042434" y="5749795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9" name="组合 18"/>
            <p:cNvGrpSpPr/>
            <p:nvPr/>
          </p:nvGrpSpPr>
          <p:grpSpPr>
            <a:xfrm>
              <a:off x="6909129" y="4150680"/>
              <a:ext cx="2018830" cy="942122"/>
              <a:chOff x="5296743" y="3767069"/>
              <a:chExt cx="2018830" cy="942122"/>
            </a:xfrm>
          </p:grpSpPr>
          <p:cxnSp>
            <p:nvCxnSpPr>
              <p:cNvPr id="39" name="直接箭头连接符 38"/>
              <p:cNvCxnSpPr/>
              <p:nvPr/>
            </p:nvCxnSpPr>
            <p:spPr>
              <a:xfrm>
                <a:off x="5296743" y="3767069"/>
                <a:ext cx="393642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0" name="直接箭头连接符 39"/>
              <p:cNvCxnSpPr/>
              <p:nvPr/>
            </p:nvCxnSpPr>
            <p:spPr>
              <a:xfrm flipH="1">
                <a:off x="6771313" y="4451527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1" name="直接箭头连接符 40"/>
              <p:cNvCxnSpPr/>
              <p:nvPr/>
            </p:nvCxnSpPr>
            <p:spPr>
              <a:xfrm flipH="1">
                <a:off x="6634541" y="4580310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2" name="直接箭头连接符 41"/>
              <p:cNvCxnSpPr/>
              <p:nvPr/>
            </p:nvCxnSpPr>
            <p:spPr>
              <a:xfrm flipH="1">
                <a:off x="6517629" y="4709191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0" name="Text Box 123"/>
            <p:cNvSpPr txBox="1">
              <a:spLocks noChangeArrowheads="1"/>
            </p:cNvSpPr>
            <p:nvPr/>
          </p:nvSpPr>
          <p:spPr bwMode="auto">
            <a:xfrm>
              <a:off x="8973365" y="4621458"/>
              <a:ext cx="623136" cy="46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+1</a:t>
              </a:r>
              <a:endParaRPr lang="en-US" altLang="zh-CN" sz="3790" b="1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7145410" y="3944960"/>
              <a:ext cx="2323036" cy="2018193"/>
              <a:chOff x="7145410" y="3944960"/>
              <a:chExt cx="2323036" cy="2018193"/>
            </a:xfrm>
          </p:grpSpPr>
          <p:sp>
            <p:nvSpPr>
              <p:cNvPr id="26" name="任意多边形: 形状 296"/>
              <p:cNvSpPr/>
              <p:nvPr/>
            </p:nvSpPr>
            <p:spPr>
              <a:xfrm rot="5400000">
                <a:off x="7570518" y="4275991"/>
                <a:ext cx="484315" cy="1334531"/>
              </a:xfrm>
              <a:custGeom>
                <a:avLst/>
                <a:gdLst>
                  <a:gd name="connsiteX0" fmla="*/ 0 w 375612"/>
                  <a:gd name="connsiteY0" fmla="*/ 0 h 683490"/>
                  <a:gd name="connsiteX1" fmla="*/ 375612 w 375612"/>
                  <a:gd name="connsiteY1" fmla="*/ 237066 h 683490"/>
                  <a:gd name="connsiteX2" fmla="*/ 375612 w 375612"/>
                  <a:gd name="connsiteY2" fmla="*/ 467975 h 683490"/>
                  <a:gd name="connsiteX3" fmla="*/ 6157 w 375612"/>
                  <a:gd name="connsiteY3" fmla="*/ 683490 h 683490"/>
                  <a:gd name="connsiteX4" fmla="*/ 6157 w 375612"/>
                  <a:gd name="connsiteY4" fmla="*/ 406400 h 683490"/>
                  <a:gd name="connsiteX5" fmla="*/ 70812 w 375612"/>
                  <a:gd name="connsiteY5" fmla="*/ 341745 h 683490"/>
                  <a:gd name="connsiteX6" fmla="*/ 9236 w 375612"/>
                  <a:gd name="connsiteY6" fmla="*/ 280169 h 683490"/>
                  <a:gd name="connsiteX7" fmla="*/ 0 w 375612"/>
                  <a:gd name="connsiteY7" fmla="*/ 0 h 68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5612" h="683490">
                    <a:moveTo>
                      <a:pt x="0" y="0"/>
                    </a:moveTo>
                    <a:lnTo>
                      <a:pt x="375612" y="237066"/>
                    </a:lnTo>
                    <a:lnTo>
                      <a:pt x="375612" y="467975"/>
                    </a:lnTo>
                    <a:lnTo>
                      <a:pt x="6157" y="683490"/>
                    </a:lnTo>
                    <a:lnTo>
                      <a:pt x="6157" y="406400"/>
                    </a:lnTo>
                    <a:lnTo>
                      <a:pt x="70812" y="341745"/>
                    </a:lnTo>
                    <a:lnTo>
                      <a:pt x="9236" y="280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7D31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 b="1" dirty="0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7488880" y="4754061"/>
                <a:ext cx="625885" cy="374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705" b="1" dirty="0">
                    <a:solidFill>
                      <a:schemeClr val="bg1"/>
                    </a:solidFill>
                    <a:latin typeface="+mn-ea"/>
                    <a:cs typeface="Segoe UI Black" panose="020B0A02040204020203" pitchFamily="34" charset="0"/>
                  </a:rPr>
                  <a:t>ALU</a:t>
                </a:r>
                <a:endParaRPr lang="zh-CN" altLang="en-US" sz="1705" b="1" dirty="0">
                  <a:solidFill>
                    <a:schemeClr val="bg1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28" name="直接连接符 27"/>
              <p:cNvCxnSpPr>
                <a:stCxn id="35" idx="3"/>
              </p:cNvCxnSpPr>
              <p:nvPr/>
            </p:nvCxnSpPr>
            <p:spPr>
              <a:xfrm>
                <a:off x="8013720" y="5749795"/>
                <a:ext cx="145472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9" name="等腰三角形 28"/>
              <p:cNvSpPr/>
              <p:nvPr/>
            </p:nvSpPr>
            <p:spPr>
              <a:xfrm rot="5400000" flipH="1">
                <a:off x="8648842" y="5678219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 b="1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30" name="直接连接符 29"/>
              <p:cNvCxnSpPr/>
              <p:nvPr/>
            </p:nvCxnSpPr>
            <p:spPr>
              <a:xfrm>
                <a:off x="7462755" y="4343101"/>
                <a:ext cx="0" cy="36155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" name="直接连接符 30"/>
              <p:cNvCxnSpPr/>
              <p:nvPr/>
            </p:nvCxnSpPr>
            <p:spPr>
              <a:xfrm>
                <a:off x="8198535" y="4430628"/>
                <a:ext cx="0" cy="271378"/>
              </a:xfrm>
              <a:prstGeom prst="line">
                <a:avLst/>
              </a:prstGeom>
              <a:noFill/>
              <a:ln w="19050" cap="sq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2" name="Line 7"/>
              <p:cNvSpPr>
                <a:spLocks noChangeShapeType="1"/>
              </p:cNvSpPr>
              <p:nvPr/>
            </p:nvSpPr>
            <p:spPr bwMode="auto">
              <a:xfrm flipH="1">
                <a:off x="7728992" y="4136717"/>
                <a:ext cx="173945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 b="1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33" name="Rectangle 104"/>
              <p:cNvSpPr>
                <a:spLocks noChangeArrowheads="1"/>
              </p:cNvSpPr>
              <p:nvPr/>
            </p:nvSpPr>
            <p:spPr bwMode="auto">
              <a:xfrm>
                <a:off x="7307972" y="3944960"/>
                <a:ext cx="421022" cy="426716"/>
              </a:xfrm>
              <a:prstGeom prst="rect">
                <a:avLst/>
              </a:prstGeom>
              <a:solidFill>
                <a:srgbClr val="FFFF00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515" b="1" dirty="0">
                    <a:solidFill>
                      <a:schemeClr val="tx1"/>
                    </a:solidFill>
                    <a:latin typeface="+mn-ea"/>
                    <a:cs typeface="Segoe UI Black" panose="020B0A02040204020203" pitchFamily="34" charset="0"/>
                  </a:rPr>
                  <a:t>X</a:t>
                </a:r>
                <a:endParaRPr lang="en-US" altLang="zh-CN" sz="1515" b="1" dirty="0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34" name="Line 7"/>
              <p:cNvSpPr>
                <a:spLocks noChangeShapeType="1"/>
              </p:cNvSpPr>
              <p:nvPr/>
            </p:nvSpPr>
            <p:spPr bwMode="auto">
              <a:xfrm flipH="1">
                <a:off x="8198535" y="4430628"/>
                <a:ext cx="126991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 b="1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35" name="Rectangle 104"/>
              <p:cNvSpPr>
                <a:spLocks noChangeArrowheads="1"/>
              </p:cNvSpPr>
              <p:nvPr/>
            </p:nvSpPr>
            <p:spPr bwMode="auto">
              <a:xfrm>
                <a:off x="7592698" y="5536437"/>
                <a:ext cx="421022" cy="426716"/>
              </a:xfrm>
              <a:prstGeom prst="rect">
                <a:avLst/>
              </a:prstGeom>
              <a:solidFill>
                <a:srgbClr val="FFFF00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515" b="1" dirty="0">
                    <a:solidFill>
                      <a:schemeClr val="tx1"/>
                    </a:solidFill>
                    <a:latin typeface="+mn-ea"/>
                    <a:cs typeface="Segoe UI Black" panose="020B0A02040204020203" pitchFamily="34" charset="0"/>
                  </a:rPr>
                  <a:t>Z</a:t>
                </a:r>
                <a:endParaRPr lang="en-US" altLang="zh-CN" sz="1515" b="1" dirty="0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36" name="直接连接符 35"/>
              <p:cNvCxnSpPr/>
              <p:nvPr/>
            </p:nvCxnSpPr>
            <p:spPr>
              <a:xfrm>
                <a:off x="7810957" y="5185414"/>
                <a:ext cx="0" cy="34023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7" name="Text Box 108"/>
              <p:cNvSpPr txBox="1">
                <a:spLocks noChangeArrowheads="1"/>
              </p:cNvSpPr>
              <p:nvPr/>
            </p:nvSpPr>
            <p:spPr bwMode="auto">
              <a:xfrm>
                <a:off x="7293949" y="4679937"/>
                <a:ext cx="304873" cy="274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140" b="1" dirty="0">
                    <a:solidFill>
                      <a:schemeClr val="bg1"/>
                    </a:solidFill>
                    <a:latin typeface="+mn-ea"/>
                    <a:cs typeface="Segoe UI Black" panose="020B0A02040204020203" pitchFamily="34" charset="0"/>
                  </a:rPr>
                  <a:t>A</a:t>
                </a:r>
                <a:endParaRPr lang="en-US" altLang="zh-CN" sz="3790" b="1" dirty="0">
                  <a:solidFill>
                    <a:schemeClr val="bg1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38" name="Text Box 107"/>
              <p:cNvSpPr txBox="1">
                <a:spLocks noChangeArrowheads="1"/>
              </p:cNvSpPr>
              <p:nvPr/>
            </p:nvSpPr>
            <p:spPr bwMode="auto">
              <a:xfrm>
                <a:off x="8065135" y="4667503"/>
                <a:ext cx="275426" cy="262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140" b="1" dirty="0">
                    <a:solidFill>
                      <a:schemeClr val="bg1"/>
                    </a:solidFill>
                    <a:latin typeface="+mn-ea"/>
                    <a:cs typeface="Segoe UI Black" panose="020B0A02040204020203" pitchFamily="34" charset="0"/>
                  </a:rPr>
                  <a:t>B</a:t>
                </a:r>
                <a:endParaRPr lang="en-US" altLang="zh-CN" sz="3790" b="1" dirty="0">
                  <a:solidFill>
                    <a:schemeClr val="bg1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22" name="Text Box 105"/>
            <p:cNvSpPr txBox="1">
              <a:spLocks noChangeArrowheads="1"/>
            </p:cNvSpPr>
            <p:nvPr/>
          </p:nvSpPr>
          <p:spPr bwMode="auto">
            <a:xfrm>
              <a:off x="8742968" y="4834332"/>
              <a:ext cx="731146" cy="46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ADD</a:t>
              </a:r>
              <a:endParaRPr lang="en-US" altLang="zh-CN" sz="3790" b="1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23" name="Text Box 46"/>
            <p:cNvSpPr txBox="1">
              <a:spLocks noChangeArrowheads="1"/>
            </p:cNvSpPr>
            <p:nvPr/>
          </p:nvSpPr>
          <p:spPr bwMode="auto">
            <a:xfrm>
              <a:off x="6840242" y="4131840"/>
              <a:ext cx="716606" cy="302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X</a:t>
              </a:r>
              <a:r>
                <a:rPr lang="en-US" altLang="zh-CN" sz="1515" b="1" baseline="-25000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in</a:t>
              </a:r>
              <a:endParaRPr lang="en-US" altLang="zh-CN" sz="3790" b="1" baseline="-25000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24" name="Text Box 38"/>
            <p:cNvSpPr txBox="1">
              <a:spLocks noChangeArrowheads="1"/>
            </p:cNvSpPr>
            <p:nvPr/>
          </p:nvSpPr>
          <p:spPr bwMode="auto">
            <a:xfrm>
              <a:off x="6986906" y="5728103"/>
              <a:ext cx="716606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Z</a:t>
              </a:r>
              <a:r>
                <a:rPr lang="en-US" altLang="zh-CN" sz="1515" b="1" baseline="-25000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out</a:t>
              </a:r>
              <a:endParaRPr lang="en-US" altLang="zh-CN" sz="3790" b="1" baseline="-25000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25" name="Text Box 14"/>
            <p:cNvSpPr txBox="1">
              <a:spLocks noChangeArrowheads="1"/>
            </p:cNvSpPr>
            <p:nvPr/>
          </p:nvSpPr>
          <p:spPr bwMode="auto">
            <a:xfrm>
              <a:off x="8500923" y="5039764"/>
              <a:ext cx="731146" cy="46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SUB</a:t>
              </a:r>
              <a:endParaRPr lang="en-US" altLang="zh-CN" sz="3790" b="1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9128940" y="3718050"/>
            <a:ext cx="2684736" cy="2237034"/>
            <a:chOff x="9570314" y="4133352"/>
            <a:chExt cx="2831558" cy="2359372"/>
          </a:xfrm>
        </p:grpSpPr>
        <p:sp>
          <p:nvSpPr>
            <p:cNvPr id="44" name="Text Box 32"/>
            <p:cNvSpPr txBox="1">
              <a:spLocks noChangeArrowheads="1"/>
            </p:cNvSpPr>
            <p:nvPr/>
          </p:nvSpPr>
          <p:spPr bwMode="auto">
            <a:xfrm>
              <a:off x="11562587" y="4133352"/>
              <a:ext cx="801768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R0</a:t>
              </a:r>
              <a:r>
                <a:rPr lang="en-US" altLang="zh-CN" sz="1515" b="1" baseline="-25000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in</a:t>
              </a:r>
              <a:endParaRPr lang="en-US" altLang="zh-CN" sz="3790" b="1" baseline="-25000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9570314" y="4306510"/>
              <a:ext cx="2831558" cy="1951958"/>
              <a:chOff x="9570314" y="4306510"/>
              <a:chExt cx="2831558" cy="1951958"/>
            </a:xfrm>
          </p:grpSpPr>
          <p:sp>
            <p:nvSpPr>
              <p:cNvPr id="48" name="Rectangle 104"/>
              <p:cNvSpPr>
                <a:spLocks noChangeArrowheads="1"/>
              </p:cNvSpPr>
              <p:nvPr/>
            </p:nvSpPr>
            <p:spPr bwMode="auto">
              <a:xfrm>
                <a:off x="10346761" y="5831752"/>
                <a:ext cx="1136184" cy="426716"/>
              </a:xfrm>
              <a:prstGeom prst="rect">
                <a:avLst/>
              </a:prstGeom>
              <a:solidFill>
                <a:srgbClr val="FFCC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1143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705" b="1">
                    <a:solidFill>
                      <a:schemeClr val="tx1"/>
                    </a:solidFill>
                    <a:latin typeface="+mn-ea"/>
                    <a:cs typeface="Segoe UI Black" panose="020B0A02040204020203" pitchFamily="34" charset="0"/>
                  </a:rPr>
                  <a:t>R2</a:t>
                </a:r>
                <a:endParaRPr lang="en-US" altLang="zh-CN" sz="1705" b="1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49" name="Rectangle 104"/>
              <p:cNvSpPr>
                <a:spLocks noChangeArrowheads="1"/>
              </p:cNvSpPr>
              <p:nvPr/>
            </p:nvSpPr>
            <p:spPr bwMode="auto">
              <a:xfrm>
                <a:off x="10346761" y="5069131"/>
                <a:ext cx="1136184" cy="426716"/>
              </a:xfrm>
              <a:prstGeom prst="rect">
                <a:avLst/>
              </a:prstGeom>
              <a:solidFill>
                <a:srgbClr val="FFCC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1143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705" b="1" dirty="0">
                    <a:solidFill>
                      <a:schemeClr val="tx1"/>
                    </a:solidFill>
                    <a:latin typeface="+mn-ea"/>
                    <a:cs typeface="Segoe UI Black" panose="020B0A02040204020203" pitchFamily="34" charset="0"/>
                  </a:rPr>
                  <a:t>R1</a:t>
                </a:r>
                <a:endParaRPr lang="en-US" altLang="zh-CN" sz="1705" b="1" dirty="0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/>
            </p:nvSpPr>
            <p:spPr bwMode="auto">
              <a:xfrm>
                <a:off x="10346761" y="4306510"/>
                <a:ext cx="1136184" cy="426716"/>
              </a:xfrm>
              <a:prstGeom prst="rect">
                <a:avLst/>
              </a:prstGeom>
              <a:solidFill>
                <a:srgbClr val="FFCC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1143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705" b="1" dirty="0">
                    <a:solidFill>
                      <a:schemeClr val="tx1"/>
                    </a:solidFill>
                    <a:latin typeface="+mn-ea"/>
                    <a:cs typeface="Segoe UI Black" panose="020B0A02040204020203" pitchFamily="34" charset="0"/>
                  </a:rPr>
                  <a:t>R0</a:t>
                </a:r>
                <a:endParaRPr lang="en-US" altLang="zh-CN" sz="1705" b="1" dirty="0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51" name="Line 7"/>
              <p:cNvSpPr>
                <a:spLocks noChangeShapeType="1"/>
              </p:cNvSpPr>
              <p:nvPr/>
            </p:nvSpPr>
            <p:spPr bwMode="auto">
              <a:xfrm>
                <a:off x="9570314" y="4449678"/>
                <a:ext cx="76853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 b="1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52" name="直接连接符 51"/>
              <p:cNvCxnSpPr/>
              <p:nvPr/>
            </p:nvCxnSpPr>
            <p:spPr>
              <a:xfrm flipH="1">
                <a:off x="9570316" y="4623376"/>
                <a:ext cx="76853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3" name="等腰三角形 52"/>
              <p:cNvSpPr/>
              <p:nvPr/>
            </p:nvSpPr>
            <p:spPr>
              <a:xfrm rot="16200000">
                <a:off x="9846310" y="4549014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algn="ctr"/>
                <a:endParaRPr lang="zh-CN" altLang="en-US" sz="3790" b="1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54" name="Line 7"/>
              <p:cNvSpPr>
                <a:spLocks noChangeShapeType="1"/>
              </p:cNvSpPr>
              <p:nvPr/>
            </p:nvSpPr>
            <p:spPr bwMode="auto">
              <a:xfrm>
                <a:off x="9570314" y="5212354"/>
                <a:ext cx="76853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 b="1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 rot="16200000">
                <a:off x="9875015" y="4992260"/>
                <a:ext cx="159131" cy="768533"/>
                <a:chOff x="6722147" y="6427719"/>
                <a:chExt cx="159131" cy="768533"/>
              </a:xfrm>
            </p:grpSpPr>
            <p:cxnSp>
              <p:nvCxnSpPr>
                <p:cNvPr id="70" name="直接连接符 69"/>
                <p:cNvCxnSpPr/>
                <p:nvPr/>
              </p:nvCxnSpPr>
              <p:spPr>
                <a:xfrm rot="5400000" flipH="1">
                  <a:off x="6407921" y="6811986"/>
                  <a:ext cx="768533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71" name="等腰三角形 70"/>
                <p:cNvSpPr/>
                <p:nvPr/>
              </p:nvSpPr>
              <p:spPr>
                <a:xfrm>
                  <a:off x="6722147" y="6708917"/>
                  <a:ext cx="159131" cy="148725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rgbClr val="000000"/>
                  </a:solidFill>
                  <a:rou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3790" b="1">
                    <a:solidFill>
                      <a:schemeClr val="bg2">
                        <a:lumMod val="75000"/>
                      </a:schemeClr>
                    </a:solidFill>
                    <a:latin typeface="+mn-ea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56" name="Line 7"/>
              <p:cNvSpPr>
                <a:spLocks noChangeShapeType="1"/>
              </p:cNvSpPr>
              <p:nvPr/>
            </p:nvSpPr>
            <p:spPr bwMode="auto">
              <a:xfrm>
                <a:off x="9570314" y="5975030"/>
                <a:ext cx="76853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 b="1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 rot="16200000">
                <a:off x="9875015" y="5764461"/>
                <a:ext cx="159131" cy="768533"/>
                <a:chOff x="6712622" y="6427719"/>
                <a:chExt cx="159131" cy="768533"/>
              </a:xfrm>
            </p:grpSpPr>
            <p:cxnSp>
              <p:nvCxnSpPr>
                <p:cNvPr id="68" name="直接连接符 67"/>
                <p:cNvCxnSpPr/>
                <p:nvPr/>
              </p:nvCxnSpPr>
              <p:spPr>
                <a:xfrm rot="5400000" flipH="1">
                  <a:off x="6407921" y="6811986"/>
                  <a:ext cx="768533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69" name="等腰三角形 68"/>
                <p:cNvSpPr/>
                <p:nvPr/>
              </p:nvSpPr>
              <p:spPr>
                <a:xfrm>
                  <a:off x="6712622" y="6708917"/>
                  <a:ext cx="159131" cy="148725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rgbClr val="000000"/>
                  </a:solidFill>
                  <a:rou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3790" b="1">
                    <a:solidFill>
                      <a:schemeClr val="bg2">
                        <a:lumMod val="75000"/>
                      </a:schemeClr>
                    </a:solidFill>
                    <a:latin typeface="+mn-ea"/>
                    <a:cs typeface="Segoe UI Black" panose="020B0A02040204020203" pitchFamily="34" charset="0"/>
                  </a:endParaRPr>
                </a:p>
              </p:txBody>
            </p:sp>
          </p:grpSp>
          <p:cxnSp>
            <p:nvCxnSpPr>
              <p:cNvPr id="58" name="直接箭头连接符 57"/>
              <p:cNvCxnSpPr/>
              <p:nvPr/>
            </p:nvCxnSpPr>
            <p:spPr>
              <a:xfrm flipH="1">
                <a:off x="11489717" y="4434015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" name="直接箭头连接符 58"/>
              <p:cNvCxnSpPr/>
              <p:nvPr/>
            </p:nvCxnSpPr>
            <p:spPr>
              <a:xfrm flipH="1">
                <a:off x="11489717" y="4605726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0" name="直接箭头连接符 59"/>
              <p:cNvCxnSpPr/>
              <p:nvPr/>
            </p:nvCxnSpPr>
            <p:spPr>
              <a:xfrm flipH="1">
                <a:off x="11489717" y="5196049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" name="直接箭头连接符 60"/>
              <p:cNvCxnSpPr/>
              <p:nvPr/>
            </p:nvCxnSpPr>
            <p:spPr>
              <a:xfrm flipH="1">
                <a:off x="11489717" y="5367760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2" name="直接箭头连接符 61"/>
              <p:cNvCxnSpPr/>
              <p:nvPr/>
            </p:nvCxnSpPr>
            <p:spPr>
              <a:xfrm flipH="1">
                <a:off x="11489717" y="5958083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" name="直接箭头连接符 62"/>
              <p:cNvCxnSpPr/>
              <p:nvPr/>
            </p:nvCxnSpPr>
            <p:spPr>
              <a:xfrm flipH="1">
                <a:off x="11489717" y="6129794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4" name="Text Box 31"/>
              <p:cNvSpPr txBox="1">
                <a:spLocks noChangeArrowheads="1"/>
              </p:cNvSpPr>
              <p:nvPr/>
            </p:nvSpPr>
            <p:spPr bwMode="auto">
              <a:xfrm>
                <a:off x="11567935" y="4554405"/>
                <a:ext cx="801768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b="1" dirty="0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R0</a:t>
                </a:r>
                <a:r>
                  <a:rPr lang="en-US" altLang="zh-CN" sz="1515" b="1" baseline="-25000" dirty="0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out</a:t>
                </a:r>
                <a:endParaRPr lang="en-US" altLang="zh-CN" sz="3790" b="1" baseline="-25000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65" name="Text Box 28"/>
              <p:cNvSpPr txBox="1">
                <a:spLocks noChangeArrowheads="1"/>
              </p:cNvSpPr>
              <p:nvPr/>
            </p:nvSpPr>
            <p:spPr bwMode="auto">
              <a:xfrm>
                <a:off x="11588441" y="4890346"/>
                <a:ext cx="801768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b="1" dirty="0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R1</a:t>
                </a:r>
                <a:r>
                  <a:rPr lang="en-US" altLang="zh-CN" sz="1515" b="1" baseline="-25000" dirty="0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in</a:t>
                </a:r>
                <a:endParaRPr lang="en-US" altLang="zh-CN" sz="3790" b="1" baseline="-25000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66" name="Text Box 27"/>
              <p:cNvSpPr txBox="1">
                <a:spLocks noChangeArrowheads="1"/>
              </p:cNvSpPr>
              <p:nvPr/>
            </p:nvSpPr>
            <p:spPr bwMode="auto">
              <a:xfrm>
                <a:off x="11584229" y="5323190"/>
                <a:ext cx="801768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b="1" dirty="0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R1</a:t>
                </a:r>
                <a:r>
                  <a:rPr lang="en-US" altLang="zh-CN" sz="1515" b="1" baseline="-25000" dirty="0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out</a:t>
                </a:r>
                <a:endParaRPr lang="en-US" altLang="zh-CN" sz="3790" b="1" baseline="-25000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67" name="Text Box 24"/>
              <p:cNvSpPr txBox="1">
                <a:spLocks noChangeArrowheads="1"/>
              </p:cNvSpPr>
              <p:nvPr/>
            </p:nvSpPr>
            <p:spPr bwMode="auto">
              <a:xfrm>
                <a:off x="11600104" y="5659317"/>
                <a:ext cx="801768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b="1" dirty="0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R2</a:t>
                </a:r>
                <a:r>
                  <a:rPr lang="en-US" altLang="zh-CN" sz="1515" b="1" baseline="-25000" dirty="0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in</a:t>
                </a:r>
                <a:endParaRPr lang="en-US" altLang="zh-CN" sz="3790" b="1" baseline="-25000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47" name="Text Box 23"/>
            <p:cNvSpPr txBox="1">
              <a:spLocks noChangeArrowheads="1"/>
            </p:cNvSpPr>
            <p:nvPr/>
          </p:nvSpPr>
          <p:spPr bwMode="auto">
            <a:xfrm>
              <a:off x="11584229" y="6087811"/>
              <a:ext cx="801768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R2</a:t>
              </a:r>
              <a:r>
                <a:rPr lang="en-US" altLang="zh-CN" sz="1515" b="1" baseline="-25000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out</a:t>
              </a:r>
              <a:endParaRPr lang="en-US" altLang="zh-CN" sz="3790" b="1" baseline="-25000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5314790" y="1273116"/>
            <a:ext cx="3860030" cy="2327858"/>
            <a:chOff x="5547578" y="1554710"/>
            <a:chExt cx="4071125" cy="2455163"/>
          </a:xfrm>
        </p:grpSpPr>
        <p:sp>
          <p:nvSpPr>
            <p:cNvPr id="73" name="Rectangle 129"/>
            <p:cNvSpPr>
              <a:spLocks noChangeArrowheads="1"/>
            </p:cNvSpPr>
            <p:nvPr/>
          </p:nvSpPr>
          <p:spPr bwMode="auto">
            <a:xfrm>
              <a:off x="5734519" y="2277866"/>
              <a:ext cx="854734" cy="15729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6699" tIns="43349" rIns="86699" bIns="43349" numCol="1" anchor="ctr" anchorCtr="1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latin typeface="+mn-ea"/>
                  <a:cs typeface="Segoe UI Black" panose="020B0A02040204020203" pitchFamily="34" charset="0"/>
                </a:rPr>
                <a:t>MEM</a:t>
              </a:r>
              <a:endParaRPr lang="en-US" altLang="zh-CN" sz="3790" b="1" dirty="0"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74" name="直接连接符 73"/>
            <p:cNvCxnSpPr/>
            <p:nvPr/>
          </p:nvCxnSpPr>
          <p:spPr>
            <a:xfrm flipH="1">
              <a:off x="6589253" y="3281811"/>
              <a:ext cx="11039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5" name="等腰三角形 74"/>
            <p:cNvSpPr/>
            <p:nvPr/>
          </p:nvSpPr>
          <p:spPr>
            <a:xfrm rot="16200000">
              <a:off x="7038778" y="3197923"/>
              <a:ext cx="159131" cy="148725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algn="ctr"/>
              <a:endParaRPr lang="zh-CN" altLang="en-US" sz="3790" b="1">
                <a:solidFill>
                  <a:schemeClr val="bg2">
                    <a:lumMod val="75000"/>
                  </a:schemeClr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76" name="Line 7"/>
            <p:cNvSpPr>
              <a:spLocks noChangeShapeType="1"/>
            </p:cNvSpPr>
            <p:nvPr/>
          </p:nvSpPr>
          <p:spPr bwMode="auto">
            <a:xfrm>
              <a:off x="6608304" y="3437742"/>
              <a:ext cx="11039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chemeClr val="bg2">
                    <a:lumMod val="75000"/>
                  </a:schemeClr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77" name="直接连接符 76"/>
            <p:cNvCxnSpPr/>
            <p:nvPr/>
          </p:nvCxnSpPr>
          <p:spPr>
            <a:xfrm>
              <a:off x="8632095" y="3453940"/>
              <a:ext cx="82669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8" name="等腰三角形 77"/>
            <p:cNvSpPr/>
            <p:nvPr/>
          </p:nvSpPr>
          <p:spPr>
            <a:xfrm rot="5400000" flipH="1">
              <a:off x="8963127" y="3390389"/>
              <a:ext cx="159131" cy="148725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chemeClr val="bg2">
                    <a:lumMod val="75000"/>
                  </a:schemeClr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79" name="Line 7"/>
            <p:cNvSpPr>
              <a:spLocks noChangeShapeType="1"/>
            </p:cNvSpPr>
            <p:nvPr/>
          </p:nvSpPr>
          <p:spPr bwMode="auto">
            <a:xfrm flipH="1">
              <a:off x="8611328" y="2438217"/>
              <a:ext cx="85711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chemeClr val="bg2">
                    <a:lumMod val="75000"/>
                  </a:schemeClr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80" name="Rectangle 104"/>
            <p:cNvSpPr>
              <a:spLocks noChangeArrowheads="1"/>
            </p:cNvSpPr>
            <p:nvPr/>
          </p:nvSpPr>
          <p:spPr bwMode="auto">
            <a:xfrm>
              <a:off x="7719725" y="2344235"/>
              <a:ext cx="894199" cy="426716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5" b="1" dirty="0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rPr>
                <a:t>AR</a:t>
              </a:r>
              <a:endParaRPr lang="en-US" altLang="zh-CN" sz="1705" b="1" dirty="0">
                <a:solidFill>
                  <a:schemeClr val="tx1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81" name="Rectangle 104"/>
            <p:cNvSpPr>
              <a:spLocks noChangeArrowheads="1"/>
            </p:cNvSpPr>
            <p:nvPr/>
          </p:nvSpPr>
          <p:spPr bwMode="auto">
            <a:xfrm>
              <a:off x="7719725" y="3162923"/>
              <a:ext cx="894199" cy="426716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5" b="1" dirty="0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rPr>
                <a:t>DR</a:t>
              </a:r>
              <a:endParaRPr lang="en-US" altLang="zh-CN" sz="1705" b="1" dirty="0">
                <a:solidFill>
                  <a:schemeClr val="tx1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82" name="直接箭头连接符 81"/>
            <p:cNvCxnSpPr/>
            <p:nvPr/>
          </p:nvCxnSpPr>
          <p:spPr>
            <a:xfrm flipH="1">
              <a:off x="8630378" y="2662365"/>
              <a:ext cx="350678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3" name="Line 127"/>
            <p:cNvSpPr>
              <a:spLocks noChangeShapeType="1"/>
            </p:cNvSpPr>
            <p:nvPr/>
          </p:nvSpPr>
          <p:spPr bwMode="auto">
            <a:xfrm>
              <a:off x="6364924" y="1905637"/>
              <a:ext cx="1039" cy="358192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chemeClr val="bg2">
                    <a:lumMod val="75000"/>
                  </a:schemeClr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84" name="Line 127"/>
            <p:cNvSpPr>
              <a:spLocks noChangeShapeType="1"/>
            </p:cNvSpPr>
            <p:nvPr/>
          </p:nvSpPr>
          <p:spPr bwMode="auto">
            <a:xfrm>
              <a:off x="5973906" y="1905637"/>
              <a:ext cx="1039" cy="358192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chemeClr val="bg2">
                    <a:lumMod val="75000"/>
                  </a:schemeClr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85" name="直接箭头连接符 84"/>
            <p:cNvCxnSpPr/>
            <p:nvPr/>
          </p:nvCxnSpPr>
          <p:spPr>
            <a:xfrm>
              <a:off x="7884554" y="2861606"/>
              <a:ext cx="0" cy="291792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6" name="Line 7"/>
            <p:cNvSpPr>
              <a:spLocks noChangeShapeType="1"/>
            </p:cNvSpPr>
            <p:nvPr/>
          </p:nvSpPr>
          <p:spPr bwMode="auto">
            <a:xfrm flipH="1">
              <a:off x="8623192" y="3289330"/>
              <a:ext cx="85711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chemeClr val="bg2">
                    <a:lumMod val="75000"/>
                  </a:schemeClr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87" name="直接箭头连接符 86"/>
            <p:cNvCxnSpPr/>
            <p:nvPr/>
          </p:nvCxnSpPr>
          <p:spPr>
            <a:xfrm>
              <a:off x="8418364" y="2869320"/>
              <a:ext cx="0" cy="291792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8" name="组合 87"/>
            <p:cNvGrpSpPr/>
            <p:nvPr/>
          </p:nvGrpSpPr>
          <p:grpSpPr>
            <a:xfrm>
              <a:off x="7901805" y="3608447"/>
              <a:ext cx="533810" cy="293603"/>
              <a:chOff x="1081011" y="4795829"/>
              <a:chExt cx="533810" cy="293603"/>
            </a:xfrm>
          </p:grpSpPr>
          <p:cxnSp>
            <p:nvCxnSpPr>
              <p:cNvPr id="97" name="直接箭头连接符 96"/>
              <p:cNvCxnSpPr/>
              <p:nvPr/>
            </p:nvCxnSpPr>
            <p:spPr>
              <a:xfrm flipV="1">
                <a:off x="1081011" y="4797640"/>
                <a:ext cx="0" cy="291792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8" name="直接箭头连接符 97"/>
              <p:cNvCxnSpPr/>
              <p:nvPr/>
            </p:nvCxnSpPr>
            <p:spPr>
              <a:xfrm flipV="1">
                <a:off x="1614821" y="4795829"/>
                <a:ext cx="0" cy="291792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89" name="Text Box 125"/>
            <p:cNvSpPr txBox="1">
              <a:spLocks noChangeArrowheads="1"/>
            </p:cNvSpPr>
            <p:nvPr/>
          </p:nvSpPr>
          <p:spPr bwMode="auto">
            <a:xfrm>
              <a:off x="5547578" y="1568073"/>
              <a:ext cx="763341" cy="420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Write</a:t>
              </a:r>
              <a:endParaRPr lang="en-US" altLang="zh-CN" sz="3790" b="1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90" name="Text Box 126"/>
            <p:cNvSpPr txBox="1">
              <a:spLocks noChangeArrowheads="1"/>
            </p:cNvSpPr>
            <p:nvPr/>
          </p:nvSpPr>
          <p:spPr bwMode="auto">
            <a:xfrm>
              <a:off x="6145788" y="1554710"/>
              <a:ext cx="763341" cy="420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Read</a:t>
              </a:r>
              <a:endParaRPr lang="en-US" altLang="zh-CN" sz="3790" b="1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91" name="Text Box 50"/>
            <p:cNvSpPr txBox="1">
              <a:spLocks noChangeArrowheads="1"/>
            </p:cNvSpPr>
            <p:nvPr/>
          </p:nvSpPr>
          <p:spPr bwMode="auto">
            <a:xfrm>
              <a:off x="8902097" y="2483457"/>
              <a:ext cx="716606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AR</a:t>
              </a:r>
              <a:r>
                <a:rPr lang="en-US" altLang="zh-CN" sz="1515" b="1" baseline="-25000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in</a:t>
              </a:r>
              <a:endParaRPr lang="en-US" altLang="zh-CN" sz="3790" b="1" baseline="-25000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92" name="Text Box 49"/>
            <p:cNvSpPr txBox="1">
              <a:spLocks noChangeArrowheads="1"/>
            </p:cNvSpPr>
            <p:nvPr/>
          </p:nvSpPr>
          <p:spPr bwMode="auto">
            <a:xfrm>
              <a:off x="8422990" y="2833538"/>
              <a:ext cx="778920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DR</a:t>
              </a:r>
              <a:r>
                <a:rPr lang="en-US" altLang="zh-CN" sz="1515" b="1" baseline="-25000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in</a:t>
              </a:r>
              <a:endParaRPr lang="en-US" altLang="zh-CN" sz="3790" b="1" baseline="-25000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93" name="Text Box 48"/>
            <p:cNvSpPr txBox="1">
              <a:spLocks noChangeArrowheads="1"/>
            </p:cNvSpPr>
            <p:nvPr/>
          </p:nvSpPr>
          <p:spPr bwMode="auto">
            <a:xfrm>
              <a:off x="8428105" y="3604960"/>
              <a:ext cx="878621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DR</a:t>
              </a:r>
              <a:r>
                <a:rPr lang="en-US" altLang="zh-CN" sz="1515" b="1" baseline="-25000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out</a:t>
              </a:r>
              <a:endParaRPr lang="en-US" altLang="zh-CN" sz="3790" b="1" baseline="-25000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94" name="Text Box 9"/>
            <p:cNvSpPr txBox="1">
              <a:spLocks noChangeArrowheads="1"/>
            </p:cNvSpPr>
            <p:nvPr/>
          </p:nvSpPr>
          <p:spPr bwMode="auto">
            <a:xfrm>
              <a:off x="7022171" y="2843141"/>
              <a:ext cx="898559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DRE</a:t>
              </a:r>
              <a:r>
                <a:rPr lang="en-US" altLang="zh-CN" sz="1515" b="1" baseline="-25000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out</a:t>
              </a:r>
              <a:endParaRPr lang="en-US" altLang="zh-CN" sz="3790" b="1" baseline="-25000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95" name="Text Box 8"/>
            <p:cNvSpPr txBox="1">
              <a:spLocks noChangeArrowheads="1"/>
            </p:cNvSpPr>
            <p:nvPr/>
          </p:nvSpPr>
          <p:spPr bwMode="auto">
            <a:xfrm>
              <a:off x="7200881" y="3584808"/>
              <a:ext cx="818819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DRE</a:t>
              </a:r>
              <a:r>
                <a:rPr lang="en-US" altLang="zh-CN" sz="1515" b="1" baseline="-25000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in</a:t>
              </a:r>
              <a:endParaRPr lang="en-US" altLang="zh-CN" sz="3790" b="1" baseline="-25000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96" name="Line 7"/>
            <p:cNvSpPr>
              <a:spLocks noChangeShapeType="1"/>
            </p:cNvSpPr>
            <p:nvPr/>
          </p:nvSpPr>
          <p:spPr bwMode="auto">
            <a:xfrm flipH="1">
              <a:off x="6608304" y="2546541"/>
              <a:ext cx="109520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chemeClr val="bg2">
                    <a:lumMod val="75000"/>
                  </a:schemeClr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8425774" y="1010279"/>
            <a:ext cx="758321" cy="5011768"/>
            <a:chOff x="8828694" y="1277499"/>
            <a:chExt cx="799792" cy="5285849"/>
          </a:xfrm>
        </p:grpSpPr>
        <p:sp>
          <p:nvSpPr>
            <p:cNvPr id="100" name="Text Box 109"/>
            <p:cNvSpPr txBox="1">
              <a:spLocks noChangeArrowheads="1"/>
            </p:cNvSpPr>
            <p:nvPr/>
          </p:nvSpPr>
          <p:spPr bwMode="auto">
            <a:xfrm>
              <a:off x="8828694" y="1277499"/>
              <a:ext cx="799792" cy="340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15" b="1" dirty="0">
                  <a:latin typeface="+mn-ea"/>
                  <a:cs typeface="Segoe UI Black" panose="020B0A02040204020203" pitchFamily="34" charset="0"/>
                </a:rPr>
                <a:t>总线</a:t>
              </a:r>
              <a:endParaRPr lang="zh-CN" altLang="en-US" sz="3790" b="1" dirty="0"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101" name="上下箭头 100"/>
            <p:cNvSpPr/>
            <p:nvPr/>
          </p:nvSpPr>
          <p:spPr>
            <a:xfrm>
              <a:off x="9427634" y="1358838"/>
              <a:ext cx="187023" cy="5204510"/>
            </a:xfrm>
            <a:prstGeom prst="upDownArrow">
              <a:avLst/>
            </a:prstGeom>
            <a:noFill/>
            <a:ln w="19050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eaVert" wrap="square" lIns="86699" tIns="43349" rIns="86699" bIns="43349" numCol="1" anchor="t" anchorCtr="0" compatLnSpc="1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790" b="1">
                <a:solidFill>
                  <a:schemeClr val="bg2">
                    <a:lumMod val="75000"/>
                  </a:schemeClr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7484641" y="6138427"/>
            <a:ext cx="3770115" cy="434122"/>
            <a:chOff x="7406082" y="6264612"/>
            <a:chExt cx="3976293" cy="457863"/>
          </a:xfrm>
        </p:grpSpPr>
        <p:sp>
          <p:nvSpPr>
            <p:cNvPr id="103" name="Line 7"/>
            <p:cNvSpPr>
              <a:spLocks noChangeShapeType="1"/>
            </p:cNvSpPr>
            <p:nvPr/>
          </p:nvSpPr>
          <p:spPr bwMode="auto">
            <a:xfrm>
              <a:off x="7406082" y="6469122"/>
              <a:ext cx="66483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/>
            </a:p>
          </p:txBody>
        </p:sp>
        <p:sp>
          <p:nvSpPr>
            <p:cNvPr id="104" name="Line 6"/>
            <p:cNvSpPr>
              <a:spLocks noChangeShapeType="1"/>
            </p:cNvSpPr>
            <p:nvPr/>
          </p:nvSpPr>
          <p:spPr bwMode="auto">
            <a:xfrm>
              <a:off x="9492196" y="6469641"/>
              <a:ext cx="475093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/>
            </a:p>
          </p:txBody>
        </p:sp>
        <p:sp>
          <p:nvSpPr>
            <p:cNvPr id="105" name="Text Box 5"/>
            <p:cNvSpPr txBox="1">
              <a:spLocks noChangeArrowheads="1"/>
            </p:cNvSpPr>
            <p:nvPr/>
          </p:nvSpPr>
          <p:spPr bwMode="auto">
            <a:xfrm>
              <a:off x="7973822" y="6264612"/>
              <a:ext cx="1447752" cy="45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515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：数据流</a:t>
              </a:r>
              <a:endParaRPr lang="zh-CN" altLang="zh-CN" sz="3790" dirty="0">
                <a:latin typeface="Arial" panose="020B0604020202020204" pitchFamily="34" charset="0"/>
              </a:endParaRPr>
            </a:p>
          </p:txBody>
        </p:sp>
        <p:sp>
          <p:nvSpPr>
            <p:cNvPr id="106" name="Text Box 4"/>
            <p:cNvSpPr txBox="1">
              <a:spLocks noChangeArrowheads="1"/>
            </p:cNvSpPr>
            <p:nvPr/>
          </p:nvSpPr>
          <p:spPr bwMode="auto">
            <a:xfrm>
              <a:off x="9934623" y="6270842"/>
              <a:ext cx="1447752" cy="45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515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：控制流</a:t>
              </a:r>
              <a:endParaRPr lang="zh-CN" altLang="zh-CN" sz="379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9769525" y="1082304"/>
            <a:ext cx="1538354" cy="692725"/>
            <a:chOff x="10245931" y="1353464"/>
            <a:chExt cx="1622483" cy="730608"/>
          </a:xfrm>
        </p:grpSpPr>
        <p:sp>
          <p:nvSpPr>
            <p:cNvPr id="109" name="Line 117"/>
            <p:cNvSpPr>
              <a:spLocks noChangeShapeType="1"/>
            </p:cNvSpPr>
            <p:nvPr/>
          </p:nvSpPr>
          <p:spPr bwMode="auto">
            <a:xfrm flipV="1">
              <a:off x="10325741" y="1728043"/>
              <a:ext cx="0" cy="29157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rgbClr val="FF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110" name="Line 117"/>
            <p:cNvSpPr>
              <a:spLocks noChangeShapeType="1"/>
            </p:cNvSpPr>
            <p:nvPr/>
          </p:nvSpPr>
          <p:spPr bwMode="auto">
            <a:xfrm flipV="1">
              <a:off x="10469841" y="1728043"/>
              <a:ext cx="1039" cy="29157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rgbClr val="FF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111" name="Line 117"/>
            <p:cNvSpPr>
              <a:spLocks noChangeShapeType="1"/>
            </p:cNvSpPr>
            <p:nvPr/>
          </p:nvSpPr>
          <p:spPr bwMode="auto">
            <a:xfrm flipV="1">
              <a:off x="11346666" y="1728042"/>
              <a:ext cx="0" cy="29157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rgbClr val="FF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112" name="Line 117"/>
            <p:cNvSpPr>
              <a:spLocks noChangeShapeType="1"/>
            </p:cNvSpPr>
            <p:nvPr/>
          </p:nvSpPr>
          <p:spPr bwMode="auto">
            <a:xfrm flipV="1">
              <a:off x="11499590" y="1731523"/>
              <a:ext cx="0" cy="28809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rgbClr val="FF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113" name="Line 117"/>
            <p:cNvSpPr>
              <a:spLocks noChangeShapeType="1"/>
            </p:cNvSpPr>
            <p:nvPr/>
          </p:nvSpPr>
          <p:spPr bwMode="auto">
            <a:xfrm flipV="1">
              <a:off x="10632449" y="1728042"/>
              <a:ext cx="0" cy="278513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rgbClr val="FF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114" name="Line 117"/>
            <p:cNvSpPr>
              <a:spLocks noChangeShapeType="1"/>
            </p:cNvSpPr>
            <p:nvPr/>
          </p:nvSpPr>
          <p:spPr bwMode="auto">
            <a:xfrm flipV="1">
              <a:off x="11194948" y="1728042"/>
              <a:ext cx="0" cy="27851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rgbClr val="FF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115" name="Text Box 109"/>
            <p:cNvSpPr txBox="1">
              <a:spLocks noChangeArrowheads="1"/>
            </p:cNvSpPr>
            <p:nvPr/>
          </p:nvSpPr>
          <p:spPr bwMode="auto">
            <a:xfrm>
              <a:off x="10245931" y="1353464"/>
              <a:ext cx="1622483" cy="340212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15" b="1" dirty="0">
                  <a:solidFill>
                    <a:srgbClr val="FF0000"/>
                  </a:solidFill>
                  <a:latin typeface="+mn-ea"/>
                  <a:cs typeface="Segoe UI Black" panose="020B0A02040204020203" pitchFamily="34" charset="0"/>
                </a:rPr>
                <a:t>操作控制信号</a:t>
              </a:r>
              <a:endParaRPr lang="zh-CN" altLang="en-US" sz="3790" b="1" dirty="0">
                <a:solidFill>
                  <a:srgbClr val="FF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116" name="Text Box 126"/>
            <p:cNvSpPr txBox="1">
              <a:spLocks noChangeArrowheads="1"/>
            </p:cNvSpPr>
            <p:nvPr/>
          </p:nvSpPr>
          <p:spPr bwMode="auto">
            <a:xfrm>
              <a:off x="10716776" y="1663586"/>
              <a:ext cx="763341" cy="420486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FF0000"/>
                  </a:solidFill>
                  <a:latin typeface="+mn-ea"/>
                  <a:cs typeface="Segoe UI Black" panose="020B0A02040204020203" pitchFamily="34" charset="0"/>
                </a:rPr>
                <a:t>…</a:t>
              </a:r>
              <a:endParaRPr lang="en-US" altLang="zh-CN" sz="3790" b="1" dirty="0">
                <a:solidFill>
                  <a:srgbClr val="FF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sp>
        <p:nvSpPr>
          <p:cNvPr id="117" name="TextBox 24"/>
          <p:cNvSpPr txBox="1"/>
          <p:nvPr/>
        </p:nvSpPr>
        <p:spPr>
          <a:xfrm>
            <a:off x="613310" y="2329199"/>
            <a:ext cx="4216664" cy="114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  <a:buClr>
                <a:srgbClr val="FFC000"/>
              </a:buClr>
            </a:pPr>
            <a:r>
              <a:rPr lang="zh-CN" altLang="en-US" sz="2000" dirty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75" b="1" dirty="0" smtClean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主要</a:t>
            </a:r>
            <a:r>
              <a:rPr lang="zh-CN" altLang="en-US" sz="2275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部件都连接在总线上</a:t>
            </a:r>
            <a:endParaRPr lang="en-US" altLang="zh-CN" sz="2275" b="1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0" lvl="1">
              <a:lnSpc>
                <a:spcPct val="150000"/>
              </a:lnSpc>
              <a:buClr>
                <a:srgbClr val="FFC000"/>
              </a:buClr>
            </a:pPr>
            <a:r>
              <a:rPr lang="zh-CN" altLang="en-US" sz="2000" dirty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75" b="1" dirty="0" smtClean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各</a:t>
            </a:r>
            <a:r>
              <a:rPr lang="zh-CN" altLang="en-US" sz="2275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部件间通过总线进行传输</a:t>
            </a:r>
            <a:endParaRPr lang="en-US" altLang="zh-CN" sz="2275" b="1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121" name="Line 7"/>
          <p:cNvSpPr>
            <a:spLocks noChangeShapeType="1"/>
          </p:cNvSpPr>
          <p:nvPr/>
        </p:nvSpPr>
        <p:spPr bwMode="auto">
          <a:xfrm flipH="1">
            <a:off x="7383094" y="3721241"/>
            <a:ext cx="1649259" cy="0"/>
          </a:xfrm>
          <a:prstGeom prst="line">
            <a:avLst/>
          </a:prstGeom>
          <a:noFill/>
          <a:ln w="57150" cap="sq">
            <a:solidFill>
              <a:srgbClr val="00B05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 b="1">
              <a:solidFill>
                <a:schemeClr val="bg2">
                  <a:lumMod val="75000"/>
                </a:schemeClr>
              </a:solidFill>
              <a:latin typeface="+mn-ea"/>
              <a:cs typeface="Segoe UI Black" panose="020B0A02040204020203" pitchFamily="34" charset="0"/>
            </a:endParaRPr>
          </a:p>
        </p:txBody>
      </p:sp>
      <p:sp>
        <p:nvSpPr>
          <p:cNvPr id="122" name="Rectangle 104"/>
          <p:cNvSpPr>
            <a:spLocks noChangeArrowheads="1"/>
          </p:cNvSpPr>
          <p:nvPr/>
        </p:nvSpPr>
        <p:spPr bwMode="auto">
          <a:xfrm>
            <a:off x="6983904" y="3539427"/>
            <a:ext cx="399191" cy="404590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15" b="1" dirty="0">
                <a:solidFill>
                  <a:schemeClr val="tx1"/>
                </a:solidFill>
                <a:latin typeface="+mn-ea"/>
                <a:cs typeface="Segoe UI Black" panose="020B0A02040204020203" pitchFamily="34" charset="0"/>
              </a:rPr>
              <a:t>X</a:t>
            </a:r>
            <a:endParaRPr lang="en-US" altLang="zh-CN" sz="1515" b="1" dirty="0">
              <a:solidFill>
                <a:schemeClr val="tx1"/>
              </a:solidFill>
              <a:latin typeface="+mn-ea"/>
              <a:cs typeface="Segoe UI Black" panose="020B0A02040204020203" pitchFamily="34" charset="0"/>
            </a:endParaRPr>
          </a:p>
        </p:txBody>
      </p:sp>
      <p:sp>
        <p:nvSpPr>
          <p:cNvPr id="123" name="Rectangle 104"/>
          <p:cNvSpPr>
            <a:spLocks noChangeArrowheads="1"/>
          </p:cNvSpPr>
          <p:nvPr/>
        </p:nvSpPr>
        <p:spPr bwMode="auto">
          <a:xfrm>
            <a:off x="9865126" y="3882230"/>
            <a:ext cx="1077271" cy="404590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1143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b="1" dirty="0">
                <a:solidFill>
                  <a:schemeClr val="tx1"/>
                </a:solidFill>
                <a:latin typeface="+mn-ea"/>
                <a:cs typeface="Segoe UI Black" panose="020B0A02040204020203" pitchFamily="34" charset="0"/>
              </a:rPr>
              <a:t>R0</a:t>
            </a:r>
            <a:endParaRPr lang="en-US" altLang="zh-CN" sz="1705" b="1" dirty="0">
              <a:solidFill>
                <a:schemeClr val="tx1"/>
              </a:solidFill>
              <a:latin typeface="+mn-ea"/>
              <a:cs typeface="Segoe UI Black" panose="020B0A02040204020203" pitchFamily="34" charset="0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9128942" y="4107226"/>
            <a:ext cx="728683" cy="150880"/>
            <a:chOff x="9570316" y="4543811"/>
            <a:chExt cx="768533" cy="159131"/>
          </a:xfrm>
        </p:grpSpPr>
        <p:cxnSp>
          <p:nvCxnSpPr>
            <p:cNvPr id="125" name="直接连接符 124"/>
            <p:cNvCxnSpPr/>
            <p:nvPr/>
          </p:nvCxnSpPr>
          <p:spPr>
            <a:xfrm flipH="1">
              <a:off x="9570316" y="4623376"/>
              <a:ext cx="768533" cy="0"/>
            </a:xfrm>
            <a:prstGeom prst="line">
              <a:avLst/>
            </a:prstGeom>
            <a:noFill/>
            <a:ln w="57150">
              <a:solidFill>
                <a:srgbClr val="00B05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6" name="等腰三角形 125"/>
            <p:cNvSpPr/>
            <p:nvPr/>
          </p:nvSpPr>
          <p:spPr>
            <a:xfrm rot="16200000">
              <a:off x="9846310" y="4549014"/>
              <a:ext cx="159131" cy="148725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algn="ctr"/>
              <a:endParaRPr lang="zh-CN" altLang="en-US" sz="3790" b="1">
                <a:solidFill>
                  <a:schemeClr val="bg2">
                    <a:lumMod val="75000"/>
                  </a:schemeClr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sp>
        <p:nvSpPr>
          <p:cNvPr id="127" name="上下箭头 126"/>
          <p:cNvSpPr/>
          <p:nvPr/>
        </p:nvSpPr>
        <p:spPr>
          <a:xfrm>
            <a:off x="8993539" y="1088131"/>
            <a:ext cx="177326" cy="4934647"/>
          </a:xfrm>
          <a:prstGeom prst="upDownArrow">
            <a:avLst/>
          </a:prstGeom>
          <a:solidFill>
            <a:srgbClr val="00B050"/>
          </a:solidFill>
          <a:ln w="19050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square" lIns="86699" tIns="43349" rIns="86699" bIns="43349" numCol="1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790" b="1">
              <a:solidFill>
                <a:schemeClr val="bg2">
                  <a:lumMod val="75000"/>
                </a:schemeClr>
              </a:solidFill>
              <a:latin typeface="+mn-ea"/>
              <a:cs typeface="Segoe UI Black" panose="020B0A02040204020203" pitchFamily="34" charset="0"/>
            </a:endParaRPr>
          </a:p>
        </p:txBody>
      </p:sp>
      <p:sp>
        <p:nvSpPr>
          <p:cNvPr id="128" name="Text Box 46"/>
          <p:cNvSpPr txBox="1">
            <a:spLocks noChangeArrowheads="1"/>
          </p:cNvSpPr>
          <p:nvPr/>
        </p:nvSpPr>
        <p:spPr bwMode="auto">
          <a:xfrm>
            <a:off x="6540427" y="3716616"/>
            <a:ext cx="679449" cy="286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accent5"/>
                </a:solidFill>
                <a:latin typeface="+mn-ea"/>
                <a:cs typeface="Segoe UI Black" panose="020B0A02040204020203" pitchFamily="34" charset="0"/>
              </a:rPr>
              <a:t>X</a:t>
            </a:r>
            <a:r>
              <a:rPr lang="en-US" altLang="zh-CN" sz="1515" b="1" baseline="-25000" dirty="0">
                <a:solidFill>
                  <a:schemeClr val="accent5"/>
                </a:solidFill>
                <a:latin typeface="+mn-ea"/>
                <a:cs typeface="Segoe UI Black" panose="020B0A02040204020203" pitchFamily="34" charset="0"/>
              </a:rPr>
              <a:t>in</a:t>
            </a:r>
            <a:endParaRPr lang="en-US" altLang="zh-CN" sz="3790" b="1" baseline="-25000" dirty="0">
              <a:solidFill>
                <a:schemeClr val="accent5"/>
              </a:solidFill>
              <a:latin typeface="+mn-ea"/>
              <a:cs typeface="Segoe UI Black" panose="020B0A02040204020203" pitchFamily="34" charset="0"/>
            </a:endParaRPr>
          </a:p>
        </p:txBody>
      </p:sp>
      <p:sp>
        <p:nvSpPr>
          <p:cNvPr id="129" name="Text Box 31"/>
          <p:cNvSpPr txBox="1">
            <a:spLocks noChangeArrowheads="1"/>
          </p:cNvSpPr>
          <p:nvPr/>
        </p:nvSpPr>
        <p:spPr bwMode="auto">
          <a:xfrm>
            <a:off x="11025208" y="4117095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accent5"/>
                </a:solidFill>
                <a:latin typeface="+mn-ea"/>
                <a:cs typeface="Segoe UI Black" panose="020B0A02040204020203" pitchFamily="34" charset="0"/>
              </a:rPr>
              <a:t>R0</a:t>
            </a:r>
            <a:r>
              <a:rPr lang="en-US" altLang="zh-CN" sz="1515" b="1" baseline="-25000" dirty="0">
                <a:solidFill>
                  <a:schemeClr val="accent5"/>
                </a:solidFill>
                <a:latin typeface="+mn-ea"/>
                <a:cs typeface="Segoe UI Black" panose="020B0A02040204020203" pitchFamily="34" charset="0"/>
              </a:rPr>
              <a:t>out</a:t>
            </a:r>
            <a:endParaRPr lang="en-US" altLang="zh-CN" sz="3790" b="1" baseline="-25000" dirty="0">
              <a:solidFill>
                <a:schemeClr val="accent5"/>
              </a:solidFill>
              <a:latin typeface="+mn-ea"/>
              <a:cs typeface="Segoe UI Black" panose="020B0A02040204020203" pitchFamily="34" charset="0"/>
            </a:endParaRPr>
          </a:p>
        </p:txBody>
      </p:sp>
      <p:grpSp>
        <p:nvGrpSpPr>
          <p:cNvPr id="130" name="组合 129"/>
          <p:cNvGrpSpPr/>
          <p:nvPr/>
        </p:nvGrpSpPr>
        <p:grpSpPr>
          <a:xfrm>
            <a:off x="9621904" y="1713574"/>
            <a:ext cx="1556581" cy="1457131"/>
            <a:chOff x="10090237" y="2019256"/>
            <a:chExt cx="1641707" cy="1536818"/>
          </a:xfrm>
        </p:grpSpPr>
        <p:sp>
          <p:nvSpPr>
            <p:cNvPr id="131" name="Rectangle 104"/>
            <p:cNvSpPr>
              <a:spLocks noChangeArrowheads="1"/>
            </p:cNvSpPr>
            <p:nvPr/>
          </p:nvSpPr>
          <p:spPr bwMode="auto">
            <a:xfrm>
              <a:off x="10090237" y="2791281"/>
              <a:ext cx="635080" cy="42671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40" b="1" dirty="0">
                  <a:solidFill>
                    <a:schemeClr val="bg1"/>
                  </a:solidFill>
                  <a:latin typeface="+mn-ea"/>
                  <a:cs typeface="Segoe UI Black" panose="020B0A02040204020203" pitchFamily="34" charset="0"/>
                </a:rPr>
                <a:t>ID</a:t>
              </a:r>
              <a:endParaRPr lang="en-US" altLang="zh-CN" sz="1140" b="1" dirty="0">
                <a:solidFill>
                  <a:schemeClr val="bg1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132" name="Rectangle 104"/>
            <p:cNvSpPr>
              <a:spLocks noChangeArrowheads="1"/>
            </p:cNvSpPr>
            <p:nvPr/>
          </p:nvSpPr>
          <p:spPr bwMode="auto">
            <a:xfrm>
              <a:off x="10097109" y="2019256"/>
              <a:ext cx="1634835" cy="42671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40" b="1" dirty="0">
                  <a:solidFill>
                    <a:schemeClr val="bg1"/>
                  </a:solidFill>
                  <a:latin typeface="+mn-ea"/>
                  <a:cs typeface="Segoe UI Black" panose="020B0A02040204020203" pitchFamily="34" charset="0"/>
                </a:rPr>
                <a:t>操作控制器</a:t>
              </a:r>
              <a:endParaRPr lang="en-US" altLang="zh-CN" sz="1140" b="1" dirty="0">
                <a:solidFill>
                  <a:schemeClr val="bg1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133" name="Line 7"/>
            <p:cNvSpPr>
              <a:spLocks noChangeShapeType="1"/>
            </p:cNvSpPr>
            <p:nvPr/>
          </p:nvSpPr>
          <p:spPr bwMode="auto">
            <a:xfrm rot="16200000">
              <a:off x="10326285" y="3392413"/>
              <a:ext cx="32732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134" name="Line 7"/>
            <p:cNvSpPr>
              <a:spLocks noChangeShapeType="1"/>
            </p:cNvSpPr>
            <p:nvPr/>
          </p:nvSpPr>
          <p:spPr bwMode="auto">
            <a:xfrm rot="16200000">
              <a:off x="10244116" y="2625576"/>
              <a:ext cx="32732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latin typeface="+mn-ea"/>
                <a:cs typeface="Segoe UI Black" panose="020B0A02040204020203" pitchFamily="34" charset="0"/>
              </a:endParaRPr>
            </a:p>
          </p:txBody>
        </p:sp>
      </p:grpSp>
      <p:grpSp>
        <p:nvGrpSpPr>
          <p:cNvPr id="135" name="组合 134"/>
          <p:cNvGrpSpPr/>
          <p:nvPr/>
        </p:nvGrpSpPr>
        <p:grpSpPr>
          <a:xfrm>
            <a:off x="9129552" y="2960861"/>
            <a:ext cx="2652445" cy="801978"/>
            <a:chOff x="9570959" y="3334754"/>
            <a:chExt cx="2797501" cy="845836"/>
          </a:xfrm>
        </p:grpSpPr>
        <p:sp>
          <p:nvSpPr>
            <p:cNvPr id="136" name="Text Box 36"/>
            <p:cNvSpPr txBox="1">
              <a:spLocks noChangeArrowheads="1"/>
            </p:cNvSpPr>
            <p:nvPr/>
          </p:nvSpPr>
          <p:spPr bwMode="auto">
            <a:xfrm>
              <a:off x="11566692" y="3334754"/>
              <a:ext cx="801768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IR</a:t>
              </a:r>
              <a:r>
                <a:rPr lang="en-US" altLang="zh-CN" sz="1515" b="1" baseline="-25000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in</a:t>
              </a:r>
              <a:endParaRPr lang="en-US" altLang="zh-CN" sz="3790" b="1" baseline="-25000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grpSp>
          <p:nvGrpSpPr>
            <p:cNvPr id="137" name="组合 136"/>
            <p:cNvGrpSpPr/>
            <p:nvPr/>
          </p:nvGrpSpPr>
          <p:grpSpPr>
            <a:xfrm>
              <a:off x="9570959" y="3543889"/>
              <a:ext cx="2781789" cy="636701"/>
              <a:chOff x="9570959" y="3543889"/>
              <a:chExt cx="2781789" cy="636701"/>
            </a:xfrm>
          </p:grpSpPr>
          <p:sp>
            <p:nvSpPr>
              <p:cNvPr id="138" name="Rectangle 104"/>
              <p:cNvSpPr>
                <a:spLocks noChangeArrowheads="1"/>
              </p:cNvSpPr>
              <p:nvPr/>
            </p:nvSpPr>
            <p:spPr bwMode="auto">
              <a:xfrm>
                <a:off x="10346761" y="3543889"/>
                <a:ext cx="1136184" cy="426716"/>
              </a:xfrm>
              <a:prstGeom prst="rect">
                <a:avLst/>
              </a:prstGeom>
              <a:solidFill>
                <a:srgbClr val="59B2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705" b="1" dirty="0">
                    <a:solidFill>
                      <a:schemeClr val="tx1"/>
                    </a:solidFill>
                    <a:latin typeface="+mn-ea"/>
                    <a:cs typeface="Segoe UI Black" panose="020B0A02040204020203" pitchFamily="34" charset="0"/>
                  </a:rPr>
                  <a:t>IR</a:t>
                </a:r>
                <a:endParaRPr lang="en-US" altLang="zh-CN" sz="1705" b="1" dirty="0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39" name="Line 7"/>
              <p:cNvSpPr>
                <a:spLocks noChangeShapeType="1"/>
              </p:cNvSpPr>
              <p:nvPr/>
            </p:nvSpPr>
            <p:spPr bwMode="auto">
              <a:xfrm>
                <a:off x="9570959" y="3693080"/>
                <a:ext cx="76853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 b="1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40" name="组合 139"/>
              <p:cNvGrpSpPr/>
              <p:nvPr/>
            </p:nvGrpSpPr>
            <p:grpSpPr>
              <a:xfrm rot="16200000">
                <a:off x="9875660" y="3482511"/>
                <a:ext cx="159131" cy="768533"/>
                <a:chOff x="6712622" y="6427719"/>
                <a:chExt cx="159131" cy="768533"/>
              </a:xfrm>
            </p:grpSpPr>
            <p:cxnSp>
              <p:nvCxnSpPr>
                <p:cNvPr id="144" name="直接连接符 143"/>
                <p:cNvCxnSpPr/>
                <p:nvPr/>
              </p:nvCxnSpPr>
              <p:spPr>
                <a:xfrm rot="5400000" flipH="1">
                  <a:off x="6407921" y="6811986"/>
                  <a:ext cx="768533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45" name="等腰三角形 144"/>
                <p:cNvSpPr/>
                <p:nvPr/>
              </p:nvSpPr>
              <p:spPr>
                <a:xfrm>
                  <a:off x="6712622" y="6708917"/>
                  <a:ext cx="159131" cy="148725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rgbClr val="000000"/>
                  </a:solidFill>
                  <a:rou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3790" b="1">
                    <a:solidFill>
                      <a:schemeClr val="bg2">
                        <a:lumMod val="75000"/>
                      </a:schemeClr>
                    </a:solidFill>
                    <a:latin typeface="+mn-ea"/>
                    <a:cs typeface="Segoe UI Black" panose="020B0A02040204020203" pitchFamily="34" charset="0"/>
                  </a:endParaRPr>
                </a:p>
              </p:txBody>
            </p:sp>
          </p:grpSp>
          <p:cxnSp>
            <p:nvCxnSpPr>
              <p:cNvPr id="141" name="直接箭头连接符 140"/>
              <p:cNvCxnSpPr/>
              <p:nvPr/>
            </p:nvCxnSpPr>
            <p:spPr>
              <a:xfrm flipH="1">
                <a:off x="11489717" y="3671981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2" name="直接箭头连接符 141"/>
              <p:cNvCxnSpPr/>
              <p:nvPr/>
            </p:nvCxnSpPr>
            <p:spPr>
              <a:xfrm flipH="1">
                <a:off x="11489717" y="3843692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43" name="Text Box 35"/>
              <p:cNvSpPr txBox="1">
                <a:spLocks noChangeArrowheads="1"/>
              </p:cNvSpPr>
              <p:nvPr/>
            </p:nvSpPr>
            <p:spPr bwMode="auto">
              <a:xfrm>
                <a:off x="11550980" y="3775677"/>
                <a:ext cx="801768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>
                <a:defPPr>
                  <a:defRPr lang="zh-CN"/>
                </a:defPPr>
                <a:lvl1pPr marR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600" b="0" i="0" u="none" strike="noStrike" cap="none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515" b="1" dirty="0" err="1">
                    <a:solidFill>
                      <a:srgbClr val="0066FF"/>
                    </a:solidFill>
                    <a:latin typeface="+mn-ea"/>
                    <a:ea typeface="+mn-ea"/>
                    <a:cs typeface="Segoe UI Black" panose="020B0A02040204020203" pitchFamily="34" charset="0"/>
                  </a:rPr>
                  <a:t>IR</a:t>
                </a:r>
                <a:r>
                  <a:rPr lang="en-US" altLang="zh-CN" sz="1515" b="1" baseline="-25000" dirty="0" err="1">
                    <a:solidFill>
                      <a:srgbClr val="0066FF"/>
                    </a:solidFill>
                    <a:latin typeface="+mn-ea"/>
                    <a:ea typeface="+mn-ea"/>
                    <a:cs typeface="Segoe UI Black" panose="020B0A02040204020203" pitchFamily="34" charset="0"/>
                  </a:rPr>
                  <a:t>out</a:t>
                </a:r>
                <a:endParaRPr lang="en-US" altLang="zh-CN" sz="1515" b="1" baseline="-25000" dirty="0">
                  <a:solidFill>
                    <a:srgbClr val="0066FF"/>
                  </a:solidFill>
                  <a:latin typeface="+mn-ea"/>
                  <a:ea typeface="+mn-ea"/>
                  <a:cs typeface="Segoe UI Black" panose="020B0A02040204020203" pitchFamily="34" charset="0"/>
                </a:endParaRPr>
              </a:p>
            </p:txBody>
          </p:sp>
        </p:grpSp>
      </p:grpSp>
      <p:sp>
        <p:nvSpPr>
          <p:cNvPr id="146" name="矩形 145"/>
          <p:cNvSpPr/>
          <p:nvPr/>
        </p:nvSpPr>
        <p:spPr>
          <a:xfrm>
            <a:off x="595145" y="896319"/>
            <a:ext cx="400088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数据通路的分类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6955" y="3920285"/>
            <a:ext cx="2853437" cy="461665"/>
          </a:xfrm>
          <a:prstGeom prst="rect">
            <a:avLst/>
          </a:prstGeom>
          <a:noFill/>
          <a:ln>
            <a:solidFill>
              <a:srgbClr val="3438F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R0 </a:t>
            </a:r>
            <a:r>
              <a:rPr lang="en-US" altLang="zh-CN" sz="2400" dirty="0" smtClean="0">
                <a:sym typeface="Symbol" panose="05050102010706020507" pitchFamily="18" charset="2"/>
              </a:rPr>
              <a:t> X </a:t>
            </a:r>
            <a:r>
              <a:rPr lang="zh-CN" altLang="en-US" sz="2400" dirty="0" smtClean="0">
                <a:sym typeface="Symbol" panose="05050102010706020507" pitchFamily="18" charset="2"/>
              </a:rPr>
              <a:t>的数据通路</a:t>
            </a:r>
            <a:endParaRPr lang="zh-CN" altLang="en-US" sz="2400" dirty="0"/>
          </a:p>
        </p:txBody>
      </p:sp>
      <p:sp>
        <p:nvSpPr>
          <p:cNvPr id="147" name="文本框 146"/>
          <p:cNvSpPr txBox="1"/>
          <p:nvPr/>
        </p:nvSpPr>
        <p:spPr>
          <a:xfrm>
            <a:off x="834299" y="4557069"/>
            <a:ext cx="3134032" cy="461665"/>
          </a:xfrm>
          <a:prstGeom prst="rect">
            <a:avLst/>
          </a:prstGeom>
          <a:noFill/>
          <a:ln>
            <a:solidFill>
              <a:srgbClr val="240CD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 R0 </a:t>
            </a:r>
            <a:r>
              <a:rPr lang="en-US" altLang="zh-CN" sz="2400" dirty="0" smtClean="0">
                <a:sym typeface="Symbol" panose="05050102010706020507" pitchFamily="18" charset="2"/>
              </a:rPr>
              <a:t> X </a:t>
            </a:r>
            <a:r>
              <a:rPr lang="zh-CN" altLang="en-US" sz="2400" dirty="0" smtClean="0">
                <a:sym typeface="Symbol" panose="05050102010706020507" pitchFamily="18" charset="2"/>
              </a:rPr>
              <a:t>的控制信号</a:t>
            </a:r>
            <a:endParaRPr lang="zh-CN" altLang="en-US" sz="2400" dirty="0"/>
          </a:p>
        </p:txBody>
      </p:sp>
      <p:sp>
        <p:nvSpPr>
          <p:cNvPr id="148" name="文本框 147"/>
          <p:cNvSpPr txBox="1"/>
          <p:nvPr/>
        </p:nvSpPr>
        <p:spPr>
          <a:xfrm>
            <a:off x="2974148" y="5250678"/>
            <a:ext cx="3134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 R0</a:t>
            </a:r>
            <a:r>
              <a:rPr lang="en-US" altLang="zh-CN" sz="2400" baseline="-25000" dirty="0" smtClean="0"/>
              <a:t>out</a:t>
            </a:r>
            <a:r>
              <a:rPr lang="en-US" altLang="zh-CN" sz="2400" dirty="0" smtClean="0"/>
              <a:t>, Xin  </a:t>
            </a:r>
            <a:r>
              <a:rPr lang="zh-CN" altLang="en-US" sz="2400" dirty="0" smtClean="0"/>
              <a:t>依次有效</a:t>
            </a:r>
            <a:endParaRPr lang="zh-CN" altLang="en-US" sz="2400" dirty="0"/>
          </a:p>
        </p:txBody>
      </p:sp>
      <p:sp>
        <p:nvSpPr>
          <p:cNvPr id="149" name="文本框 148"/>
          <p:cNvSpPr txBox="1"/>
          <p:nvPr/>
        </p:nvSpPr>
        <p:spPr>
          <a:xfrm>
            <a:off x="1354131" y="5864939"/>
            <a:ext cx="5225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 </a:t>
            </a:r>
            <a:r>
              <a:rPr lang="zh-CN" altLang="en-US" sz="2400" dirty="0" smtClean="0">
                <a:solidFill>
                  <a:srgbClr val="FF0000"/>
                </a:solidFill>
              </a:rPr>
              <a:t>其余与总线有关控制信号均应无效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50" name="圆角右箭头 149"/>
          <p:cNvSpPr/>
          <p:nvPr/>
        </p:nvSpPr>
        <p:spPr>
          <a:xfrm flipV="1">
            <a:off x="2731955" y="5072039"/>
            <a:ext cx="216406" cy="476768"/>
          </a:xfrm>
          <a:prstGeom prst="ben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1" name="圆角右箭头 150"/>
          <p:cNvSpPr/>
          <p:nvPr/>
        </p:nvSpPr>
        <p:spPr>
          <a:xfrm flipV="1">
            <a:off x="1018776" y="5096882"/>
            <a:ext cx="309567" cy="1041544"/>
          </a:xfrm>
          <a:prstGeom prst="ben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817870" y="1491155"/>
            <a:ext cx="3296095" cy="5900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(1)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共享通路（总线型）</a:t>
            </a:r>
            <a:endParaRPr lang="en-US" altLang="zh-CN" sz="2400" b="1" dirty="0">
              <a:solidFill>
                <a:srgbClr val="0000FF"/>
              </a:solidFill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153" name="标题 1"/>
          <p:cNvSpPr txBox="1"/>
          <p:nvPr/>
        </p:nvSpPr>
        <p:spPr>
          <a:xfrm>
            <a:off x="617584" y="183039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9.3 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数据通路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121" grpId="0" animBg="1"/>
      <p:bldP spid="122" grpId="0" animBg="1"/>
      <p:bldP spid="123" grpId="0" animBg="1"/>
      <p:bldP spid="127" grpId="0" animBg="1"/>
      <p:bldP spid="128" grpId="0"/>
      <p:bldP spid="129" grpId="0"/>
      <p:bldP spid="2" grpId="0" bldLvl="0" animBg="1"/>
      <p:bldP spid="147" grpId="0" animBg="1"/>
      <p:bldP spid="148" grpId="0"/>
      <p:bldP spid="149" grpId="0"/>
      <p:bldP spid="150" grpId="0" animBg="1"/>
      <p:bldP spid="15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7272" y="754945"/>
            <a:ext cx="400088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数据通路的分类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04822" y="685782"/>
            <a:ext cx="3296095" cy="5900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(1)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共享通路（总线型）</a:t>
            </a:r>
            <a:endParaRPr lang="en-US" altLang="zh-CN" sz="2400" b="1" dirty="0">
              <a:solidFill>
                <a:srgbClr val="0000FF"/>
              </a:solidFill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150392" y="1275816"/>
            <a:ext cx="7617456" cy="2119969"/>
          </a:xfrm>
          <a:prstGeom prst="ellipse">
            <a:avLst/>
          </a:prstGeom>
          <a:solidFill>
            <a:schemeClr val="accent6">
              <a:lumMod val="20000"/>
              <a:lumOff val="80000"/>
              <a:alpha val="48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 b="1">
              <a:latin typeface="+mn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236046" y="2618967"/>
            <a:ext cx="4171388" cy="3956749"/>
          </a:xfrm>
          <a:prstGeom prst="ellipse">
            <a:avLst/>
          </a:prstGeom>
          <a:solidFill>
            <a:schemeClr val="accent3">
              <a:lumMod val="40000"/>
              <a:lumOff val="60000"/>
              <a:alpha val="48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 b="1">
              <a:latin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913976" y="1486285"/>
            <a:ext cx="2582639" cy="1133924"/>
          </a:xfrm>
          <a:prstGeom prst="ellipse">
            <a:avLst/>
          </a:prstGeom>
          <a:solidFill>
            <a:srgbClr val="FFFF99">
              <a:alpha val="48000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 b="1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41836" y="4231371"/>
            <a:ext cx="953853" cy="1516028"/>
          </a:xfrm>
          <a:prstGeom prst="rect">
            <a:avLst/>
          </a:prstGeom>
          <a:solidFill>
            <a:srgbClr val="FF0000"/>
          </a:solidFill>
          <a:ln w="28575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+mn-ea"/>
                <a:cs typeface="Segoe UI Black" panose="020B0A02040204020203" pitchFamily="34" charset="0"/>
              </a:rPr>
              <a:t>操作</a:t>
            </a:r>
            <a:endParaRPr lang="en-US" altLang="zh-CN" sz="1600" b="1" dirty="0">
              <a:solidFill>
                <a:schemeClr val="bg1"/>
              </a:solidFill>
              <a:latin typeface="+mn-ea"/>
              <a:cs typeface="Segoe UI Black" panose="020B0A02040204020203" pitchFamily="34" charset="0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+mn-ea"/>
                <a:cs typeface="Segoe UI Black" panose="020B0A02040204020203" pitchFamily="34" charset="0"/>
              </a:rPr>
              <a:t>控制器</a:t>
            </a:r>
            <a:endParaRPr lang="en-US" altLang="zh-CN" sz="1600" b="1" dirty="0">
              <a:solidFill>
                <a:schemeClr val="bg1"/>
              </a:solidFill>
              <a:latin typeface="+mn-ea"/>
              <a:cs typeface="Segoe UI Black" panose="020B0A02040204020203" pitchFamily="34" charset="0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+mn-ea"/>
                <a:cs typeface="Segoe UI Black" panose="020B0A02040204020203" pitchFamily="34" charset="0"/>
              </a:rPr>
              <a:t>（</a:t>
            </a:r>
            <a:r>
              <a:rPr lang="en-US" altLang="zh-CN" sz="1600" b="1" dirty="0">
                <a:solidFill>
                  <a:schemeClr val="bg1"/>
                </a:solidFill>
                <a:latin typeface="+mn-ea"/>
                <a:cs typeface="Segoe UI Black" panose="020B0A02040204020203" pitchFamily="34" charset="0"/>
              </a:rPr>
              <a:t>OC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  <a:cs typeface="Segoe UI Black" panose="020B0A02040204020203" pitchFamily="34" charset="0"/>
              </a:rPr>
              <a:t>）</a:t>
            </a:r>
            <a:endParaRPr lang="zh-CN" altLang="en-US" sz="1600" b="1" dirty="0">
              <a:solidFill>
                <a:schemeClr val="bg1"/>
              </a:solidFill>
              <a:latin typeface="+mn-ea"/>
              <a:cs typeface="Segoe UI Black" panose="020B0A0204020402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723542" y="4239002"/>
            <a:ext cx="1007777" cy="1516028"/>
            <a:chOff x="6075124" y="4537669"/>
            <a:chExt cx="1062890" cy="1598936"/>
          </a:xfrm>
        </p:grpSpPr>
        <p:sp>
          <p:nvSpPr>
            <p:cNvPr id="12" name="矩形 11"/>
            <p:cNvSpPr/>
            <p:nvPr/>
          </p:nvSpPr>
          <p:spPr>
            <a:xfrm>
              <a:off x="6075124" y="4537669"/>
              <a:ext cx="715492" cy="15989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+mn-ea"/>
                  <a:cs typeface="Segoe UI Black" panose="020B0A02040204020203" pitchFamily="34" charset="0"/>
                </a:rPr>
                <a:t>时</a:t>
              </a:r>
              <a:endParaRPr lang="en-US" altLang="zh-CN" sz="1400" b="1" dirty="0">
                <a:solidFill>
                  <a:schemeClr val="bg1"/>
                </a:solidFill>
                <a:latin typeface="+mn-ea"/>
                <a:cs typeface="Segoe UI Black" panose="020B0A02040204020203" pitchFamily="34" charset="0"/>
              </a:endParaRPr>
            </a:p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+mn-ea"/>
                  <a:cs typeface="Segoe UI Black" panose="020B0A02040204020203" pitchFamily="34" charset="0"/>
                </a:rPr>
                <a:t>序</a:t>
              </a:r>
              <a:endParaRPr lang="en-US" altLang="zh-CN" sz="1400" b="1" dirty="0">
                <a:solidFill>
                  <a:schemeClr val="bg1"/>
                </a:solidFill>
                <a:latin typeface="+mn-ea"/>
                <a:cs typeface="Segoe UI Black" panose="020B0A02040204020203" pitchFamily="34" charset="0"/>
              </a:endParaRPr>
            </a:p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+mn-ea"/>
                  <a:cs typeface="Segoe UI Black" panose="020B0A02040204020203" pitchFamily="34" charset="0"/>
                </a:rPr>
                <a:t>产</a:t>
              </a:r>
              <a:endParaRPr lang="en-US" altLang="zh-CN" sz="1400" b="1" dirty="0">
                <a:solidFill>
                  <a:schemeClr val="bg1"/>
                </a:solidFill>
                <a:latin typeface="+mn-ea"/>
                <a:cs typeface="Segoe UI Black" panose="020B0A02040204020203" pitchFamily="34" charset="0"/>
              </a:endParaRPr>
            </a:p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+mn-ea"/>
                  <a:cs typeface="Segoe UI Black" panose="020B0A02040204020203" pitchFamily="34" charset="0"/>
                </a:rPr>
                <a:t>生</a:t>
              </a:r>
              <a:endParaRPr lang="en-US" altLang="zh-CN" sz="1400" b="1" dirty="0">
                <a:solidFill>
                  <a:schemeClr val="bg1"/>
                </a:solidFill>
                <a:latin typeface="+mn-ea"/>
                <a:cs typeface="Segoe UI Black" panose="020B0A02040204020203" pitchFamily="34" charset="0"/>
              </a:endParaRPr>
            </a:p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+mn-ea"/>
                  <a:cs typeface="Segoe UI Black" panose="020B0A02040204020203" pitchFamily="34" charset="0"/>
                </a:rPr>
                <a:t>器</a:t>
              </a:r>
              <a:endParaRPr lang="en-US" altLang="zh-CN" sz="1400" b="1" dirty="0">
                <a:solidFill>
                  <a:schemeClr val="bg1"/>
                </a:solidFill>
                <a:latin typeface="+mn-ea"/>
                <a:cs typeface="Segoe UI Black" panose="020B0A02040204020203" pitchFamily="34" charset="0"/>
              </a:endParaRPr>
            </a:p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+mn-ea"/>
                  <a:cs typeface="Segoe UI Black" panose="020B0A02040204020203" pitchFamily="34" charset="0"/>
                </a:rPr>
                <a:t>(TG)</a:t>
              </a:r>
              <a:endParaRPr lang="zh-CN" altLang="en-US" sz="1400" b="1" dirty="0">
                <a:solidFill>
                  <a:schemeClr val="bg1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6808886" y="4734771"/>
              <a:ext cx="329128" cy="0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/>
            </a:ln>
            <a:effectLst/>
          </p:spPr>
        </p:cxnSp>
        <p:cxnSp>
          <p:nvCxnSpPr>
            <p:cNvPr id="14" name="直接连接符 13"/>
            <p:cNvCxnSpPr/>
            <p:nvPr/>
          </p:nvCxnSpPr>
          <p:spPr>
            <a:xfrm>
              <a:off x="6808886" y="4965884"/>
              <a:ext cx="329128" cy="0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/>
            </a:ln>
            <a:effectLst/>
          </p:spPr>
        </p:cxnSp>
        <p:cxnSp>
          <p:nvCxnSpPr>
            <p:cNvPr id="15" name="直接连接符 14"/>
            <p:cNvCxnSpPr/>
            <p:nvPr/>
          </p:nvCxnSpPr>
          <p:spPr>
            <a:xfrm>
              <a:off x="6808886" y="5196996"/>
              <a:ext cx="329128" cy="0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/>
            </a:ln>
            <a:effectLst/>
          </p:spPr>
        </p:cxnSp>
        <p:cxnSp>
          <p:nvCxnSpPr>
            <p:cNvPr id="16" name="直接连接符 15"/>
            <p:cNvCxnSpPr/>
            <p:nvPr/>
          </p:nvCxnSpPr>
          <p:spPr>
            <a:xfrm>
              <a:off x="6808886" y="5428110"/>
              <a:ext cx="329128" cy="0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/>
            </a:ln>
            <a:effectLst/>
          </p:spPr>
        </p:cxnSp>
        <p:cxnSp>
          <p:nvCxnSpPr>
            <p:cNvPr id="17" name="直接连接符 16"/>
            <p:cNvCxnSpPr/>
            <p:nvPr/>
          </p:nvCxnSpPr>
          <p:spPr>
            <a:xfrm>
              <a:off x="6808886" y="5659223"/>
              <a:ext cx="329128" cy="0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/>
            </a:ln>
            <a:effectLst/>
          </p:spPr>
        </p:cxnSp>
        <p:cxnSp>
          <p:nvCxnSpPr>
            <p:cNvPr id="18" name="直接连接符 17"/>
            <p:cNvCxnSpPr/>
            <p:nvPr/>
          </p:nvCxnSpPr>
          <p:spPr>
            <a:xfrm>
              <a:off x="6808886" y="5890336"/>
              <a:ext cx="329128" cy="0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/>
            </a:ln>
            <a:effectLst/>
          </p:spPr>
        </p:cxnSp>
      </p:grpSp>
      <p:grpSp>
        <p:nvGrpSpPr>
          <p:cNvPr id="19" name="组合 18"/>
          <p:cNvGrpSpPr/>
          <p:nvPr/>
        </p:nvGrpSpPr>
        <p:grpSpPr>
          <a:xfrm>
            <a:off x="6619820" y="5760208"/>
            <a:ext cx="1204176" cy="684977"/>
            <a:chOff x="7020419" y="6142067"/>
            <a:chExt cx="1270030" cy="722437"/>
          </a:xfrm>
        </p:grpSpPr>
        <p:sp>
          <p:nvSpPr>
            <p:cNvPr id="20" name="文本框 19"/>
            <p:cNvSpPr txBox="1"/>
            <p:nvPr/>
          </p:nvSpPr>
          <p:spPr>
            <a:xfrm>
              <a:off x="7020419" y="6551730"/>
              <a:ext cx="1270030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400">
                <a:defRPr/>
              </a:pPr>
              <a:r>
                <a:rPr lang="zh-CN" altLang="en-US" sz="1325" b="1" kern="0" dirty="0">
                  <a:latin typeface="+mn-ea"/>
                  <a:cs typeface="Segoe UI Black" panose="020B0A02040204020203" pitchFamily="34" charset="0"/>
                </a:rPr>
                <a:t>操作控制信号</a:t>
              </a:r>
              <a:endParaRPr lang="zh-CN" altLang="en-US" sz="1325" b="1" kern="0" dirty="0">
                <a:latin typeface="+mn-ea"/>
                <a:cs typeface="Segoe UI Black" panose="020B0A02040204020203" pitchFamily="34" charset="0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7259080" y="6142067"/>
              <a:ext cx="746081" cy="392255"/>
              <a:chOff x="5029514" y="4664013"/>
              <a:chExt cx="600692" cy="315816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5029514" y="4664013"/>
                <a:ext cx="0" cy="315816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  <a:miter lim="800000"/>
                <a:tailEnd type="stealth"/>
              </a:ln>
              <a:effectLst/>
            </p:spPr>
          </p:cxnSp>
          <p:cxnSp>
            <p:nvCxnSpPr>
              <p:cNvPr id="23" name="直接连接符 22"/>
              <p:cNvCxnSpPr/>
              <p:nvPr/>
            </p:nvCxnSpPr>
            <p:spPr>
              <a:xfrm>
                <a:off x="5179687" y="4664013"/>
                <a:ext cx="0" cy="315816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  <a:miter lim="800000"/>
                <a:tailEnd type="stealth"/>
              </a:ln>
              <a:effectLst/>
            </p:spPr>
          </p:cxnSp>
          <p:cxnSp>
            <p:nvCxnSpPr>
              <p:cNvPr id="24" name="直接连接符 23"/>
              <p:cNvCxnSpPr/>
              <p:nvPr/>
            </p:nvCxnSpPr>
            <p:spPr>
              <a:xfrm>
                <a:off x="5329860" y="4664013"/>
                <a:ext cx="0" cy="315816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  <a:miter lim="800000"/>
                <a:tailEnd type="stealth"/>
              </a:ln>
              <a:effectLst/>
            </p:spPr>
          </p:cxnSp>
          <p:cxnSp>
            <p:nvCxnSpPr>
              <p:cNvPr id="25" name="直接连接符 24"/>
              <p:cNvCxnSpPr/>
              <p:nvPr/>
            </p:nvCxnSpPr>
            <p:spPr>
              <a:xfrm>
                <a:off x="5480033" y="4664013"/>
                <a:ext cx="0" cy="315816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  <a:miter lim="800000"/>
                <a:tailEnd type="stealth"/>
              </a:ln>
              <a:effectLst/>
            </p:spPr>
          </p:cxnSp>
          <p:cxnSp>
            <p:nvCxnSpPr>
              <p:cNvPr id="26" name="直接连接符 25"/>
              <p:cNvCxnSpPr/>
              <p:nvPr/>
            </p:nvCxnSpPr>
            <p:spPr>
              <a:xfrm>
                <a:off x="5630206" y="4664013"/>
                <a:ext cx="0" cy="315816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  <a:miter lim="800000"/>
                <a:tailEnd type="stealth"/>
              </a:ln>
              <a:effectLst/>
            </p:spPr>
          </p:cxnSp>
        </p:grpSp>
      </p:grpSp>
      <p:grpSp>
        <p:nvGrpSpPr>
          <p:cNvPr id="27" name="组合 26"/>
          <p:cNvGrpSpPr/>
          <p:nvPr/>
        </p:nvGrpSpPr>
        <p:grpSpPr>
          <a:xfrm>
            <a:off x="6731319" y="2864234"/>
            <a:ext cx="953853" cy="1356784"/>
            <a:chOff x="7138014" y="3087718"/>
            <a:chExt cx="1006017" cy="1430983"/>
          </a:xfrm>
        </p:grpSpPr>
        <p:cxnSp>
          <p:nvCxnSpPr>
            <p:cNvPr id="28" name="直接连接符 27"/>
            <p:cNvCxnSpPr>
              <a:stCxn id="51" idx="2"/>
              <a:endCxn id="30" idx="0"/>
            </p:cNvCxnSpPr>
            <p:nvPr/>
          </p:nvCxnSpPr>
          <p:spPr>
            <a:xfrm flipH="1">
              <a:off x="7641023" y="3087718"/>
              <a:ext cx="1" cy="715492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 w="lg" len="lg"/>
            </a:ln>
            <a:effectLst/>
          </p:spPr>
        </p:cxnSp>
        <p:grpSp>
          <p:nvGrpSpPr>
            <p:cNvPr id="29" name="组合 28"/>
            <p:cNvGrpSpPr/>
            <p:nvPr/>
          </p:nvGrpSpPr>
          <p:grpSpPr>
            <a:xfrm>
              <a:off x="7287505" y="4126446"/>
              <a:ext cx="746081" cy="392255"/>
              <a:chOff x="5029514" y="4664013"/>
              <a:chExt cx="600692" cy="315816"/>
            </a:xfrm>
          </p:grpSpPr>
          <p:cxnSp>
            <p:nvCxnSpPr>
              <p:cNvPr id="31" name="直接连接符 30"/>
              <p:cNvCxnSpPr/>
              <p:nvPr/>
            </p:nvCxnSpPr>
            <p:spPr>
              <a:xfrm>
                <a:off x="5029514" y="4664013"/>
                <a:ext cx="0" cy="315816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tailEnd type="stealth"/>
              </a:ln>
              <a:effectLst/>
            </p:spPr>
          </p:cxnSp>
          <p:cxnSp>
            <p:nvCxnSpPr>
              <p:cNvPr id="32" name="直接连接符 31"/>
              <p:cNvCxnSpPr/>
              <p:nvPr/>
            </p:nvCxnSpPr>
            <p:spPr>
              <a:xfrm>
                <a:off x="5179687" y="4664013"/>
                <a:ext cx="0" cy="315816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tailEnd type="stealth"/>
              </a:ln>
              <a:effectLst/>
            </p:spPr>
          </p:cxnSp>
          <p:cxnSp>
            <p:nvCxnSpPr>
              <p:cNvPr id="33" name="直接连接符 32"/>
              <p:cNvCxnSpPr/>
              <p:nvPr/>
            </p:nvCxnSpPr>
            <p:spPr>
              <a:xfrm>
                <a:off x="5329860" y="4664013"/>
                <a:ext cx="0" cy="315816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tailEnd type="stealth"/>
              </a:ln>
              <a:effectLst/>
            </p:spPr>
          </p:cxnSp>
          <p:cxnSp>
            <p:nvCxnSpPr>
              <p:cNvPr id="34" name="直接连接符 33"/>
              <p:cNvCxnSpPr/>
              <p:nvPr/>
            </p:nvCxnSpPr>
            <p:spPr>
              <a:xfrm>
                <a:off x="5480033" y="4664013"/>
                <a:ext cx="0" cy="315816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tailEnd type="stealth"/>
              </a:ln>
              <a:effectLst/>
            </p:spPr>
          </p:cxnSp>
          <p:cxnSp>
            <p:nvCxnSpPr>
              <p:cNvPr id="35" name="直接连接符 34"/>
              <p:cNvCxnSpPr/>
              <p:nvPr/>
            </p:nvCxnSpPr>
            <p:spPr>
              <a:xfrm>
                <a:off x="5630206" y="4664013"/>
                <a:ext cx="0" cy="315816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tailEnd type="stealth"/>
              </a:ln>
              <a:effectLst/>
            </p:spPr>
          </p:cxnSp>
        </p:grpSp>
        <p:sp>
          <p:nvSpPr>
            <p:cNvPr id="30" name="矩形 29"/>
            <p:cNvSpPr/>
            <p:nvPr/>
          </p:nvSpPr>
          <p:spPr>
            <a:xfrm>
              <a:off x="7138014" y="3803209"/>
              <a:ext cx="1006017" cy="35774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+mn-ea"/>
                  <a:cs typeface="Segoe UI Black" panose="020B0A02040204020203" pitchFamily="34" charset="0"/>
                </a:rPr>
                <a:t>ID</a:t>
              </a:r>
              <a:endParaRPr lang="zh-CN" altLang="en-US" sz="1400" b="1" dirty="0">
                <a:solidFill>
                  <a:schemeClr val="bg1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767218" y="2864234"/>
            <a:ext cx="1511334" cy="2132782"/>
            <a:chOff x="8230566" y="3087718"/>
            <a:chExt cx="1593985" cy="2249419"/>
          </a:xfrm>
        </p:grpSpPr>
        <p:sp>
          <p:nvSpPr>
            <p:cNvPr id="37" name="文本框 36"/>
            <p:cNvSpPr txBox="1"/>
            <p:nvPr/>
          </p:nvSpPr>
          <p:spPr>
            <a:xfrm>
              <a:off x="8273891" y="4000215"/>
              <a:ext cx="434839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400">
                <a:defRPr/>
              </a:pPr>
              <a:r>
                <a:rPr lang="en-US" altLang="zh-CN" sz="1325" b="1" kern="0" dirty="0">
                  <a:solidFill>
                    <a:srgbClr val="C00000"/>
                  </a:solidFill>
                  <a:latin typeface="+mn-ea"/>
                  <a:cs typeface="Segoe UI Black" panose="020B0A02040204020203" pitchFamily="34" charset="0"/>
                </a:rPr>
                <a:t>RD</a:t>
              </a:r>
              <a:endParaRPr lang="zh-CN" altLang="en-US" sz="1325" b="1" kern="0" dirty="0">
                <a:solidFill>
                  <a:srgbClr val="C0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8230566" y="4510376"/>
              <a:ext cx="480488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400">
                <a:defRPr/>
              </a:pPr>
              <a:r>
                <a:rPr lang="en-US" altLang="zh-CN" sz="1325" b="1" kern="0" dirty="0">
                  <a:solidFill>
                    <a:srgbClr val="C00000"/>
                  </a:solidFill>
                  <a:latin typeface="+mn-ea"/>
                  <a:cs typeface="Segoe UI Black" panose="020B0A02040204020203" pitchFamily="34" charset="0"/>
                </a:rPr>
                <a:t>WR</a:t>
              </a:r>
              <a:endParaRPr lang="zh-CN" altLang="en-US" sz="1325" b="1" kern="0" dirty="0">
                <a:solidFill>
                  <a:srgbClr val="C0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9321541" y="5071643"/>
              <a:ext cx="0" cy="265494"/>
            </a:xfrm>
            <a:prstGeom prst="line">
              <a:avLst/>
            </a:prstGeom>
            <a:noFill/>
            <a:ln w="19050" cap="sq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直接连接符 39"/>
            <p:cNvCxnSpPr>
              <a:stCxn id="63" idx="2"/>
              <a:endCxn id="43" idx="0"/>
            </p:cNvCxnSpPr>
            <p:nvPr/>
          </p:nvCxnSpPr>
          <p:spPr>
            <a:xfrm flipH="1">
              <a:off x="9321543" y="3087718"/>
              <a:ext cx="1" cy="737334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 w="lg" len="lg"/>
            </a:ln>
            <a:effectLst/>
          </p:spPr>
        </p:cxnSp>
        <p:cxnSp>
          <p:nvCxnSpPr>
            <p:cNvPr id="41" name="直接连接符 40"/>
            <p:cNvCxnSpPr/>
            <p:nvPr/>
          </p:nvCxnSpPr>
          <p:spPr>
            <a:xfrm>
              <a:off x="8621628" y="4153121"/>
              <a:ext cx="393809" cy="0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42" name="直接连接符 41"/>
            <p:cNvCxnSpPr/>
            <p:nvPr/>
          </p:nvCxnSpPr>
          <p:spPr>
            <a:xfrm>
              <a:off x="8621628" y="4668530"/>
              <a:ext cx="393809" cy="0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43" name="矩形 42"/>
            <p:cNvSpPr/>
            <p:nvPr/>
          </p:nvSpPr>
          <p:spPr>
            <a:xfrm>
              <a:off x="8818534" y="3825052"/>
              <a:ext cx="1006017" cy="1230268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rgbClr val="333333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r>
                <a:rPr lang="zh-CN" altLang="en-US" sz="1515" b="1" kern="0" dirty="0">
                  <a:solidFill>
                    <a:srgbClr val="000000"/>
                  </a:solidFill>
                  <a:latin typeface="+mn-ea"/>
                  <a:cs typeface="Segoe UI Black" panose="020B0A02040204020203" pitchFamily="34" charset="0"/>
                </a:rPr>
                <a:t>主存</a:t>
              </a:r>
              <a:endParaRPr lang="zh-CN" altLang="en-US" sz="1515" b="1" kern="0" dirty="0">
                <a:solidFill>
                  <a:srgbClr val="00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175448" y="1665309"/>
            <a:ext cx="2207354" cy="1198925"/>
            <a:chOff x="6551744" y="1823227"/>
            <a:chExt cx="2328069" cy="1264491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7316886" y="2572967"/>
              <a:ext cx="0" cy="151083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47" name="文本框 46"/>
            <p:cNvSpPr txBox="1"/>
            <p:nvPr/>
          </p:nvSpPr>
          <p:spPr>
            <a:xfrm>
              <a:off x="8164322" y="2084035"/>
              <a:ext cx="715491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400">
                <a:defRPr/>
              </a:pPr>
              <a:r>
                <a:rPr lang="en-US" altLang="zh-CN" sz="1325" b="1" kern="0" dirty="0" err="1">
                  <a:solidFill>
                    <a:srgbClr val="C00000"/>
                  </a:solidFill>
                  <a:latin typeface="+mn-ea"/>
                  <a:cs typeface="Segoe UI Black" panose="020B0A02040204020203" pitchFamily="34" charset="0"/>
                </a:rPr>
                <a:t>IR</a:t>
              </a:r>
              <a:r>
                <a:rPr lang="en-US" altLang="zh-CN" sz="1325" b="1" kern="0" baseline="-25000" dirty="0" err="1">
                  <a:solidFill>
                    <a:srgbClr val="C00000"/>
                  </a:solidFill>
                  <a:latin typeface="+mn-ea"/>
                  <a:cs typeface="Segoe UI Black" panose="020B0A02040204020203" pitchFamily="34" charset="0"/>
                </a:rPr>
                <a:t>A</a:t>
              </a:r>
              <a:r>
                <a:rPr lang="en-US" altLang="zh-CN" sz="1325" b="1" kern="0" dirty="0" err="1">
                  <a:solidFill>
                    <a:srgbClr val="C00000"/>
                  </a:solidFill>
                  <a:latin typeface="+mn-ea"/>
                  <a:cs typeface="Segoe UI Black" panose="020B0A02040204020203" pitchFamily="34" charset="0"/>
                  <a:sym typeface="Wingdings" panose="05000000000000000000" pitchFamily="2" charset="2"/>
                </a:rPr>
                <a:t>out</a:t>
              </a:r>
              <a:endParaRPr lang="zh-CN" altLang="en-US" sz="1325" b="1" kern="0" dirty="0">
                <a:solidFill>
                  <a:srgbClr val="C0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7879133" y="1823227"/>
              <a:ext cx="332118" cy="967786"/>
              <a:chOff x="6712622" y="6381329"/>
              <a:chExt cx="267398" cy="779194"/>
            </a:xfrm>
          </p:grpSpPr>
          <p:cxnSp>
            <p:nvCxnSpPr>
              <p:cNvPr id="55" name="直接连接符 54"/>
              <p:cNvCxnSpPr/>
              <p:nvPr/>
            </p:nvCxnSpPr>
            <p:spPr>
              <a:xfrm flipV="1">
                <a:off x="6792188" y="6381329"/>
                <a:ext cx="0" cy="779194"/>
              </a:xfrm>
              <a:prstGeom prst="lin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333333">
                    <a:shade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56" name="直接连接符 55"/>
              <p:cNvCxnSpPr/>
              <p:nvPr/>
            </p:nvCxnSpPr>
            <p:spPr>
              <a:xfrm flipH="1">
                <a:off x="6838660" y="6728475"/>
                <a:ext cx="141360" cy="0"/>
              </a:xfrm>
              <a:prstGeom prst="lin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333333">
                    <a:shade val="50000"/>
                  </a:srgbClr>
                </a:solidFill>
                <a:prstDash val="solid"/>
              </a:ln>
              <a:effectLst/>
            </p:spPr>
          </p:cxnSp>
          <p:sp>
            <p:nvSpPr>
              <p:cNvPr id="57" name="等腰三角形 56"/>
              <p:cNvSpPr/>
              <p:nvPr/>
            </p:nvSpPr>
            <p:spPr>
              <a:xfrm>
                <a:off x="6712622" y="6651758"/>
                <a:ext cx="159131" cy="148725"/>
              </a:xfrm>
              <a:prstGeom prst="triangle">
                <a:avLst/>
              </a:prstGeom>
              <a:solidFill>
                <a:srgbClr val="00B050"/>
              </a:solidFill>
              <a:ln w="19050" cap="flat" cmpd="sng" algn="ctr">
                <a:solidFill>
                  <a:srgbClr val="333333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515" b="1" kern="0">
                  <a:solidFill>
                    <a:srgbClr val="000000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7085571" y="2333376"/>
              <a:ext cx="510920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400">
                <a:defRPr/>
              </a:pPr>
              <a:r>
                <a:rPr lang="en-US" altLang="zh-CN" sz="1325" b="1" kern="0" dirty="0" err="1">
                  <a:solidFill>
                    <a:srgbClr val="C00000"/>
                  </a:solidFill>
                  <a:latin typeface="+mn-ea"/>
                  <a:cs typeface="Segoe UI Black" panose="020B0A02040204020203" pitchFamily="34" charset="0"/>
                </a:rPr>
                <a:t>IRin</a:t>
              </a:r>
              <a:endParaRPr lang="zh-CN" altLang="en-US" sz="1325" b="1" kern="0" dirty="0">
                <a:solidFill>
                  <a:srgbClr val="C0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7641021" y="1833463"/>
              <a:ext cx="0" cy="896509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 w="lg" len="lg"/>
            </a:ln>
            <a:effectLst/>
          </p:spPr>
        </p:cxnSp>
        <p:sp>
          <p:nvSpPr>
            <p:cNvPr id="51" name="矩形 50"/>
            <p:cNvSpPr/>
            <p:nvPr/>
          </p:nvSpPr>
          <p:spPr>
            <a:xfrm>
              <a:off x="7138014" y="2729972"/>
              <a:ext cx="1006017" cy="357746"/>
            </a:xfrm>
            <a:prstGeom prst="rect">
              <a:avLst/>
            </a:prstGeom>
            <a:solidFill>
              <a:srgbClr val="00B0F0"/>
            </a:solidFill>
            <a:ln w="1587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altLang="zh-CN" sz="1895" b="1" kern="0" dirty="0">
                  <a:solidFill>
                    <a:srgbClr val="000000"/>
                  </a:solidFill>
                  <a:latin typeface="+mn-ea"/>
                  <a:cs typeface="Segoe UI Black" panose="020B0A02040204020203" pitchFamily="34" charset="0"/>
                </a:rPr>
                <a:t>IR</a:t>
              </a:r>
              <a:endParaRPr lang="zh-CN" altLang="en-US" sz="1895" b="1" kern="0" dirty="0">
                <a:solidFill>
                  <a:srgbClr val="00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52" name="等腰三角形 51"/>
            <p:cNvSpPr/>
            <p:nvPr/>
          </p:nvSpPr>
          <p:spPr>
            <a:xfrm rot="5400000">
              <a:off x="7124635" y="2863909"/>
              <a:ext cx="121825" cy="89865"/>
            </a:xfrm>
            <a:prstGeom prst="triangle">
              <a:avLst>
                <a:gd name="adj" fmla="val 50001"/>
              </a:avLst>
            </a:prstGeom>
            <a:solidFill>
              <a:srgbClr val="00B0F0"/>
            </a:solidFill>
            <a:ln w="1587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1895" b="1" kern="0">
                <a:solidFill>
                  <a:srgbClr val="00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551744" y="2757935"/>
              <a:ext cx="504158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400">
                <a:defRPr/>
              </a:pPr>
              <a:r>
                <a:rPr lang="en-US" altLang="zh-CN" sz="1325" b="1" kern="0" dirty="0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CLK</a:t>
              </a:r>
              <a:endParaRPr lang="zh-CN" altLang="en-US" sz="1325" b="1" kern="0" dirty="0">
                <a:solidFill>
                  <a:srgbClr val="0000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6956007" y="2912897"/>
              <a:ext cx="168314" cy="0"/>
            </a:xfrm>
            <a:prstGeom prst="line">
              <a:avLst/>
            </a:prstGeom>
            <a:noFill/>
            <a:ln w="19050" cap="sq" cmpd="sng" algn="ctr">
              <a:solidFill>
                <a:srgbClr val="0066FF"/>
              </a:solidFill>
              <a:prstDash val="solid"/>
              <a:miter lim="800000"/>
            </a:ln>
            <a:effectLst/>
          </p:spPr>
        </p:cxnSp>
      </p:grpSp>
      <p:grpSp>
        <p:nvGrpSpPr>
          <p:cNvPr id="58" name="组合 57"/>
          <p:cNvGrpSpPr/>
          <p:nvPr/>
        </p:nvGrpSpPr>
        <p:grpSpPr>
          <a:xfrm>
            <a:off x="7756204" y="1684943"/>
            <a:ext cx="1522347" cy="1179291"/>
            <a:chOff x="8218950" y="1843935"/>
            <a:chExt cx="1605601" cy="1243783"/>
          </a:xfrm>
        </p:grpSpPr>
        <p:cxnSp>
          <p:nvCxnSpPr>
            <p:cNvPr id="59" name="直接连接符 58"/>
            <p:cNvCxnSpPr/>
            <p:nvPr/>
          </p:nvCxnSpPr>
          <p:spPr>
            <a:xfrm>
              <a:off x="8650219" y="2910561"/>
              <a:ext cx="168314" cy="0"/>
            </a:xfrm>
            <a:prstGeom prst="line">
              <a:avLst/>
            </a:prstGeom>
            <a:noFill/>
            <a:ln w="19050" cap="sq" cmpd="sng" algn="ctr">
              <a:solidFill>
                <a:srgbClr val="0066FF"/>
              </a:solidFill>
              <a:prstDash val="solid"/>
              <a:miter lim="800000"/>
            </a:ln>
            <a:effectLst/>
          </p:spPr>
        </p:cxnSp>
        <p:sp>
          <p:nvSpPr>
            <p:cNvPr id="60" name="文本框 59"/>
            <p:cNvSpPr txBox="1"/>
            <p:nvPr/>
          </p:nvSpPr>
          <p:spPr>
            <a:xfrm>
              <a:off x="8764760" y="2251787"/>
              <a:ext cx="578547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400">
                <a:defRPr/>
              </a:pPr>
              <a:r>
                <a:rPr lang="en-US" altLang="zh-CN" sz="1325" b="1" kern="0" dirty="0" err="1">
                  <a:solidFill>
                    <a:srgbClr val="C00000"/>
                  </a:solidFill>
                  <a:latin typeface="+mn-ea"/>
                  <a:cs typeface="Segoe UI Black" panose="020B0A02040204020203" pitchFamily="34" charset="0"/>
                </a:rPr>
                <a:t>ARin</a:t>
              </a:r>
              <a:endParaRPr lang="zh-CN" altLang="en-US" sz="1325" b="1" kern="0" dirty="0">
                <a:solidFill>
                  <a:srgbClr val="C0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9525719" y="1843935"/>
              <a:ext cx="0" cy="886037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 w="lg" len="lg"/>
            </a:ln>
            <a:effectLst/>
          </p:spPr>
        </p:cxnSp>
        <p:cxnSp>
          <p:nvCxnSpPr>
            <p:cNvPr id="62" name="直接连接符 61"/>
            <p:cNvCxnSpPr/>
            <p:nvPr/>
          </p:nvCxnSpPr>
          <p:spPr>
            <a:xfrm>
              <a:off x="9070276" y="2522103"/>
              <a:ext cx="0" cy="207869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63" name="矩形 62"/>
            <p:cNvSpPr/>
            <p:nvPr/>
          </p:nvSpPr>
          <p:spPr>
            <a:xfrm>
              <a:off x="8818534" y="2729972"/>
              <a:ext cx="1006017" cy="357746"/>
            </a:xfrm>
            <a:prstGeom prst="rect">
              <a:avLst/>
            </a:prstGeom>
            <a:solidFill>
              <a:srgbClr val="00B0F0"/>
            </a:solidFill>
            <a:ln w="1587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altLang="zh-CN" sz="1895" b="1" kern="0" dirty="0">
                  <a:solidFill>
                    <a:srgbClr val="000000"/>
                  </a:solidFill>
                  <a:latin typeface="+mn-ea"/>
                  <a:cs typeface="Segoe UI Black" panose="020B0A02040204020203" pitchFamily="34" charset="0"/>
                </a:rPr>
                <a:t>AR</a:t>
              </a:r>
              <a:endParaRPr lang="zh-CN" altLang="en-US" sz="1895" b="1" kern="0" dirty="0">
                <a:solidFill>
                  <a:srgbClr val="00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5400000">
              <a:off x="8807404" y="2863910"/>
              <a:ext cx="121825" cy="89865"/>
            </a:xfrm>
            <a:prstGeom prst="triangle">
              <a:avLst>
                <a:gd name="adj" fmla="val 50001"/>
              </a:avLst>
            </a:prstGeom>
            <a:solidFill>
              <a:srgbClr val="00B0F0"/>
            </a:solidFill>
            <a:ln w="1587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1895" b="1" kern="0">
                <a:solidFill>
                  <a:srgbClr val="00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218950" y="2757654"/>
              <a:ext cx="504158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400">
                <a:defRPr/>
              </a:pPr>
              <a:r>
                <a:rPr lang="en-US" altLang="zh-CN" sz="1325" b="1" kern="0" dirty="0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CLK</a:t>
              </a:r>
              <a:endParaRPr lang="zh-CN" altLang="en-US" sz="1325" b="1" kern="0" dirty="0">
                <a:solidFill>
                  <a:srgbClr val="0000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8801631" y="1762771"/>
            <a:ext cx="2711317" cy="3244681"/>
            <a:chOff x="8984603" y="1926020"/>
            <a:chExt cx="2859591" cy="3422124"/>
          </a:xfrm>
        </p:grpSpPr>
        <p:sp>
          <p:nvSpPr>
            <p:cNvPr id="67" name="文本框 66"/>
            <p:cNvSpPr txBox="1"/>
            <p:nvPr/>
          </p:nvSpPr>
          <p:spPr>
            <a:xfrm>
              <a:off x="9534765" y="2757654"/>
              <a:ext cx="504157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400">
                <a:defRPr/>
              </a:pPr>
              <a:r>
                <a:rPr lang="en-US" altLang="zh-CN" sz="1325" b="1" kern="0" dirty="0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CLK</a:t>
              </a:r>
              <a:endParaRPr lang="zh-CN" altLang="en-US" sz="1325" b="1" kern="0" dirty="0">
                <a:solidFill>
                  <a:srgbClr val="0000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8984603" y="1926020"/>
              <a:ext cx="2859591" cy="3422124"/>
              <a:chOff x="8984603" y="1926020"/>
              <a:chExt cx="2859591" cy="3422124"/>
            </a:xfrm>
          </p:grpSpPr>
          <p:cxnSp>
            <p:nvCxnSpPr>
              <p:cNvPr id="69" name="直接连接符 68"/>
              <p:cNvCxnSpPr/>
              <p:nvPr/>
            </p:nvCxnSpPr>
            <p:spPr>
              <a:xfrm>
                <a:off x="9976933" y="2904728"/>
                <a:ext cx="291358" cy="0"/>
              </a:xfrm>
              <a:prstGeom prst="line">
                <a:avLst/>
              </a:prstGeom>
              <a:noFill/>
              <a:ln w="19050" cap="sq" cmpd="sng" algn="ctr">
                <a:solidFill>
                  <a:srgbClr val="0066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0" name="直接连接符 69"/>
              <p:cNvCxnSpPr/>
              <p:nvPr/>
            </p:nvCxnSpPr>
            <p:spPr>
              <a:xfrm>
                <a:off x="10771299" y="2529034"/>
                <a:ext cx="0" cy="529208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71" name="组合 70"/>
              <p:cNvGrpSpPr/>
              <p:nvPr/>
            </p:nvGrpSpPr>
            <p:grpSpPr>
              <a:xfrm rot="10800000">
                <a:off x="10980983" y="1926020"/>
                <a:ext cx="318672" cy="804514"/>
                <a:chOff x="6615180" y="6369389"/>
                <a:chExt cx="256573" cy="647738"/>
              </a:xfrm>
            </p:grpSpPr>
            <p:cxnSp>
              <p:nvCxnSpPr>
                <p:cNvPr id="85" name="直接连接符 84"/>
                <p:cNvCxnSpPr/>
                <p:nvPr/>
              </p:nvCxnSpPr>
              <p:spPr>
                <a:xfrm rot="10800000">
                  <a:off x="6795311" y="6369389"/>
                  <a:ext cx="0" cy="647738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86" name="直接连接符 85"/>
                <p:cNvCxnSpPr/>
                <p:nvPr/>
              </p:nvCxnSpPr>
              <p:spPr>
                <a:xfrm flipH="1">
                  <a:off x="6615180" y="6728475"/>
                  <a:ext cx="141360" cy="0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87" name="等腰三角形 86"/>
                <p:cNvSpPr/>
                <p:nvPr/>
              </p:nvSpPr>
              <p:spPr>
                <a:xfrm>
                  <a:off x="6712622" y="6651758"/>
                  <a:ext cx="159131" cy="148725"/>
                </a:xfrm>
                <a:prstGeom prst="triangle">
                  <a:avLst/>
                </a:prstGeom>
                <a:solidFill>
                  <a:srgbClr val="00B050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zh-CN" altLang="en-US" sz="1515" b="1" kern="0">
                    <a:solidFill>
                      <a:srgbClr val="000000"/>
                    </a:solidFill>
                    <a:latin typeface="+mn-ea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72" name="文本框 71"/>
              <p:cNvSpPr txBox="1"/>
              <p:nvPr/>
            </p:nvSpPr>
            <p:spPr>
              <a:xfrm>
                <a:off x="11257193" y="2113328"/>
                <a:ext cx="587001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400">
                  <a:defRPr/>
                </a:pPr>
                <a:r>
                  <a:rPr lang="en-US" altLang="zh-CN" sz="1325" b="1" kern="0" dirty="0" err="1">
                    <a:latin typeface="+mn-ea"/>
                    <a:cs typeface="Segoe UI Black" panose="020B0A02040204020203" pitchFamily="34" charset="0"/>
                  </a:rPr>
                  <a:t>DRin</a:t>
                </a:r>
                <a:endParaRPr lang="zh-CN" altLang="en-US" sz="1325" b="1" kern="0" dirty="0"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10461132" y="2279431"/>
                <a:ext cx="679986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400">
                  <a:defRPr/>
                </a:pPr>
                <a:r>
                  <a:rPr lang="en-US" altLang="zh-CN" sz="1325" b="1" kern="0" dirty="0" err="1">
                    <a:solidFill>
                      <a:srgbClr val="C00000"/>
                    </a:solidFill>
                    <a:latin typeface="+mn-ea"/>
                    <a:cs typeface="Segoe UI Black" panose="020B0A02040204020203" pitchFamily="34" charset="0"/>
                  </a:rPr>
                  <a:t>DREin</a:t>
                </a:r>
                <a:endParaRPr lang="zh-CN" altLang="en-US" sz="1325" b="1" kern="0" dirty="0">
                  <a:solidFill>
                    <a:srgbClr val="C00000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74" name="组合 73"/>
              <p:cNvGrpSpPr/>
              <p:nvPr/>
            </p:nvGrpSpPr>
            <p:grpSpPr>
              <a:xfrm>
                <a:off x="10303980" y="1944914"/>
                <a:ext cx="290499" cy="794855"/>
                <a:chOff x="6942974" y="5554837"/>
                <a:chExt cx="233890" cy="639962"/>
              </a:xfrm>
            </p:grpSpPr>
            <p:cxnSp>
              <p:nvCxnSpPr>
                <p:cNvPr id="82" name="直接连接符 81"/>
                <p:cNvCxnSpPr/>
                <p:nvPr/>
              </p:nvCxnSpPr>
              <p:spPr>
                <a:xfrm flipV="1">
                  <a:off x="7097299" y="5554837"/>
                  <a:ext cx="0" cy="639962"/>
                </a:xfrm>
                <a:prstGeom prst="line">
                  <a:avLst/>
                </a:prstGeom>
                <a:solidFill>
                  <a:srgbClr val="FFFFFF"/>
                </a:solidFill>
                <a:ln w="19050" cap="sq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83" name="直接连接符 82"/>
                <p:cNvCxnSpPr/>
                <p:nvPr/>
              </p:nvCxnSpPr>
              <p:spPr>
                <a:xfrm flipH="1">
                  <a:off x="6942974" y="5832579"/>
                  <a:ext cx="141360" cy="0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84" name="等腰三角形 83"/>
                <p:cNvSpPr/>
                <p:nvPr/>
              </p:nvSpPr>
              <p:spPr>
                <a:xfrm>
                  <a:off x="7017733" y="5750154"/>
                  <a:ext cx="159131" cy="148725"/>
                </a:xfrm>
                <a:prstGeom prst="triangle">
                  <a:avLst/>
                </a:prstGeom>
                <a:solidFill>
                  <a:srgbClr val="00B050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zh-CN" altLang="en-US" sz="1515" b="1" kern="0">
                    <a:solidFill>
                      <a:srgbClr val="000000"/>
                    </a:solidFill>
                    <a:latin typeface="+mn-ea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75" name="文本框 74"/>
              <p:cNvSpPr txBox="1"/>
              <p:nvPr/>
            </p:nvSpPr>
            <p:spPr>
              <a:xfrm>
                <a:off x="9637025" y="2123415"/>
                <a:ext cx="710418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400">
                  <a:defRPr/>
                </a:pPr>
                <a:r>
                  <a:rPr lang="en-US" altLang="zh-CN" sz="1325" b="1" kern="0" dirty="0" err="1">
                    <a:solidFill>
                      <a:srgbClr val="C00000"/>
                    </a:solidFill>
                    <a:latin typeface="+mn-ea"/>
                    <a:cs typeface="Segoe UI Black" panose="020B0A02040204020203" pitchFamily="34" charset="0"/>
                  </a:rPr>
                  <a:t>DRout</a:t>
                </a:r>
                <a:endParaRPr lang="zh-CN" altLang="en-US" sz="1325" b="1" kern="0" dirty="0">
                  <a:solidFill>
                    <a:srgbClr val="C00000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8984603" y="5348144"/>
                <a:ext cx="2091323" cy="0"/>
              </a:xfrm>
              <a:prstGeom prst="line">
                <a:avLst/>
              </a:prstGeom>
              <a:noFill/>
              <a:ln w="19050" cap="sq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7" name="直接连接符 76"/>
              <p:cNvCxnSpPr/>
              <p:nvPr/>
            </p:nvCxnSpPr>
            <p:spPr>
              <a:xfrm>
                <a:off x="10500691" y="3075970"/>
                <a:ext cx="0" cy="1332443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tailEnd type="none" w="lg" len="lg"/>
              </a:ln>
              <a:effectLst/>
            </p:spPr>
          </p:cxnSp>
          <p:cxnSp>
            <p:nvCxnSpPr>
              <p:cNvPr id="78" name="直接连接符 77"/>
              <p:cNvCxnSpPr/>
              <p:nvPr/>
            </p:nvCxnSpPr>
            <p:spPr>
              <a:xfrm flipV="1">
                <a:off x="11075926" y="3093375"/>
                <a:ext cx="0" cy="2254769"/>
              </a:xfrm>
              <a:prstGeom prst="line">
                <a:avLst/>
              </a:prstGeom>
              <a:noFill/>
              <a:ln w="19050" cap="sq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tailEnd type="stealth" w="lg" len="lg"/>
              </a:ln>
              <a:effectLst/>
            </p:spPr>
          </p:cxnSp>
          <p:cxnSp>
            <p:nvCxnSpPr>
              <p:cNvPr id="79" name="直接连接符 78"/>
              <p:cNvCxnSpPr/>
              <p:nvPr/>
            </p:nvCxnSpPr>
            <p:spPr>
              <a:xfrm flipH="1">
                <a:off x="9495894" y="4409186"/>
                <a:ext cx="1013002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tailEnd type="stealth" w="lg" len="lg"/>
              </a:ln>
              <a:effectLst/>
            </p:spPr>
          </p:cxnSp>
          <p:sp>
            <p:nvSpPr>
              <p:cNvPr id="80" name="矩形 79"/>
              <p:cNvSpPr/>
              <p:nvPr/>
            </p:nvSpPr>
            <p:spPr>
              <a:xfrm>
                <a:off x="10268291" y="2729972"/>
                <a:ext cx="1006017" cy="357746"/>
              </a:xfrm>
              <a:prstGeom prst="rect">
                <a:avLst/>
              </a:prstGeom>
              <a:solidFill>
                <a:srgbClr val="00B0F0"/>
              </a:solidFill>
              <a:ln w="15875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altLang="zh-CN" sz="1895" b="1" kern="0" dirty="0">
                    <a:solidFill>
                      <a:srgbClr val="000000"/>
                    </a:solidFill>
                    <a:latin typeface="+mn-ea"/>
                    <a:cs typeface="Segoe UI Black" panose="020B0A02040204020203" pitchFamily="34" charset="0"/>
                  </a:rPr>
                  <a:t>DR</a:t>
                </a:r>
                <a:endParaRPr lang="zh-CN" altLang="en-US" sz="1895" b="1" kern="0" dirty="0">
                  <a:solidFill>
                    <a:srgbClr val="000000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81" name="等腰三角形 80"/>
              <p:cNvSpPr/>
              <p:nvPr/>
            </p:nvSpPr>
            <p:spPr>
              <a:xfrm rot="5400000">
                <a:off x="10256591" y="2861224"/>
                <a:ext cx="121825" cy="89865"/>
              </a:xfrm>
              <a:prstGeom prst="triangle">
                <a:avLst>
                  <a:gd name="adj" fmla="val 50001"/>
                </a:avLst>
              </a:prstGeom>
              <a:solidFill>
                <a:srgbClr val="00B0F0"/>
              </a:solidFill>
              <a:ln w="1587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95" b="1" kern="0">
                  <a:solidFill>
                    <a:srgbClr val="000000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88" name="组合 87"/>
          <p:cNvGrpSpPr/>
          <p:nvPr/>
        </p:nvGrpSpPr>
        <p:grpSpPr>
          <a:xfrm>
            <a:off x="4346244" y="1753329"/>
            <a:ext cx="2352357" cy="1108767"/>
            <a:chOff x="4622507" y="1916060"/>
            <a:chExt cx="2481003" cy="1169403"/>
          </a:xfrm>
        </p:grpSpPr>
        <p:grpSp>
          <p:nvGrpSpPr>
            <p:cNvPr id="89" name="组合 88"/>
            <p:cNvGrpSpPr/>
            <p:nvPr/>
          </p:nvGrpSpPr>
          <p:grpSpPr>
            <a:xfrm>
              <a:off x="6116616" y="1916060"/>
              <a:ext cx="332118" cy="823706"/>
              <a:chOff x="6712622" y="6465814"/>
              <a:chExt cx="267398" cy="663190"/>
            </a:xfrm>
          </p:grpSpPr>
          <p:cxnSp>
            <p:nvCxnSpPr>
              <p:cNvPr id="98" name="直接连接符 97"/>
              <p:cNvCxnSpPr/>
              <p:nvPr/>
            </p:nvCxnSpPr>
            <p:spPr>
              <a:xfrm flipV="1">
                <a:off x="6792187" y="6465814"/>
                <a:ext cx="0" cy="663190"/>
              </a:xfrm>
              <a:prstGeom prst="lin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333333">
                    <a:shade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99" name="直接连接符 98"/>
              <p:cNvCxnSpPr/>
              <p:nvPr/>
            </p:nvCxnSpPr>
            <p:spPr>
              <a:xfrm flipH="1">
                <a:off x="6838660" y="6728475"/>
                <a:ext cx="141360" cy="0"/>
              </a:xfrm>
              <a:prstGeom prst="lin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333333">
                    <a:shade val="50000"/>
                  </a:srgbClr>
                </a:solidFill>
                <a:prstDash val="solid"/>
              </a:ln>
              <a:effectLst/>
            </p:spPr>
          </p:cxnSp>
          <p:sp>
            <p:nvSpPr>
              <p:cNvPr id="100" name="等腰三角形 99"/>
              <p:cNvSpPr/>
              <p:nvPr/>
            </p:nvSpPr>
            <p:spPr>
              <a:xfrm>
                <a:off x="6712622" y="6651758"/>
                <a:ext cx="159131" cy="148725"/>
              </a:xfrm>
              <a:prstGeom prst="triangle">
                <a:avLst/>
              </a:prstGeom>
              <a:solidFill>
                <a:srgbClr val="00B050"/>
              </a:solidFill>
              <a:ln w="19050" cap="flat" cmpd="sng" algn="ctr">
                <a:solidFill>
                  <a:srgbClr val="333333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515" b="1" kern="0">
                  <a:solidFill>
                    <a:srgbClr val="000000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90" name="文本框 89"/>
            <p:cNvSpPr txBox="1"/>
            <p:nvPr/>
          </p:nvSpPr>
          <p:spPr>
            <a:xfrm>
              <a:off x="6388018" y="2107968"/>
              <a:ext cx="715492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400">
                <a:defRPr/>
              </a:pPr>
              <a:r>
                <a:rPr lang="en-US" altLang="zh-CN" sz="1325" b="1" kern="0" dirty="0" err="1">
                  <a:solidFill>
                    <a:srgbClr val="C00000"/>
                  </a:solidFill>
                  <a:latin typeface="+mn-ea"/>
                  <a:cs typeface="Segoe UI Black" panose="020B0A02040204020203" pitchFamily="34" charset="0"/>
                </a:rPr>
                <a:t>PC</a:t>
              </a:r>
              <a:r>
                <a:rPr lang="en-US" altLang="zh-CN" sz="1325" b="1" kern="0" dirty="0" err="1">
                  <a:solidFill>
                    <a:srgbClr val="C00000"/>
                  </a:solidFill>
                  <a:latin typeface="+mn-ea"/>
                  <a:cs typeface="Segoe UI Black" panose="020B0A02040204020203" pitchFamily="34" charset="0"/>
                  <a:sym typeface="Wingdings" panose="05000000000000000000" pitchFamily="2" charset="2"/>
                </a:rPr>
                <a:t>Out</a:t>
              </a:r>
              <a:endParaRPr lang="zh-CN" altLang="en-US" sz="1325" b="1" kern="0" dirty="0">
                <a:solidFill>
                  <a:srgbClr val="C0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91" name="直接连接符 90"/>
            <p:cNvCxnSpPr/>
            <p:nvPr/>
          </p:nvCxnSpPr>
          <p:spPr>
            <a:xfrm>
              <a:off x="5615029" y="2580281"/>
              <a:ext cx="0" cy="210732"/>
            </a:xfrm>
            <a:prstGeom prst="line">
              <a:avLst/>
            </a:prstGeom>
            <a:noFill/>
            <a:ln w="19050" cap="sq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92" name="直接连接符 91"/>
            <p:cNvCxnSpPr/>
            <p:nvPr/>
          </p:nvCxnSpPr>
          <p:spPr>
            <a:xfrm>
              <a:off x="5939011" y="1944911"/>
              <a:ext cx="0" cy="776791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stealth" w="lg" len="lg"/>
            </a:ln>
            <a:effectLst/>
          </p:spPr>
        </p:cxnSp>
        <p:sp>
          <p:nvSpPr>
            <p:cNvPr id="93" name="文本框 92"/>
            <p:cNvSpPr txBox="1"/>
            <p:nvPr/>
          </p:nvSpPr>
          <p:spPr>
            <a:xfrm>
              <a:off x="5376467" y="2329364"/>
              <a:ext cx="563331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400">
                <a:defRPr/>
              </a:pPr>
              <a:r>
                <a:rPr lang="en-US" altLang="zh-CN" sz="1325" b="1" kern="0" dirty="0" err="1">
                  <a:solidFill>
                    <a:srgbClr val="C00000"/>
                  </a:solidFill>
                  <a:latin typeface="+mn-ea"/>
                  <a:cs typeface="Segoe UI Black" panose="020B0A02040204020203" pitchFamily="34" charset="0"/>
                </a:rPr>
                <a:t>PCin</a:t>
              </a:r>
              <a:endParaRPr lang="zh-CN" altLang="en-US" sz="1325" b="1" kern="0" dirty="0">
                <a:solidFill>
                  <a:srgbClr val="C0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5436003" y="2727717"/>
              <a:ext cx="1006017" cy="357746"/>
            </a:xfrm>
            <a:prstGeom prst="rect">
              <a:avLst/>
            </a:prstGeom>
            <a:solidFill>
              <a:srgbClr val="00B0F0"/>
            </a:solidFill>
            <a:ln w="15875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altLang="zh-CN" sz="1895" b="1" kern="0" dirty="0">
                  <a:solidFill>
                    <a:srgbClr val="000000"/>
                  </a:solidFill>
                  <a:latin typeface="+mn-ea"/>
                  <a:cs typeface="Segoe UI Black" panose="020B0A02040204020203" pitchFamily="34" charset="0"/>
                </a:rPr>
                <a:t>PC</a:t>
              </a:r>
              <a:endParaRPr lang="zh-CN" altLang="en-US" sz="1895" b="1" kern="0" dirty="0">
                <a:solidFill>
                  <a:srgbClr val="00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95" name="直接连接符 94"/>
            <p:cNvCxnSpPr/>
            <p:nvPr/>
          </p:nvCxnSpPr>
          <p:spPr>
            <a:xfrm>
              <a:off x="5046644" y="2901432"/>
              <a:ext cx="389360" cy="0"/>
            </a:xfrm>
            <a:prstGeom prst="line">
              <a:avLst/>
            </a:prstGeom>
            <a:noFill/>
            <a:ln w="19050" cap="sq" cmpd="sng" algn="ctr">
              <a:solidFill>
                <a:srgbClr val="0066FF"/>
              </a:solidFill>
              <a:prstDash val="solid"/>
              <a:miter lim="800000"/>
            </a:ln>
            <a:effectLst/>
          </p:spPr>
        </p:cxnSp>
        <p:sp>
          <p:nvSpPr>
            <p:cNvPr id="96" name="文本框 95"/>
            <p:cNvSpPr txBox="1"/>
            <p:nvPr/>
          </p:nvSpPr>
          <p:spPr>
            <a:xfrm>
              <a:off x="4622507" y="2739766"/>
              <a:ext cx="504158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400">
                <a:defRPr/>
              </a:pPr>
              <a:r>
                <a:rPr lang="en-US" altLang="zh-CN" sz="1325" b="1" kern="0" dirty="0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CLK</a:t>
              </a:r>
              <a:endParaRPr lang="zh-CN" altLang="en-US" sz="1325" b="1" kern="0" dirty="0">
                <a:solidFill>
                  <a:srgbClr val="0000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97" name="等腰三角形 96"/>
            <p:cNvSpPr/>
            <p:nvPr/>
          </p:nvSpPr>
          <p:spPr>
            <a:xfrm rot="5400000">
              <a:off x="5420025" y="2861224"/>
              <a:ext cx="121825" cy="89865"/>
            </a:xfrm>
            <a:prstGeom prst="triangle">
              <a:avLst>
                <a:gd name="adj" fmla="val 50001"/>
              </a:avLst>
            </a:prstGeom>
            <a:solidFill>
              <a:srgbClr val="00B0F0"/>
            </a:solidFill>
            <a:ln w="1587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1895" b="1" kern="0">
                <a:solidFill>
                  <a:srgbClr val="00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1270975" y="1677047"/>
            <a:ext cx="3861891" cy="3309421"/>
            <a:chOff x="1379058" y="1835607"/>
            <a:chExt cx="4073087" cy="3490405"/>
          </a:xfrm>
        </p:grpSpPr>
        <p:grpSp>
          <p:nvGrpSpPr>
            <p:cNvPr id="102" name="组合 101"/>
            <p:cNvGrpSpPr/>
            <p:nvPr/>
          </p:nvGrpSpPr>
          <p:grpSpPr>
            <a:xfrm>
              <a:off x="1379058" y="1835607"/>
              <a:ext cx="3678687" cy="3490405"/>
              <a:chOff x="1379058" y="1835607"/>
              <a:chExt cx="3678687" cy="3490405"/>
            </a:xfrm>
          </p:grpSpPr>
          <p:cxnSp>
            <p:nvCxnSpPr>
              <p:cNvPr id="105" name="直接连接符 104"/>
              <p:cNvCxnSpPr/>
              <p:nvPr/>
            </p:nvCxnSpPr>
            <p:spPr>
              <a:xfrm>
                <a:off x="3827721" y="4190462"/>
                <a:ext cx="164390" cy="0"/>
              </a:xfrm>
              <a:prstGeom prst="line">
                <a:avLst/>
              </a:prstGeom>
              <a:noFill/>
              <a:ln w="19050" cap="sq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2891605" y="4201338"/>
                <a:ext cx="393809" cy="0"/>
              </a:xfrm>
              <a:prstGeom prst="line">
                <a:avLst/>
              </a:prstGeom>
              <a:noFill/>
              <a:ln w="1905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07" name="组合 106"/>
              <p:cNvGrpSpPr/>
              <p:nvPr/>
            </p:nvGrpSpPr>
            <p:grpSpPr>
              <a:xfrm>
                <a:off x="3945293" y="1835607"/>
                <a:ext cx="332118" cy="1275610"/>
                <a:chOff x="6712622" y="6381329"/>
                <a:chExt cx="267398" cy="1027032"/>
              </a:xfrm>
            </p:grpSpPr>
            <p:cxnSp>
              <p:nvCxnSpPr>
                <p:cNvPr id="130" name="直接连接符 129"/>
                <p:cNvCxnSpPr/>
                <p:nvPr/>
              </p:nvCxnSpPr>
              <p:spPr>
                <a:xfrm flipV="1">
                  <a:off x="6792188" y="6381329"/>
                  <a:ext cx="0" cy="1027032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31" name="直接连接符 130"/>
                <p:cNvCxnSpPr/>
                <p:nvPr/>
              </p:nvCxnSpPr>
              <p:spPr>
                <a:xfrm flipH="1">
                  <a:off x="6838660" y="6728475"/>
                  <a:ext cx="141360" cy="0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32" name="等腰三角形 131"/>
                <p:cNvSpPr/>
                <p:nvPr/>
              </p:nvSpPr>
              <p:spPr>
                <a:xfrm>
                  <a:off x="6712622" y="6651758"/>
                  <a:ext cx="159131" cy="148725"/>
                </a:xfrm>
                <a:prstGeom prst="triangle">
                  <a:avLst/>
                </a:prstGeom>
                <a:solidFill>
                  <a:srgbClr val="00B050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zh-CN" altLang="en-US" sz="1515" b="1" kern="0">
                    <a:solidFill>
                      <a:srgbClr val="000000"/>
                    </a:solidFill>
                    <a:latin typeface="+mn-ea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08" name="文本框 107"/>
              <p:cNvSpPr txBox="1"/>
              <p:nvPr/>
            </p:nvSpPr>
            <p:spPr>
              <a:xfrm>
                <a:off x="4252648" y="2120252"/>
                <a:ext cx="805097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400">
                  <a:defRPr/>
                </a:pPr>
                <a:r>
                  <a:rPr lang="en-US" altLang="zh-CN" sz="1325" b="1" kern="0" dirty="0" err="1">
                    <a:solidFill>
                      <a:srgbClr val="C00000"/>
                    </a:solidFill>
                    <a:latin typeface="+mn-ea"/>
                    <a:cs typeface="Segoe UI Black" panose="020B0A02040204020203" pitchFamily="34" charset="0"/>
                  </a:rPr>
                  <a:t>ALUout</a:t>
                </a:r>
                <a:endParaRPr lang="zh-CN" altLang="en-US" sz="1325" b="1" kern="0" dirty="0">
                  <a:solidFill>
                    <a:srgbClr val="C00000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09" name="组合 108"/>
              <p:cNvGrpSpPr/>
              <p:nvPr/>
            </p:nvGrpSpPr>
            <p:grpSpPr>
              <a:xfrm>
                <a:off x="2513820" y="4614951"/>
                <a:ext cx="318672" cy="711061"/>
                <a:chOff x="6615180" y="6345913"/>
                <a:chExt cx="256573" cy="572497"/>
              </a:xfrm>
            </p:grpSpPr>
            <p:cxnSp>
              <p:nvCxnSpPr>
                <p:cNvPr id="127" name="直接连接符 126"/>
                <p:cNvCxnSpPr/>
                <p:nvPr/>
              </p:nvCxnSpPr>
              <p:spPr>
                <a:xfrm flipV="1">
                  <a:off x="6792188" y="6345913"/>
                  <a:ext cx="0" cy="572497"/>
                </a:xfrm>
                <a:prstGeom prst="line">
                  <a:avLst/>
                </a:prstGeom>
                <a:solidFill>
                  <a:srgbClr val="FFFFFF"/>
                </a:solidFill>
                <a:ln w="19050" cap="sq" cmpd="sng" algn="ctr">
                  <a:solidFill>
                    <a:srgbClr val="333333">
                      <a:shade val="50000"/>
                    </a:srgbClr>
                  </a:solidFill>
                  <a:prstDash val="solid"/>
                  <a:headEnd type="oval"/>
                </a:ln>
                <a:effectLst/>
              </p:spPr>
            </p:cxnSp>
            <p:cxnSp>
              <p:nvCxnSpPr>
                <p:cNvPr id="128" name="直接连接符 127"/>
                <p:cNvCxnSpPr/>
                <p:nvPr/>
              </p:nvCxnSpPr>
              <p:spPr>
                <a:xfrm flipH="1">
                  <a:off x="6615180" y="6607081"/>
                  <a:ext cx="141360" cy="0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29" name="等腰三角形 128"/>
                <p:cNvSpPr/>
                <p:nvPr/>
              </p:nvSpPr>
              <p:spPr>
                <a:xfrm>
                  <a:off x="6712622" y="6535073"/>
                  <a:ext cx="159131" cy="148725"/>
                </a:xfrm>
                <a:prstGeom prst="triangle">
                  <a:avLst/>
                </a:prstGeom>
                <a:solidFill>
                  <a:srgbClr val="00B050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zh-CN" altLang="en-US" sz="1515" b="1" kern="0">
                    <a:solidFill>
                      <a:srgbClr val="000000"/>
                    </a:solidFill>
                    <a:latin typeface="+mn-ea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110" name="组合 109"/>
              <p:cNvGrpSpPr/>
              <p:nvPr/>
            </p:nvGrpSpPr>
            <p:grpSpPr>
              <a:xfrm rot="10800000">
                <a:off x="2961003" y="4617332"/>
                <a:ext cx="318672" cy="708680"/>
                <a:chOff x="6615180" y="6432369"/>
                <a:chExt cx="256573" cy="570579"/>
              </a:xfrm>
            </p:grpSpPr>
            <p:cxnSp>
              <p:nvCxnSpPr>
                <p:cNvPr id="124" name="直接连接符 123"/>
                <p:cNvCxnSpPr/>
                <p:nvPr/>
              </p:nvCxnSpPr>
              <p:spPr>
                <a:xfrm rot="10800000">
                  <a:off x="6792188" y="6432369"/>
                  <a:ext cx="0" cy="570579"/>
                </a:xfrm>
                <a:prstGeom prst="line">
                  <a:avLst/>
                </a:prstGeom>
                <a:solidFill>
                  <a:srgbClr val="FFFFFF"/>
                </a:solidFill>
                <a:ln w="19050" cap="sq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25" name="直接连接符 124"/>
                <p:cNvCxnSpPr/>
                <p:nvPr/>
              </p:nvCxnSpPr>
              <p:spPr>
                <a:xfrm flipH="1">
                  <a:off x="6615180" y="6728475"/>
                  <a:ext cx="141360" cy="0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26" name="等腰三角形 125"/>
                <p:cNvSpPr/>
                <p:nvPr/>
              </p:nvSpPr>
              <p:spPr>
                <a:xfrm>
                  <a:off x="6712622" y="6651758"/>
                  <a:ext cx="159131" cy="148725"/>
                </a:xfrm>
                <a:prstGeom prst="triangle">
                  <a:avLst/>
                </a:prstGeom>
                <a:solidFill>
                  <a:srgbClr val="00B050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zh-CN" altLang="en-US" sz="1515" b="1" kern="0">
                    <a:solidFill>
                      <a:srgbClr val="000000"/>
                    </a:solidFill>
                    <a:latin typeface="+mn-ea"/>
                    <a:cs typeface="Segoe UI Black" panose="020B0A02040204020203" pitchFamily="34" charset="0"/>
                  </a:endParaRPr>
                </a:p>
              </p:txBody>
            </p:sp>
          </p:grpSp>
          <p:cxnSp>
            <p:nvCxnSpPr>
              <p:cNvPr id="111" name="直接连接符 110"/>
              <p:cNvCxnSpPr/>
              <p:nvPr/>
            </p:nvCxnSpPr>
            <p:spPr>
              <a:xfrm>
                <a:off x="3471117" y="3732485"/>
                <a:ext cx="0" cy="875653"/>
              </a:xfrm>
              <a:prstGeom prst="line">
                <a:avLst/>
              </a:prstGeom>
              <a:noFill/>
              <a:ln w="57150" cap="sq" cmpd="sng" algn="ctr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  <a:miter lim="800000"/>
                <a:headEnd type="triangle" w="med" len="med"/>
                <a:tailEnd w="lg" len="lg"/>
              </a:ln>
              <a:effectLst/>
            </p:spPr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4602256" y="3732485"/>
                <a:ext cx="0" cy="875654"/>
              </a:xfrm>
              <a:prstGeom prst="line">
                <a:avLst/>
              </a:prstGeom>
              <a:noFill/>
              <a:ln w="57150" cap="sq" cmpd="sng" algn="ctr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  <a:miter lim="800000"/>
                <a:headEnd type="triangle" w="med" len="med"/>
                <a:tailEnd w="lg" len="lg"/>
              </a:ln>
              <a:effectLst/>
            </p:spPr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3471117" y="4614951"/>
                <a:ext cx="1131139" cy="0"/>
              </a:xfrm>
              <a:prstGeom prst="line">
                <a:avLst/>
              </a:prstGeom>
              <a:noFill/>
              <a:ln w="57150" cap="sq" cmpd="sng" algn="ctr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  <a:miter lim="800000"/>
                <a:headEnd w="lg" len="lg"/>
                <a:tailEnd w="lg" len="lg"/>
              </a:ln>
              <a:effectLst/>
            </p:spPr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2733670" y="4614951"/>
                <a:ext cx="1351227" cy="0"/>
              </a:xfrm>
              <a:prstGeom prst="line">
                <a:avLst/>
              </a:prstGeom>
              <a:noFill/>
              <a:ln w="57150" cap="flat" cmpd="sng" algn="ctr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effectLst/>
            </p:spPr>
          </p:cxnSp>
          <p:sp>
            <p:nvSpPr>
              <p:cNvPr id="115" name="矩形 114"/>
              <p:cNvSpPr/>
              <p:nvPr/>
            </p:nvSpPr>
            <p:spPr>
              <a:xfrm>
                <a:off x="3072200" y="4052572"/>
                <a:ext cx="751288" cy="314875"/>
              </a:xfrm>
              <a:prstGeom prst="rect">
                <a:avLst/>
              </a:prstGeom>
              <a:solidFill>
                <a:srgbClr val="FFFF00"/>
              </a:solidFill>
              <a:ln w="15875" cap="flat" cmpd="sng" algn="ctr">
                <a:solidFill>
                  <a:srgbClr val="000000"/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altLang="zh-CN" sz="1895" b="1" kern="0" dirty="0">
                    <a:solidFill>
                      <a:srgbClr val="000000"/>
                    </a:solidFill>
                    <a:latin typeface="+mn-ea"/>
                    <a:cs typeface="Segoe UI Black" panose="020B0A02040204020203" pitchFamily="34" charset="0"/>
                  </a:rPr>
                  <a:t>LA</a:t>
                </a:r>
                <a:endParaRPr lang="zh-CN" altLang="en-US" sz="1895" b="1" kern="0" dirty="0">
                  <a:solidFill>
                    <a:srgbClr val="000000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16" name="文本框 115"/>
              <p:cNvSpPr txBox="1"/>
              <p:nvPr/>
            </p:nvSpPr>
            <p:spPr>
              <a:xfrm>
                <a:off x="2309986" y="3190478"/>
                <a:ext cx="843982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400">
                  <a:defRPr/>
                </a:pPr>
                <a:r>
                  <a:rPr lang="en-US" altLang="zh-CN" sz="1325" b="1" kern="0" dirty="0">
                    <a:solidFill>
                      <a:srgbClr val="C00000"/>
                    </a:solidFill>
                    <a:latin typeface="+mn-ea"/>
                    <a:cs typeface="Segoe UI Black" panose="020B0A02040204020203" pitchFamily="34" charset="0"/>
                  </a:rPr>
                  <a:t>ALU</a:t>
                </a:r>
                <a:r>
                  <a:rPr lang="en-US" altLang="zh-CN" sz="1325" b="1" kern="0" dirty="0">
                    <a:solidFill>
                      <a:srgbClr val="C00000"/>
                    </a:solidFill>
                    <a:latin typeface="+mn-ea"/>
                    <a:cs typeface="Segoe UI Black" panose="020B0A02040204020203" pitchFamily="34" charset="0"/>
                    <a:sym typeface="Wingdings" panose="05000000000000000000" pitchFamily="2" charset="2"/>
                  </a:rPr>
                  <a:t>_OP</a:t>
                </a:r>
                <a:endParaRPr lang="zh-CN" altLang="en-US" sz="1325" b="1" kern="0" dirty="0">
                  <a:solidFill>
                    <a:srgbClr val="C00000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17" name="直接连接符 116"/>
              <p:cNvCxnSpPr/>
              <p:nvPr/>
            </p:nvCxnSpPr>
            <p:spPr>
              <a:xfrm>
                <a:off x="3098437" y="3351980"/>
                <a:ext cx="393809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2120183" y="5326011"/>
                <a:ext cx="930485" cy="0"/>
              </a:xfrm>
              <a:prstGeom prst="line">
                <a:avLst/>
              </a:prstGeom>
              <a:noFill/>
              <a:ln w="19050" cap="sq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119" name="等腰三角形 118"/>
              <p:cNvSpPr/>
              <p:nvPr/>
            </p:nvSpPr>
            <p:spPr>
              <a:xfrm rot="5400000">
                <a:off x="3058208" y="4153502"/>
                <a:ext cx="121825" cy="89865"/>
              </a:xfrm>
              <a:prstGeom prst="triangle">
                <a:avLst>
                  <a:gd name="adj" fmla="val 50001"/>
                </a:avLst>
              </a:prstGeom>
              <a:solidFill>
                <a:srgbClr val="FFFF00"/>
              </a:solidFill>
              <a:ln w="1587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95" b="1" kern="0">
                  <a:solidFill>
                    <a:srgbClr val="000000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20" name="文本框 119"/>
              <p:cNvSpPr txBox="1"/>
              <p:nvPr/>
            </p:nvSpPr>
            <p:spPr>
              <a:xfrm>
                <a:off x="3957676" y="4033462"/>
                <a:ext cx="619123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400">
                  <a:defRPr/>
                </a:pPr>
                <a:r>
                  <a:rPr lang="en-US" altLang="zh-CN" sz="1325" b="1" kern="0" dirty="0">
                    <a:solidFill>
                      <a:srgbClr val="C00000"/>
                    </a:solidFill>
                    <a:latin typeface="+mn-ea"/>
                    <a:cs typeface="Segoe UI Black" panose="020B0A02040204020203" pitchFamily="34" charset="0"/>
                  </a:rPr>
                  <a:t>LDLA</a:t>
                </a:r>
                <a:endParaRPr lang="zh-CN" altLang="en-US" sz="1325" b="1" kern="0" dirty="0">
                  <a:solidFill>
                    <a:srgbClr val="C00000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21" name="任意多边形 120"/>
              <p:cNvSpPr/>
              <p:nvPr/>
            </p:nvSpPr>
            <p:spPr>
              <a:xfrm>
                <a:off x="3098438" y="3102837"/>
                <a:ext cx="1900748" cy="638841"/>
              </a:xfrm>
              <a:custGeom>
                <a:avLst/>
                <a:gdLst>
                  <a:gd name="connsiteX0" fmla="*/ 511175 w 1530350"/>
                  <a:gd name="connsiteY0" fmla="*/ 3175 h 514350"/>
                  <a:gd name="connsiteX1" fmla="*/ 0 w 1530350"/>
                  <a:gd name="connsiteY1" fmla="*/ 514350 h 514350"/>
                  <a:gd name="connsiteX2" fmla="*/ 615950 w 1530350"/>
                  <a:gd name="connsiteY2" fmla="*/ 514350 h 514350"/>
                  <a:gd name="connsiteX3" fmla="*/ 765175 w 1530350"/>
                  <a:gd name="connsiteY3" fmla="*/ 365125 h 514350"/>
                  <a:gd name="connsiteX4" fmla="*/ 908050 w 1530350"/>
                  <a:gd name="connsiteY4" fmla="*/ 508000 h 514350"/>
                  <a:gd name="connsiteX5" fmla="*/ 1530350 w 1530350"/>
                  <a:gd name="connsiteY5" fmla="*/ 508000 h 514350"/>
                  <a:gd name="connsiteX6" fmla="*/ 1022350 w 1530350"/>
                  <a:gd name="connsiteY6" fmla="*/ 0 h 514350"/>
                  <a:gd name="connsiteX7" fmla="*/ 511175 w 1530350"/>
                  <a:gd name="connsiteY7" fmla="*/ 3175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30350" h="514350">
                    <a:moveTo>
                      <a:pt x="511175" y="3175"/>
                    </a:moveTo>
                    <a:lnTo>
                      <a:pt x="0" y="514350"/>
                    </a:lnTo>
                    <a:lnTo>
                      <a:pt x="615950" y="514350"/>
                    </a:lnTo>
                    <a:lnTo>
                      <a:pt x="765175" y="365125"/>
                    </a:lnTo>
                    <a:lnTo>
                      <a:pt x="908050" y="508000"/>
                    </a:lnTo>
                    <a:lnTo>
                      <a:pt x="1530350" y="508000"/>
                    </a:lnTo>
                    <a:lnTo>
                      <a:pt x="1022350" y="0"/>
                    </a:lnTo>
                    <a:lnTo>
                      <a:pt x="511175" y="3175"/>
                    </a:lnTo>
                    <a:close/>
                  </a:path>
                </a:pathLst>
              </a:custGeom>
              <a:solidFill>
                <a:srgbClr val="ED7D31"/>
              </a:solidFill>
              <a:ln w="190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altLang="zh-CN" sz="1705" b="1" kern="0" dirty="0">
                    <a:solidFill>
                      <a:srgbClr val="FFFFFF"/>
                    </a:solidFill>
                    <a:latin typeface="+mn-ea"/>
                    <a:cs typeface="Segoe UI Black" panose="020B0A02040204020203" pitchFamily="34" charset="0"/>
                  </a:rPr>
                  <a:t>ALU</a:t>
                </a:r>
                <a:endParaRPr lang="zh-CN" altLang="en-US" sz="1705" b="1" kern="0" dirty="0">
                  <a:solidFill>
                    <a:srgbClr val="FFFFFF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22" name="文本框 121"/>
              <p:cNvSpPr txBox="1"/>
              <p:nvPr/>
            </p:nvSpPr>
            <p:spPr>
              <a:xfrm>
                <a:off x="2453918" y="4042760"/>
                <a:ext cx="504157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400">
                  <a:defRPr/>
                </a:pPr>
                <a:r>
                  <a:rPr lang="en-US" altLang="zh-CN" sz="1325" b="1" kern="0" dirty="0">
                    <a:solidFill>
                      <a:schemeClr val="accent5"/>
                    </a:solidFill>
                    <a:latin typeface="+mn-ea"/>
                    <a:cs typeface="Segoe UI Black" panose="020B0A02040204020203" pitchFamily="34" charset="0"/>
                  </a:rPr>
                  <a:t>CLK</a:t>
                </a:r>
                <a:endParaRPr lang="zh-CN" altLang="en-US" sz="1325" b="1" kern="0" dirty="0">
                  <a:solidFill>
                    <a:schemeClr val="accent5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23" name="文本框 122"/>
              <p:cNvSpPr txBox="1"/>
              <p:nvPr/>
            </p:nvSpPr>
            <p:spPr>
              <a:xfrm>
                <a:off x="1379058" y="4804277"/>
                <a:ext cx="1151683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400">
                  <a:defRPr/>
                </a:pPr>
                <a:r>
                  <a:rPr lang="en-US" altLang="zh-CN" sz="1325" b="1" kern="0" dirty="0">
                    <a:solidFill>
                      <a:srgbClr val="C00000"/>
                    </a:solidFill>
                    <a:latin typeface="+mn-ea"/>
                    <a:cs typeface="Segoe UI Black" panose="020B0A02040204020203" pitchFamily="34" charset="0"/>
                  </a:rPr>
                  <a:t>bus1</a:t>
                </a:r>
                <a:r>
                  <a:rPr lang="en-US" altLang="zh-CN" sz="1325" b="1" kern="0" dirty="0">
                    <a:solidFill>
                      <a:srgbClr val="C00000"/>
                    </a:solidFill>
                    <a:latin typeface="+mn-ea"/>
                    <a:cs typeface="Segoe UI Black" panose="020B0A02040204020203" pitchFamily="34" charset="0"/>
                    <a:sym typeface="Wingdings" panose="05000000000000000000" pitchFamily="2" charset="2"/>
                  </a:rPr>
                  <a:t>bus2</a:t>
                </a:r>
                <a:endParaRPr lang="zh-CN" altLang="en-US" sz="1325" b="1" kern="0" dirty="0">
                  <a:solidFill>
                    <a:srgbClr val="C00000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03" name="文本框 102"/>
            <p:cNvSpPr txBox="1"/>
            <p:nvPr/>
          </p:nvSpPr>
          <p:spPr>
            <a:xfrm>
              <a:off x="4701151" y="4430116"/>
              <a:ext cx="750994" cy="4050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400">
                <a:defRPr/>
              </a:pPr>
              <a:r>
                <a:rPr lang="en-US" altLang="zh-CN" sz="1895" b="1" kern="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+mn-ea"/>
                  <a:cs typeface="Segoe UI Black" panose="020B0A02040204020203" pitchFamily="34" charset="0"/>
                  <a:sym typeface="Wingdings" panose="05000000000000000000" pitchFamily="2" charset="2"/>
                </a:rPr>
                <a:t>bus2</a:t>
              </a:r>
              <a:endParaRPr lang="zh-CN" altLang="en-US" sz="1895" b="1" kern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3173385" y="4800065"/>
              <a:ext cx="1151683" cy="312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000" i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r" defTabSz="914400">
                <a:defRPr/>
              </a:pPr>
              <a:r>
                <a:rPr lang="en-US" altLang="zh-CN" sz="1325" b="1" kern="0" dirty="0">
                  <a:solidFill>
                    <a:srgbClr val="C00000"/>
                  </a:solidFill>
                  <a:latin typeface="+mn-ea"/>
                  <a:cs typeface="Segoe UI Black" panose="020B0A02040204020203" pitchFamily="34" charset="0"/>
                  <a:sym typeface="Wingdings" panose="05000000000000000000" pitchFamily="2" charset="2"/>
                </a:rPr>
                <a:t>bus2</a:t>
              </a:r>
              <a:r>
                <a:rPr lang="en-US" altLang="zh-CN" sz="1325" b="1" kern="0" dirty="0">
                  <a:solidFill>
                    <a:srgbClr val="C00000"/>
                  </a:solidFill>
                  <a:latin typeface="+mn-ea"/>
                  <a:cs typeface="Segoe UI Black" panose="020B0A02040204020203" pitchFamily="34" charset="0"/>
                </a:rPr>
                <a:t>bus1</a:t>
              </a:r>
              <a:endParaRPr lang="zh-CN" altLang="en-US" sz="1325" b="1" kern="0" dirty="0">
                <a:solidFill>
                  <a:srgbClr val="C0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1065608" y="1356227"/>
            <a:ext cx="10190223" cy="471020"/>
            <a:chOff x="1165748" y="1496360"/>
            <a:chExt cx="10747501" cy="496779"/>
          </a:xfrm>
        </p:grpSpPr>
        <p:sp>
          <p:nvSpPr>
            <p:cNvPr id="134" name="文本框 133"/>
            <p:cNvSpPr txBox="1"/>
            <p:nvPr/>
          </p:nvSpPr>
          <p:spPr>
            <a:xfrm>
              <a:off x="8840309" y="1496360"/>
              <a:ext cx="573475" cy="343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400">
                <a:defRPr/>
              </a:pPr>
              <a:r>
                <a:rPr lang="en-US" altLang="zh-CN" sz="1515" b="1" kern="0" dirty="0">
                  <a:latin typeface="+mn-ea"/>
                  <a:cs typeface="Segoe UI Black" panose="020B0A02040204020203" pitchFamily="34" charset="0"/>
                </a:rPr>
                <a:t>BUS</a:t>
              </a:r>
              <a:endParaRPr lang="zh-CN" altLang="en-US" sz="1515" b="1" kern="0" dirty="0"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135" name="左右箭头 134"/>
            <p:cNvSpPr/>
            <p:nvPr/>
          </p:nvSpPr>
          <p:spPr>
            <a:xfrm>
              <a:off x="1165748" y="1724830"/>
              <a:ext cx="10747501" cy="268309"/>
            </a:xfrm>
            <a:prstGeom prst="left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87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2655" b="1" i="1" kern="0">
                <a:solidFill>
                  <a:srgbClr val="FFFF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1806643" y="4305816"/>
            <a:ext cx="3721688" cy="2086366"/>
            <a:chOff x="1944021" y="4608138"/>
            <a:chExt cx="3925218" cy="2200465"/>
          </a:xfrm>
        </p:grpSpPr>
        <p:cxnSp>
          <p:nvCxnSpPr>
            <p:cNvPr id="137" name="直接连接符 136"/>
            <p:cNvCxnSpPr/>
            <p:nvPr/>
          </p:nvCxnSpPr>
          <p:spPr>
            <a:xfrm>
              <a:off x="4052455" y="4608138"/>
              <a:ext cx="0" cy="658325"/>
            </a:xfrm>
            <a:prstGeom prst="line">
              <a:avLst/>
            </a:prstGeom>
            <a:noFill/>
            <a:ln w="57150" cap="flat" cmpd="sng" algn="ctr">
              <a:solidFill>
                <a:srgbClr val="517CFD"/>
              </a:solidFill>
              <a:prstDash val="solid"/>
              <a:miter lim="800000"/>
              <a:headEnd type="triangle" w="med" len="med"/>
            </a:ln>
            <a:effectLst/>
          </p:spPr>
        </p:cxnSp>
        <p:grpSp>
          <p:nvGrpSpPr>
            <p:cNvPr id="138" name="组合 137"/>
            <p:cNvGrpSpPr/>
            <p:nvPr/>
          </p:nvGrpSpPr>
          <p:grpSpPr>
            <a:xfrm>
              <a:off x="1944021" y="5224827"/>
              <a:ext cx="3925218" cy="1583776"/>
              <a:chOff x="1944021" y="5224827"/>
              <a:chExt cx="3925218" cy="1583776"/>
            </a:xfrm>
          </p:grpSpPr>
          <p:cxnSp>
            <p:nvCxnSpPr>
              <p:cNvPr id="139" name="直接连接符 138"/>
              <p:cNvCxnSpPr/>
              <p:nvPr/>
            </p:nvCxnSpPr>
            <p:spPr>
              <a:xfrm>
                <a:off x="4543415" y="6435883"/>
                <a:ext cx="0" cy="264263"/>
              </a:xfrm>
              <a:prstGeom prst="line">
                <a:avLst/>
              </a:prstGeom>
              <a:noFill/>
              <a:ln w="19050" cap="sq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4752588" y="5835953"/>
                <a:ext cx="40145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headEnd type="stealth" w="lg" len="lg"/>
                <a:tailEnd type="none" w="lg" len="lg"/>
              </a:ln>
              <a:effectLst/>
            </p:spPr>
          </p:cxnSp>
          <p:sp>
            <p:nvSpPr>
              <p:cNvPr id="141" name="矩形 140"/>
              <p:cNvSpPr/>
              <p:nvPr/>
            </p:nvSpPr>
            <p:spPr>
              <a:xfrm>
                <a:off x="3271012" y="5231579"/>
                <a:ext cx="1481577" cy="1208751"/>
              </a:xfrm>
              <a:prstGeom prst="rect">
                <a:avLst/>
              </a:prstGeom>
              <a:solidFill>
                <a:srgbClr val="FFCCFF"/>
              </a:solidFill>
              <a:ln w="19050" cap="flat" cmpd="sng" algn="ctr">
                <a:solidFill>
                  <a:srgbClr val="333333">
                    <a:shade val="50000"/>
                  </a:srgbClr>
                </a:solidFill>
                <a:prstDash val="solid"/>
              </a:ln>
              <a:effectLst/>
            </p:spPr>
            <p:txBody>
              <a:bodyPr vert="horz" rtlCol="0" anchor="ctr" anchorCtr="1"/>
              <a:lstStyle/>
              <a:p>
                <a:pPr algn="ctr" defTabSz="914400">
                  <a:defRPr/>
                </a:pPr>
                <a:r>
                  <a:rPr lang="zh-CN" altLang="en-US" sz="1515" b="1" kern="0" dirty="0">
                    <a:solidFill>
                      <a:srgbClr val="000000"/>
                    </a:solidFill>
                    <a:latin typeface="+mn-ea"/>
                    <a:cs typeface="Segoe UI Black" panose="020B0A02040204020203" pitchFamily="34" charset="0"/>
                  </a:rPr>
                  <a:t>寄存器堆</a:t>
                </a:r>
                <a:endParaRPr lang="zh-CN" altLang="en-US" sz="1515" b="1" kern="0" dirty="0">
                  <a:solidFill>
                    <a:srgbClr val="000000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42" name="直接连接符 141"/>
              <p:cNvCxnSpPr/>
              <p:nvPr/>
            </p:nvCxnSpPr>
            <p:spPr>
              <a:xfrm>
                <a:off x="2111026" y="5659223"/>
                <a:ext cx="1159986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7030A0"/>
                </a:solidFill>
                <a:prstDash val="solid"/>
                <a:miter lim="800000"/>
                <a:tailEnd type="triangle" w="med" len="med"/>
              </a:ln>
              <a:effectLst/>
            </p:spPr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3007649" y="6218353"/>
                <a:ext cx="27202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tailEnd type="stealth" w="lg" len="lg"/>
              </a:ln>
              <a:effectLst/>
            </p:spPr>
          </p:cxnSp>
          <p:sp>
            <p:nvSpPr>
              <p:cNvPr id="144" name="文本框 143"/>
              <p:cNvSpPr txBox="1"/>
              <p:nvPr/>
            </p:nvSpPr>
            <p:spPr>
              <a:xfrm>
                <a:off x="4846047" y="5902818"/>
                <a:ext cx="1023192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400">
                  <a:defRPr/>
                </a:pPr>
                <a:r>
                  <a:rPr lang="en-US" altLang="zh-CN" sz="1325" b="1" kern="0" dirty="0" err="1">
                    <a:latin typeface="+mn-ea"/>
                    <a:cs typeface="Segoe UI Black" panose="020B0A02040204020203" pitchFamily="34" charset="0"/>
                  </a:rPr>
                  <a:t>ReadReg</a:t>
                </a:r>
                <a:r>
                  <a:rPr lang="en-US" altLang="zh-CN" sz="1325" b="1" kern="0" dirty="0">
                    <a:latin typeface="+mn-ea"/>
                    <a:cs typeface="Segoe UI Black" panose="020B0A02040204020203" pitchFamily="34" charset="0"/>
                  </a:rPr>
                  <a:t>#</a:t>
                </a:r>
                <a:endParaRPr lang="zh-CN" altLang="en-US" sz="1325" b="1" kern="0" dirty="0"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45" name="文本框 144"/>
              <p:cNvSpPr txBox="1"/>
              <p:nvPr/>
            </p:nvSpPr>
            <p:spPr>
              <a:xfrm>
                <a:off x="3207234" y="6065445"/>
                <a:ext cx="475415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400">
                  <a:defRPr/>
                </a:pPr>
                <a:r>
                  <a:rPr lang="en-US" altLang="zh-CN" sz="1325" b="1" kern="0" dirty="0">
                    <a:solidFill>
                      <a:srgbClr val="000000"/>
                    </a:solidFill>
                    <a:latin typeface="+mn-ea"/>
                    <a:cs typeface="Segoe UI Black" panose="020B0A02040204020203" pitchFamily="34" charset="0"/>
                  </a:rPr>
                  <a:t>W#</a:t>
                </a:r>
                <a:endParaRPr lang="zh-CN" altLang="en-US" sz="1325" b="1" kern="0" dirty="0">
                  <a:solidFill>
                    <a:srgbClr val="000000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46" name="文本框 145"/>
              <p:cNvSpPr txBox="1"/>
              <p:nvPr/>
            </p:nvSpPr>
            <p:spPr>
              <a:xfrm>
                <a:off x="3206567" y="5447910"/>
                <a:ext cx="475416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400">
                  <a:defRPr/>
                </a:pPr>
                <a:r>
                  <a:rPr lang="en-US" altLang="zh-CN" sz="1325" b="1" kern="0" dirty="0">
                    <a:solidFill>
                      <a:srgbClr val="000000"/>
                    </a:solidFill>
                    <a:latin typeface="+mn-ea"/>
                    <a:cs typeface="Segoe UI Black" panose="020B0A02040204020203" pitchFamily="34" charset="0"/>
                  </a:rPr>
                  <a:t>Din</a:t>
                </a:r>
                <a:endParaRPr lang="zh-CN" altLang="en-US" sz="1325" b="1" kern="0" dirty="0">
                  <a:solidFill>
                    <a:srgbClr val="000000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47" name="文本框 146"/>
              <p:cNvSpPr txBox="1"/>
              <p:nvPr/>
            </p:nvSpPr>
            <p:spPr>
              <a:xfrm>
                <a:off x="1944021" y="6056708"/>
                <a:ext cx="1062078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400">
                  <a:defRPr/>
                </a:pPr>
                <a:r>
                  <a:rPr lang="en-US" altLang="zh-CN" sz="1325" b="1" kern="0" dirty="0" err="1">
                    <a:solidFill>
                      <a:srgbClr val="C00000"/>
                    </a:solidFill>
                    <a:latin typeface="+mn-ea"/>
                    <a:cs typeface="Segoe UI Black" panose="020B0A02040204020203" pitchFamily="34" charset="0"/>
                  </a:rPr>
                  <a:t>WriteReg</a:t>
                </a:r>
                <a:r>
                  <a:rPr lang="en-US" altLang="zh-CN" sz="1325" b="1" kern="0" dirty="0">
                    <a:solidFill>
                      <a:srgbClr val="C00000"/>
                    </a:solidFill>
                    <a:latin typeface="+mn-ea"/>
                    <a:cs typeface="Segoe UI Black" panose="020B0A02040204020203" pitchFamily="34" charset="0"/>
                  </a:rPr>
                  <a:t>#</a:t>
                </a:r>
                <a:endParaRPr lang="zh-CN" altLang="en-US" sz="1325" b="1" kern="0" dirty="0">
                  <a:solidFill>
                    <a:srgbClr val="C00000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48" name="等腰三角形 147"/>
              <p:cNvSpPr/>
              <p:nvPr/>
            </p:nvSpPr>
            <p:spPr>
              <a:xfrm>
                <a:off x="4485808" y="6335496"/>
                <a:ext cx="116450" cy="100387"/>
              </a:xfrm>
              <a:prstGeom prst="triangle">
                <a:avLst/>
              </a:prstGeom>
              <a:solidFill>
                <a:srgbClr val="FFCCFF"/>
              </a:solidFill>
              <a:ln w="1587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95" b="1" kern="0">
                  <a:solidFill>
                    <a:srgbClr val="000000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49" name="文本框 148"/>
              <p:cNvSpPr txBox="1"/>
              <p:nvPr/>
            </p:nvSpPr>
            <p:spPr>
              <a:xfrm>
                <a:off x="3530220" y="6189810"/>
                <a:ext cx="461890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400">
                  <a:defRPr/>
                </a:pPr>
                <a:r>
                  <a:rPr lang="en-US" altLang="zh-CN" sz="1325" b="1" kern="0" dirty="0">
                    <a:solidFill>
                      <a:srgbClr val="000000"/>
                    </a:solidFill>
                    <a:latin typeface="+mn-ea"/>
                    <a:cs typeface="Segoe UI Black" panose="020B0A02040204020203" pitchFamily="34" charset="0"/>
                  </a:rPr>
                  <a:t>WE</a:t>
                </a:r>
                <a:endParaRPr lang="zh-CN" altLang="en-US" sz="1325" b="1" kern="0" dirty="0">
                  <a:solidFill>
                    <a:srgbClr val="000000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50" name="直接连接符 149"/>
              <p:cNvCxnSpPr/>
              <p:nvPr/>
            </p:nvCxnSpPr>
            <p:spPr>
              <a:xfrm>
                <a:off x="3747298" y="6435882"/>
                <a:ext cx="0" cy="309289"/>
              </a:xfrm>
              <a:prstGeom prst="line">
                <a:avLst/>
              </a:prstGeom>
              <a:noFill/>
              <a:ln w="19050" cap="flat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  <a:headEnd type="stealth" w="lg" len="lg"/>
              </a:ln>
              <a:effectLst/>
            </p:spPr>
          </p:cxnSp>
          <p:sp>
            <p:nvSpPr>
              <p:cNvPr id="151" name="文本框 150"/>
              <p:cNvSpPr txBox="1"/>
              <p:nvPr/>
            </p:nvSpPr>
            <p:spPr>
              <a:xfrm>
                <a:off x="2558518" y="6495829"/>
                <a:ext cx="1182115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400">
                  <a:defRPr/>
                </a:pPr>
                <a:r>
                  <a:rPr lang="en-US" altLang="zh-CN" sz="1325" b="1" kern="0" dirty="0" err="1">
                    <a:solidFill>
                      <a:srgbClr val="C00000"/>
                    </a:solidFill>
                    <a:latin typeface="+mn-ea"/>
                    <a:cs typeface="Segoe UI Black" panose="020B0A02040204020203" pitchFamily="34" charset="0"/>
                  </a:rPr>
                  <a:t>WriteEnable</a:t>
                </a:r>
                <a:endParaRPr lang="zh-CN" altLang="en-US" sz="1325" b="1" kern="0" dirty="0">
                  <a:solidFill>
                    <a:srgbClr val="C00000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/>
            </p:nvSpPr>
            <p:spPr>
              <a:xfrm>
                <a:off x="3744642" y="5224827"/>
                <a:ext cx="598835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400">
                  <a:defRPr/>
                </a:pPr>
                <a:r>
                  <a:rPr lang="en-US" altLang="zh-CN" sz="1325" b="1" kern="0" dirty="0" err="1">
                    <a:solidFill>
                      <a:srgbClr val="000000"/>
                    </a:solidFill>
                    <a:latin typeface="+mn-ea"/>
                    <a:cs typeface="Segoe UI Black" panose="020B0A02040204020203" pitchFamily="34" charset="0"/>
                  </a:rPr>
                  <a:t>Dout</a:t>
                </a:r>
                <a:endParaRPr lang="zh-CN" altLang="en-US" sz="1325" b="1" kern="0" dirty="0">
                  <a:solidFill>
                    <a:srgbClr val="000000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53" name="文本框 152"/>
              <p:cNvSpPr txBox="1"/>
              <p:nvPr/>
            </p:nvSpPr>
            <p:spPr>
              <a:xfrm>
                <a:off x="4542484" y="6495625"/>
                <a:ext cx="504158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400">
                  <a:defRPr/>
                </a:pPr>
                <a:r>
                  <a:rPr lang="en-US" altLang="zh-CN" sz="1325" b="1" kern="0" dirty="0">
                    <a:solidFill>
                      <a:srgbClr val="0000FF"/>
                    </a:solidFill>
                    <a:latin typeface="+mn-ea"/>
                    <a:cs typeface="Segoe UI Black" panose="020B0A02040204020203" pitchFamily="34" charset="0"/>
                  </a:rPr>
                  <a:t>CLK</a:t>
                </a:r>
                <a:endParaRPr lang="zh-CN" altLang="en-US" sz="1325" b="1" kern="0" dirty="0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154" name="组合 153"/>
          <p:cNvGrpSpPr/>
          <p:nvPr/>
        </p:nvGrpSpPr>
        <p:grpSpPr>
          <a:xfrm>
            <a:off x="1266401" y="2517196"/>
            <a:ext cx="712054" cy="2785205"/>
            <a:chOff x="1374233" y="2721702"/>
            <a:chExt cx="750994" cy="2937521"/>
          </a:xfrm>
        </p:grpSpPr>
        <p:sp>
          <p:nvSpPr>
            <p:cNvPr id="155" name="文本框 154"/>
            <p:cNvSpPr txBox="1"/>
            <p:nvPr/>
          </p:nvSpPr>
          <p:spPr>
            <a:xfrm>
              <a:off x="1374233" y="4318646"/>
              <a:ext cx="750994" cy="4050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marR="0" lvl="0" indent="0" algn="r" defTabSz="964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00" b="0" i="0" u="none" strike="noStrike" kern="0" cap="none" spc="0" normalizeH="0" baseline="0">
                  <a:ln>
                    <a:noFill/>
                  </a:ln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defRPr>
              </a:lvl1pPr>
            </a:lstStyle>
            <a:p>
              <a:r>
                <a:rPr lang="en-US" altLang="zh-CN" sz="1895" b="1" dirty="0">
                  <a:solidFill>
                    <a:srgbClr val="7030A0"/>
                  </a:solidFill>
                  <a:latin typeface="+mn-ea"/>
                  <a:ea typeface="+mn-ea"/>
                </a:rPr>
                <a:t>bus1</a:t>
              </a:r>
              <a:endParaRPr lang="zh-CN" altLang="en-US" sz="1895" b="1" dirty="0">
                <a:solidFill>
                  <a:srgbClr val="7030A0"/>
                </a:solidFill>
                <a:latin typeface="+mn-ea"/>
                <a:ea typeface="+mn-ea"/>
              </a:endParaRPr>
            </a:p>
          </p:txBody>
        </p:sp>
        <p:cxnSp>
          <p:nvCxnSpPr>
            <p:cNvPr id="156" name="直接连接符 155"/>
            <p:cNvCxnSpPr/>
            <p:nvPr/>
          </p:nvCxnSpPr>
          <p:spPr>
            <a:xfrm>
              <a:off x="2120183" y="2721702"/>
              <a:ext cx="0" cy="2937521"/>
            </a:xfrm>
            <a:prstGeom prst="line">
              <a:avLst/>
            </a:prstGeom>
            <a:noFill/>
            <a:ln w="57150" cap="sq" cmpd="sng" algn="ctr">
              <a:solidFill>
                <a:srgbClr val="7030A0"/>
              </a:solidFill>
              <a:prstDash val="solid"/>
              <a:miter lim="800000"/>
            </a:ln>
            <a:effectLst/>
          </p:spPr>
        </p:cxnSp>
      </p:grpSp>
      <p:cxnSp>
        <p:nvCxnSpPr>
          <p:cNvPr id="157" name="直接连接符 156"/>
          <p:cNvCxnSpPr/>
          <p:nvPr/>
        </p:nvCxnSpPr>
        <p:spPr>
          <a:xfrm>
            <a:off x="2306040" y="2500473"/>
            <a:ext cx="1491806" cy="0"/>
          </a:xfrm>
          <a:prstGeom prst="line">
            <a:avLst/>
          </a:prstGeom>
          <a:noFill/>
          <a:ln w="19050" cap="flat" cmpd="sng" algn="ctr">
            <a:solidFill>
              <a:srgbClr val="333333">
                <a:shade val="95000"/>
                <a:satMod val="105000"/>
              </a:srgbClr>
            </a:solidFill>
            <a:prstDash val="solid"/>
            <a:headEnd type="oval"/>
            <a:tailEnd type="oval"/>
          </a:ln>
          <a:effectLst/>
        </p:spPr>
      </p:cxnSp>
      <p:grpSp>
        <p:nvGrpSpPr>
          <p:cNvPr id="158" name="组合 157"/>
          <p:cNvGrpSpPr/>
          <p:nvPr/>
        </p:nvGrpSpPr>
        <p:grpSpPr>
          <a:xfrm>
            <a:off x="793673" y="1762351"/>
            <a:ext cx="2794986" cy="738123"/>
            <a:chOff x="875652" y="1925576"/>
            <a:chExt cx="2947836" cy="778489"/>
          </a:xfrm>
        </p:grpSpPr>
        <p:grpSp>
          <p:nvGrpSpPr>
            <p:cNvPr id="159" name="组合 158"/>
            <p:cNvGrpSpPr/>
            <p:nvPr/>
          </p:nvGrpSpPr>
          <p:grpSpPr>
            <a:xfrm>
              <a:off x="875652" y="1925576"/>
              <a:ext cx="2947836" cy="778489"/>
              <a:chOff x="875652" y="1925576"/>
              <a:chExt cx="2947836" cy="778489"/>
            </a:xfrm>
          </p:grpSpPr>
          <p:grpSp>
            <p:nvGrpSpPr>
              <p:cNvPr id="161" name="组合 160"/>
              <p:cNvGrpSpPr/>
              <p:nvPr/>
            </p:nvGrpSpPr>
            <p:grpSpPr>
              <a:xfrm>
                <a:off x="2374748" y="1925576"/>
                <a:ext cx="318672" cy="778489"/>
                <a:chOff x="2347518" y="3550347"/>
                <a:chExt cx="318672" cy="778489"/>
              </a:xfrm>
            </p:grpSpPr>
            <p:cxnSp>
              <p:nvCxnSpPr>
                <p:cNvPr id="168" name="直接连接符 167"/>
                <p:cNvCxnSpPr/>
                <p:nvPr/>
              </p:nvCxnSpPr>
              <p:spPr>
                <a:xfrm>
                  <a:off x="2443497" y="3550347"/>
                  <a:ext cx="7" cy="778489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  <a:tailEnd type="oval"/>
                </a:ln>
                <a:effectLst/>
              </p:spPr>
            </p:cxnSp>
            <p:cxnSp>
              <p:nvCxnSpPr>
                <p:cNvPr id="169" name="直接连接符 168"/>
                <p:cNvCxnSpPr/>
                <p:nvPr/>
              </p:nvCxnSpPr>
              <p:spPr>
                <a:xfrm rot="10800000" flipH="1">
                  <a:off x="2490616" y="3912294"/>
                  <a:ext cx="175574" cy="0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70" name="等腰三角形 169"/>
                <p:cNvSpPr/>
                <p:nvPr/>
              </p:nvSpPr>
              <p:spPr>
                <a:xfrm rot="10800000">
                  <a:off x="2347518" y="3840286"/>
                  <a:ext cx="197646" cy="148725"/>
                </a:xfrm>
                <a:prstGeom prst="triangle">
                  <a:avLst/>
                </a:prstGeom>
                <a:solidFill>
                  <a:srgbClr val="00B050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zh-CN" altLang="en-US" sz="1515" b="1" kern="0">
                    <a:solidFill>
                      <a:srgbClr val="00B0F0"/>
                    </a:solidFill>
                    <a:latin typeface="+mn-ea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162" name="组合 161"/>
              <p:cNvGrpSpPr/>
              <p:nvPr/>
            </p:nvGrpSpPr>
            <p:grpSpPr>
              <a:xfrm>
                <a:off x="1900827" y="1929250"/>
                <a:ext cx="318672" cy="766299"/>
                <a:chOff x="1900335" y="303006"/>
                <a:chExt cx="318672" cy="766299"/>
              </a:xfrm>
            </p:grpSpPr>
            <p:cxnSp>
              <p:nvCxnSpPr>
                <p:cNvPr id="165" name="直接连接符 164"/>
                <p:cNvCxnSpPr/>
                <p:nvPr/>
              </p:nvCxnSpPr>
              <p:spPr>
                <a:xfrm flipV="1">
                  <a:off x="2120185" y="303006"/>
                  <a:ext cx="0" cy="766299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  <a:tailEnd type="none"/>
                </a:ln>
                <a:effectLst/>
              </p:spPr>
            </p:cxnSp>
            <p:cxnSp>
              <p:nvCxnSpPr>
                <p:cNvPr id="166" name="直接连接符 165"/>
                <p:cNvCxnSpPr/>
                <p:nvPr/>
              </p:nvCxnSpPr>
              <p:spPr>
                <a:xfrm flipH="1">
                  <a:off x="1900335" y="650151"/>
                  <a:ext cx="175574" cy="0"/>
                </a:xfrm>
                <a:prstGeom prst="lin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67" name="等腰三角形 166"/>
                <p:cNvSpPr/>
                <p:nvPr/>
              </p:nvSpPr>
              <p:spPr>
                <a:xfrm>
                  <a:off x="2021361" y="573434"/>
                  <a:ext cx="197646" cy="148725"/>
                </a:xfrm>
                <a:prstGeom prst="triangle">
                  <a:avLst/>
                </a:prstGeom>
                <a:solidFill>
                  <a:srgbClr val="00B050"/>
                </a:solidFill>
                <a:ln w="19050" cap="flat" cmpd="sng" algn="ctr">
                  <a:solidFill>
                    <a:srgbClr val="333333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zh-CN" altLang="en-US" sz="1515" b="1" kern="0">
                    <a:solidFill>
                      <a:srgbClr val="000000"/>
                    </a:solidFill>
                    <a:latin typeface="+mn-ea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63" name="文本框 162"/>
              <p:cNvSpPr txBox="1"/>
              <p:nvPr/>
            </p:nvSpPr>
            <p:spPr>
              <a:xfrm>
                <a:off x="875652" y="2120252"/>
                <a:ext cx="1094201" cy="312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algn="r" defTabSz="914400">
                  <a:defRPr/>
                </a:pPr>
                <a:r>
                  <a:rPr lang="en-US" altLang="zh-CN" sz="1325" b="1" kern="0" dirty="0">
                    <a:solidFill>
                      <a:srgbClr val="C00000"/>
                    </a:solidFill>
                    <a:latin typeface="+mn-ea"/>
                    <a:cs typeface="Segoe UI Black" panose="020B0A02040204020203" pitchFamily="34" charset="0"/>
                  </a:rPr>
                  <a:t>bus1</a:t>
                </a:r>
                <a:r>
                  <a:rPr lang="en-US" altLang="zh-CN" sz="1325" b="1" kern="0" dirty="0">
                    <a:solidFill>
                      <a:srgbClr val="C00000"/>
                    </a:solidFill>
                    <a:latin typeface="+mn-ea"/>
                    <a:cs typeface="Segoe UI Black" panose="020B0A02040204020203" pitchFamily="34" charset="0"/>
                    <a:sym typeface="Wingdings" panose="05000000000000000000" pitchFamily="2" charset="2"/>
                  </a:rPr>
                  <a:t>BUS</a:t>
                </a:r>
                <a:endParaRPr lang="zh-CN" altLang="en-US" sz="1325" b="1" kern="0" dirty="0">
                  <a:solidFill>
                    <a:srgbClr val="C00000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64" name="文本框 163"/>
              <p:cNvSpPr txBox="1"/>
              <p:nvPr/>
            </p:nvSpPr>
            <p:spPr>
              <a:xfrm>
                <a:off x="2610602" y="2125276"/>
                <a:ext cx="1212886" cy="312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000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pPr defTabSz="914400">
                  <a:defRPr/>
                </a:pPr>
                <a:r>
                  <a:rPr lang="en-US" altLang="zh-CN" sz="1325" b="1" kern="0" dirty="0">
                    <a:solidFill>
                      <a:srgbClr val="C00000"/>
                    </a:solidFill>
                    <a:latin typeface="+mn-ea"/>
                    <a:cs typeface="Segoe UI Black" panose="020B0A02040204020203" pitchFamily="34" charset="0"/>
                    <a:sym typeface="Wingdings" panose="05000000000000000000" pitchFamily="2" charset="2"/>
                  </a:rPr>
                  <a:t>BUS</a:t>
                </a:r>
                <a:r>
                  <a:rPr lang="en-US" altLang="zh-CN" sz="1325" b="1" kern="0" dirty="0">
                    <a:solidFill>
                      <a:srgbClr val="C00000"/>
                    </a:solidFill>
                    <a:latin typeface="+mn-ea"/>
                    <a:cs typeface="Segoe UI Black" panose="020B0A02040204020203" pitchFamily="34" charset="0"/>
                  </a:rPr>
                  <a:t>bus1</a:t>
                </a:r>
                <a:endParaRPr lang="zh-CN" altLang="en-US" sz="1325" b="1" kern="0" dirty="0">
                  <a:solidFill>
                    <a:srgbClr val="C00000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</p:grpSp>
        <p:cxnSp>
          <p:nvCxnSpPr>
            <p:cNvPr id="160" name="直接连接符 159"/>
            <p:cNvCxnSpPr/>
            <p:nvPr/>
          </p:nvCxnSpPr>
          <p:spPr>
            <a:xfrm>
              <a:off x="2121215" y="2704065"/>
              <a:ext cx="349512" cy="0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headEnd type="oval"/>
              <a:tailEnd type="oval"/>
            </a:ln>
            <a:effectLst/>
          </p:spPr>
        </p:cxnSp>
      </p:grpSp>
      <p:sp>
        <p:nvSpPr>
          <p:cNvPr id="171" name="标题 1"/>
          <p:cNvSpPr txBox="1"/>
          <p:nvPr/>
        </p:nvSpPr>
        <p:spPr>
          <a:xfrm>
            <a:off x="617584" y="183039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9.3 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数据通路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4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5556" y="1565448"/>
            <a:ext cx="10245492" cy="224039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+mn-ea"/>
                <a:ea typeface="+mn-ea"/>
                <a:cs typeface="Segoe UI Black" panose="020B0A02040204020203" pitchFamily="34" charset="0"/>
                <a:sym typeface="Wingdings" panose="05000000000000000000" pitchFamily="2" charset="2"/>
              </a:rPr>
              <a:t>(2)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专用通路</a:t>
            </a:r>
            <a:endParaRPr lang="en-US" altLang="zh-CN" sz="2400" b="1" dirty="0">
              <a:solidFill>
                <a:srgbClr val="0000FF"/>
              </a:solidFill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607060" lvl="1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None/>
            </a:pPr>
            <a:r>
              <a:rPr lang="zh-CN" altLang="en-US" sz="2200" dirty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75" b="1" dirty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并发度高，性能佳，设计复杂，成本</a:t>
            </a:r>
            <a:r>
              <a:rPr lang="zh-CN" altLang="en-US" sz="2275" b="1" dirty="0" smtClean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高</a:t>
            </a:r>
            <a:r>
              <a:rPr lang="en-US" altLang="zh-CN" sz="2275" b="1" dirty="0" smtClean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, </a:t>
            </a:r>
            <a:r>
              <a:rPr lang="zh-CN" altLang="en-US" sz="2275" b="1" dirty="0" smtClean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并发性高，控制相对简单</a:t>
            </a:r>
            <a:endParaRPr lang="en-US" altLang="zh-CN" sz="2275" b="1" dirty="0">
              <a:solidFill>
                <a:schemeClr val="tx1"/>
              </a:solidFill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607060" lvl="1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None/>
            </a:pPr>
            <a:r>
              <a:rPr lang="zh-CN" altLang="en-US" sz="2200" dirty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75" b="1" dirty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可以看作多总线结构</a:t>
            </a:r>
            <a:endParaRPr lang="zh-CN" altLang="en-US" sz="2275" b="1" dirty="0">
              <a:solidFill>
                <a:schemeClr val="tx1"/>
              </a:solidFill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17584" y="1026947"/>
            <a:ext cx="400088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数据通路的分类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617584" y="183039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9.3 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数据通路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21890" y="786335"/>
            <a:ext cx="4410972" cy="48106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+mn-ea"/>
                <a:ea typeface="+mn-ea"/>
                <a:cs typeface="Segoe UI Black" panose="020B0A02040204020203" pitchFamily="34" charset="0"/>
                <a:sym typeface="Wingdings" panose="05000000000000000000" pitchFamily="2" charset="2"/>
              </a:rPr>
              <a:t>(2)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专用</a:t>
            </a:r>
            <a:r>
              <a:rPr lang="zh-CN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通路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(</a:t>
            </a:r>
            <a:r>
              <a:rPr lang="zh-CN" altLang="en-US" sz="2400" b="1" dirty="0" smtClean="0">
                <a:solidFill>
                  <a:srgbClr val="0000FF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单周期</a:t>
            </a:r>
            <a:r>
              <a:rPr lang="en-US" altLang="zh-CN" sz="2400" b="1" dirty="0" smtClean="0">
                <a:solidFill>
                  <a:srgbClr val="0000FF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MIPSCPU)</a:t>
            </a:r>
            <a:endParaRPr lang="en-US" altLang="zh-CN" sz="2400" b="1" dirty="0">
              <a:solidFill>
                <a:srgbClr val="0000FF"/>
              </a:solidFill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3654" y="787457"/>
            <a:ext cx="400088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数据通路的分类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163957" y="3893728"/>
            <a:ext cx="0" cy="468901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461110" y="4023883"/>
            <a:ext cx="0" cy="458685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流程图: 手动输入 146"/>
          <p:cNvSpPr/>
          <p:nvPr/>
        </p:nvSpPr>
        <p:spPr>
          <a:xfrm>
            <a:off x="4913242" y="5337758"/>
            <a:ext cx="1159685" cy="29249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9483 h 17483"/>
              <a:gd name="connsiteX1-3" fmla="*/ 10000 w 10000"/>
              <a:gd name="connsiteY1-4" fmla="*/ 0 h 17483"/>
              <a:gd name="connsiteX2-5" fmla="*/ 10000 w 10000"/>
              <a:gd name="connsiteY2-6" fmla="*/ 17483 h 17483"/>
              <a:gd name="connsiteX3-7" fmla="*/ 0 w 10000"/>
              <a:gd name="connsiteY3-8" fmla="*/ 17483 h 17483"/>
              <a:gd name="connsiteX4-9" fmla="*/ 0 w 10000"/>
              <a:gd name="connsiteY4-10" fmla="*/ 9483 h 17483"/>
              <a:gd name="connsiteX0-11" fmla="*/ 0 w 10000"/>
              <a:gd name="connsiteY0-12" fmla="*/ 5355 h 13355"/>
              <a:gd name="connsiteX1-13" fmla="*/ 10000 w 10000"/>
              <a:gd name="connsiteY1-14" fmla="*/ 0 h 13355"/>
              <a:gd name="connsiteX2-15" fmla="*/ 10000 w 10000"/>
              <a:gd name="connsiteY2-16" fmla="*/ 13355 h 13355"/>
              <a:gd name="connsiteX3-17" fmla="*/ 0 w 10000"/>
              <a:gd name="connsiteY3-18" fmla="*/ 13355 h 13355"/>
              <a:gd name="connsiteX4-19" fmla="*/ 0 w 10000"/>
              <a:gd name="connsiteY4-20" fmla="*/ 5355 h 133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3355">
                <a:moveTo>
                  <a:pt x="0" y="5355"/>
                </a:moveTo>
                <a:lnTo>
                  <a:pt x="10000" y="0"/>
                </a:lnTo>
                <a:lnTo>
                  <a:pt x="10000" y="13355"/>
                </a:lnTo>
                <a:lnTo>
                  <a:pt x="0" y="13355"/>
                </a:lnTo>
                <a:lnTo>
                  <a:pt x="0" y="5355"/>
                </a:lnTo>
                <a:close/>
              </a:path>
            </a:pathLst>
          </a:custGeom>
          <a:solidFill>
            <a:srgbClr val="ED7D3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096000" y="4006281"/>
            <a:ext cx="92453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163957" y="4587119"/>
            <a:ext cx="65804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任意多边形: 形状 256"/>
          <p:cNvSpPr/>
          <p:nvPr/>
        </p:nvSpPr>
        <p:spPr>
          <a:xfrm flipV="1">
            <a:off x="4656893" y="4141507"/>
            <a:ext cx="177578" cy="98981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843271" y="3893728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829269" y="3628925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" name="组合 12"/>
          <p:cNvGrpSpPr/>
          <p:nvPr/>
        </p:nvGrpSpPr>
        <p:grpSpPr>
          <a:xfrm>
            <a:off x="4806802" y="1748979"/>
            <a:ext cx="6006406" cy="1849765"/>
            <a:chOff x="5039741" y="3208161"/>
            <a:chExt cx="597546" cy="457491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6" name="直接连接符 15"/>
          <p:cNvCxnSpPr/>
          <p:nvPr/>
        </p:nvCxnSpPr>
        <p:spPr>
          <a:xfrm>
            <a:off x="4810800" y="2170892"/>
            <a:ext cx="3917227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7" name="组合 16"/>
          <p:cNvGrpSpPr/>
          <p:nvPr/>
        </p:nvGrpSpPr>
        <p:grpSpPr>
          <a:xfrm>
            <a:off x="4819795" y="2382537"/>
            <a:ext cx="3059940" cy="1137035"/>
            <a:chOff x="5039741" y="3208161"/>
            <a:chExt cx="597546" cy="457491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4824328" y="2812984"/>
            <a:ext cx="705542" cy="450160"/>
            <a:chOff x="5039741" y="3208161"/>
            <a:chExt cx="597546" cy="457491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23" name="直接连接符 22"/>
          <p:cNvCxnSpPr/>
          <p:nvPr/>
        </p:nvCxnSpPr>
        <p:spPr>
          <a:xfrm>
            <a:off x="4530315" y="2961845"/>
            <a:ext cx="0" cy="1066918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任意多边形: 形状 191"/>
          <p:cNvSpPr/>
          <p:nvPr/>
        </p:nvSpPr>
        <p:spPr>
          <a:xfrm>
            <a:off x="4817242" y="1960165"/>
            <a:ext cx="4809684" cy="1399342"/>
          </a:xfrm>
          <a:custGeom>
            <a:avLst/>
            <a:gdLst>
              <a:gd name="connsiteX0" fmla="*/ 0 w 4762500"/>
              <a:gd name="connsiteY0" fmla="*/ 0 h 1600200"/>
              <a:gd name="connsiteX1" fmla="*/ 4762500 w 4762500"/>
              <a:gd name="connsiteY1" fmla="*/ 0 h 1600200"/>
              <a:gd name="connsiteX2" fmla="*/ 4762500 w 4762500"/>
              <a:gd name="connsiteY2" fmla="*/ 1600200 h 1600200"/>
              <a:gd name="connsiteX0-1" fmla="*/ 0 w 4762500"/>
              <a:gd name="connsiteY0-2" fmla="*/ 0 h 1593057"/>
              <a:gd name="connsiteX1-3" fmla="*/ 4762500 w 4762500"/>
              <a:gd name="connsiteY1-4" fmla="*/ 0 h 1593057"/>
              <a:gd name="connsiteX2-5" fmla="*/ 4762500 w 4762500"/>
              <a:gd name="connsiteY2-6" fmla="*/ 1593057 h 1593057"/>
              <a:gd name="connsiteX0-7" fmla="*/ 0 w 4762500"/>
              <a:gd name="connsiteY0-8" fmla="*/ 0 h 1600201"/>
              <a:gd name="connsiteX1-9" fmla="*/ 4762500 w 4762500"/>
              <a:gd name="connsiteY1-10" fmla="*/ 0 h 1600201"/>
              <a:gd name="connsiteX2-11" fmla="*/ 4762500 w 4762500"/>
              <a:gd name="connsiteY2-12" fmla="*/ 1600201 h 16002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762500" h="1600201">
                <a:moveTo>
                  <a:pt x="0" y="0"/>
                </a:moveTo>
                <a:lnTo>
                  <a:pt x="4762500" y="0"/>
                </a:lnTo>
                <a:lnTo>
                  <a:pt x="4762500" y="1600201"/>
                </a:lnTo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802711" y="1502652"/>
            <a:ext cx="99899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MemtoReg</a:t>
            </a:r>
            <a:endParaRPr lang="zh-CN" altLang="en-US" sz="1325" dirty="0">
              <a:solidFill>
                <a:srgbClr val="00B0F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802712" y="1712097"/>
            <a:ext cx="95731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MemWrite</a:t>
            </a:r>
            <a:endParaRPr lang="zh-CN" altLang="en-US" sz="1325" dirty="0">
              <a:solidFill>
                <a:srgbClr val="00B0F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802712" y="1921543"/>
            <a:ext cx="68480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Branch</a:t>
            </a:r>
            <a:endParaRPr lang="zh-CN" altLang="en-US" sz="1325" dirty="0">
              <a:solidFill>
                <a:srgbClr val="00B0F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802712" y="2130989"/>
            <a:ext cx="67037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AluOP</a:t>
            </a:r>
            <a:endParaRPr lang="zh-CN" altLang="en-US" sz="1325" baseline="-25000" dirty="0">
              <a:solidFill>
                <a:srgbClr val="00B0F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802712" y="2351348"/>
            <a:ext cx="70884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ALUSrc</a:t>
            </a:r>
            <a:endParaRPr lang="zh-CN" altLang="en-US" sz="1325" baseline="-25000" dirty="0">
              <a:solidFill>
                <a:srgbClr val="00B0F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507855" y="2917984"/>
            <a:ext cx="70884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RegDst</a:t>
            </a:r>
            <a:endParaRPr lang="zh-CN" altLang="en-US" sz="1325" baseline="-25000" dirty="0">
              <a:solidFill>
                <a:srgbClr val="00B0F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802712" y="2560793"/>
            <a:ext cx="86273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RegWrite</a:t>
            </a:r>
            <a:endParaRPr lang="zh-CN" altLang="en-US" sz="1325" baseline="-25000" dirty="0">
              <a:solidFill>
                <a:srgbClr val="00B0F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931100" y="2170892"/>
            <a:ext cx="62549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PCSrc</a:t>
            </a:r>
            <a:endParaRPr lang="zh-CN" altLang="en-US" sz="1325" dirty="0">
              <a:solidFill>
                <a:srgbClr val="00B0F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889290" y="3394413"/>
            <a:ext cx="239223" cy="4295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+mn-ea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V="1">
            <a:off x="2009606" y="3827196"/>
            <a:ext cx="0" cy="956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773399" y="3872113"/>
            <a:ext cx="47801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i="1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CLK</a:t>
            </a:r>
            <a:endParaRPr lang="zh-CN" altLang="en-US" sz="1325" i="1" dirty="0">
              <a:solidFill>
                <a:srgbClr val="C00000"/>
              </a:solidFill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36" name="直接连接符 35"/>
          <p:cNvCxnSpPr>
            <a:endCxn id="33" idx="1"/>
          </p:cNvCxnSpPr>
          <p:nvPr/>
        </p:nvCxnSpPr>
        <p:spPr>
          <a:xfrm>
            <a:off x="1594652" y="3608740"/>
            <a:ext cx="294637" cy="44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2133425" y="3613328"/>
            <a:ext cx="32528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1809300" y="3073854"/>
            <a:ext cx="41870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5" dirty="0">
                <a:latin typeface="+mn-ea"/>
                <a:cs typeface="Segoe UI Black" panose="020B0A02040204020203" pitchFamily="34" charset="0"/>
              </a:rPr>
              <a:t>PC</a:t>
            </a:r>
            <a:endParaRPr lang="zh-CN" altLang="en-US" sz="1515" dirty="0">
              <a:latin typeface="+mn-ea"/>
              <a:cs typeface="Segoe UI Black" panose="020B0A02040204020203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50576" y="3303617"/>
            <a:ext cx="885946" cy="1370404"/>
            <a:chOff x="2153669" y="3581315"/>
            <a:chExt cx="970697" cy="1387999"/>
          </a:xfrm>
        </p:grpSpPr>
        <p:sp>
          <p:nvSpPr>
            <p:cNvPr id="40" name="矩形 39"/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latin typeface="+mn-ea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2672634" y="3769167"/>
              <a:ext cx="451732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+mn-ea"/>
                  <a:cs typeface="Times New Roman" panose="02020603050405020304" pitchFamily="18" charset="0"/>
                </a:rPr>
                <a:t>RD</a:t>
              </a:r>
              <a:endParaRPr lang="zh-CN" altLang="en-US" sz="1325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2153669" y="3768090"/>
              <a:ext cx="327033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+mn-ea"/>
                  <a:cs typeface="Times New Roman" panose="02020603050405020304" pitchFamily="18" charset="0"/>
                </a:rPr>
                <a:t>A</a:t>
              </a:r>
              <a:endParaRPr lang="zh-CN" altLang="en-US" sz="1325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325" kern="0" dirty="0">
                  <a:latin typeface="+mn-ea"/>
                </a:rPr>
                <a:t>指令</a:t>
              </a:r>
              <a:endParaRPr lang="en-US" altLang="zh-CN" sz="1325" kern="0" dirty="0">
                <a:latin typeface="+mn-ea"/>
              </a:endParaRPr>
            </a:p>
            <a:p>
              <a:pPr algn="ctr" defTabSz="914400"/>
              <a:r>
                <a:rPr lang="zh-CN" altLang="en-US" sz="1325" kern="0" dirty="0">
                  <a:latin typeface="+mn-ea"/>
                </a:rPr>
                <a:t>存储器</a:t>
              </a:r>
              <a:endParaRPr lang="zh-CN" altLang="en-US" sz="1325" kern="0" dirty="0">
                <a:latin typeface="+mn-ea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3257818" y="3365051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40" dirty="0">
                <a:latin typeface="+mn-ea"/>
                <a:cs typeface="Times New Roman" panose="02020603050405020304" pitchFamily="18" charset="0"/>
              </a:rPr>
              <a:t>指令字</a:t>
            </a:r>
            <a:endParaRPr lang="zh-CN" altLang="en-US" sz="114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962038" y="5312479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25" dirty="0">
                <a:latin typeface="+mn-ea"/>
                <a:cs typeface="Times New Roman" panose="02020603050405020304" pitchFamily="18" charset="0"/>
              </a:rPr>
              <a:t>4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2282760" y="5472283"/>
            <a:ext cx="35157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任意多边形: 形状 251"/>
          <p:cNvSpPr/>
          <p:nvPr/>
        </p:nvSpPr>
        <p:spPr>
          <a:xfrm>
            <a:off x="2943615" y="5235258"/>
            <a:ext cx="398480" cy="700114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065578" y="4969147"/>
            <a:ext cx="60305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+mn-ea"/>
                <a:cs typeface="Times New Roman" panose="02020603050405020304" pitchFamily="18" charset="0"/>
              </a:rPr>
              <a:t>PC+4</a:t>
            </a:r>
            <a:endParaRPr lang="zh-CN" altLang="en-US" sz="1325" baseline="-250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771316" y="2590604"/>
            <a:ext cx="364202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+mn-ea"/>
                <a:cs typeface="Times New Roman" panose="02020603050405020304" pitchFamily="18" charset="0"/>
              </a:rPr>
              <a:t>5:0</a:t>
            </a:r>
            <a:endParaRPr lang="zh-CN" altLang="en-US" sz="104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786171" y="3658668"/>
            <a:ext cx="511679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+mn-ea"/>
                <a:cs typeface="Times New Roman" panose="02020603050405020304" pitchFamily="18" charset="0"/>
              </a:rPr>
              <a:t>20:16</a:t>
            </a:r>
            <a:endParaRPr lang="zh-CN" altLang="en-US" sz="104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87905" y="3405039"/>
            <a:ext cx="511679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+mn-ea"/>
                <a:cs typeface="Times New Roman" panose="02020603050405020304" pitchFamily="18" charset="0"/>
              </a:rPr>
              <a:t>25:21</a:t>
            </a:r>
            <a:endParaRPr lang="zh-CN" altLang="en-US" sz="104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771316" y="3918535"/>
            <a:ext cx="511679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+mn-ea"/>
                <a:cs typeface="Times New Roman" panose="02020603050405020304" pitchFamily="18" charset="0"/>
              </a:rPr>
              <a:t>15:11</a:t>
            </a:r>
            <a:endParaRPr lang="zh-CN" altLang="en-US" sz="104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987988" y="5364099"/>
            <a:ext cx="104227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+mn-ea"/>
                <a:cs typeface="Times New Roman" panose="02020603050405020304" pitchFamily="18" charset="0"/>
              </a:rPr>
              <a:t>Sign Extend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046701" y="5456303"/>
            <a:ext cx="82907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+mn-ea"/>
                <a:cs typeface="Times New Roman" panose="02020603050405020304" pitchFamily="18" charset="0"/>
              </a:rPr>
              <a:t>SignImm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837899" y="3263143"/>
            <a:ext cx="1343926" cy="1536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823256" y="3473409"/>
            <a:ext cx="48603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+mn-ea"/>
                <a:cs typeface="Times New Roman" panose="02020603050405020304" pitchFamily="18" charset="0"/>
              </a:rPr>
              <a:t>R1#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824328" y="3777623"/>
            <a:ext cx="48603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+mn-ea"/>
                <a:cs typeface="Times New Roman" panose="02020603050405020304" pitchFamily="18" charset="0"/>
              </a:rPr>
              <a:t>R2#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818000" y="4107545"/>
            <a:ext cx="450764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+mn-ea"/>
                <a:cs typeface="Times New Roman" panose="02020603050405020304" pitchFamily="18" charset="0"/>
              </a:rPr>
              <a:t>W#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823256" y="4443818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+mn-ea"/>
                <a:cs typeface="Times New Roman" panose="02020603050405020304" pitchFamily="18" charset="0"/>
              </a:rPr>
              <a:t>WD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316892" y="3227979"/>
            <a:ext cx="43794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+mn-ea"/>
                <a:cs typeface="Times New Roman" panose="02020603050405020304" pitchFamily="18" charset="0"/>
              </a:rPr>
              <a:t>WE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178608" y="4210494"/>
            <a:ext cx="86434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z="1325" kern="0" dirty="0">
                <a:solidFill>
                  <a:srgbClr val="000000"/>
                </a:solidFill>
                <a:latin typeface="+mn-ea"/>
              </a:rPr>
              <a:t>寄存器堆</a:t>
            </a:r>
            <a:endParaRPr lang="zh-CN" altLang="en-US" sz="1325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866794" y="3483146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+mn-ea"/>
                <a:cs typeface="Times New Roman" panose="02020603050405020304" pitchFamily="18" charset="0"/>
              </a:rPr>
              <a:t>R1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859075" y="3880852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+mn-ea"/>
                <a:cs typeface="Times New Roman" panose="02020603050405020304" pitchFamily="18" charset="0"/>
              </a:rPr>
              <a:t>R2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4386030" y="3988379"/>
            <a:ext cx="279244" cy="509573"/>
            <a:chOff x="4451072" y="4543951"/>
            <a:chExt cx="294516" cy="537440"/>
          </a:xfrm>
        </p:grpSpPr>
        <p:sp>
          <p:nvSpPr>
            <p:cNvPr id="66" name="流程图: 手动操作 65"/>
            <p:cNvSpPr/>
            <p:nvPr/>
          </p:nvSpPr>
          <p:spPr>
            <a:xfrm rot="16200000">
              <a:off x="4335027" y="4701403"/>
              <a:ext cx="533466" cy="226510"/>
            </a:xfrm>
            <a:prstGeom prst="flowChartManualOperation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latin typeface="+mn-ea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4451072" y="4543951"/>
              <a:ext cx="294516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+mn-ea"/>
                  <a:cs typeface="Times New Roman" panose="02020603050405020304" pitchFamily="18" charset="0"/>
                </a:rPr>
                <a:t>0</a:t>
              </a:r>
              <a:endParaRPr lang="en-US" altLang="zh-CN" sz="1325" dirty="0">
                <a:latin typeface="+mn-ea"/>
                <a:cs typeface="Times New Roman" panose="02020603050405020304" pitchFamily="18" charset="0"/>
              </a:endParaRPr>
            </a:p>
            <a:p>
              <a:r>
                <a:rPr lang="en-US" altLang="zh-CN" sz="1325" dirty="0">
                  <a:latin typeface="+mn-ea"/>
                  <a:cs typeface="Times New Roman" panose="02020603050405020304" pitchFamily="18" charset="0"/>
                </a:rPr>
                <a:t>1</a:t>
              </a:r>
              <a:endParaRPr lang="zh-CN" altLang="en-US" sz="1325" dirty="0">
                <a:latin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68" name="流程图: 手动操作 67"/>
          <p:cNvSpPr/>
          <p:nvPr/>
        </p:nvSpPr>
        <p:spPr>
          <a:xfrm rot="16200000">
            <a:off x="1267655" y="3500560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+mn-ea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354929" y="3349346"/>
            <a:ext cx="279244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+mn-ea"/>
                <a:cs typeface="Times New Roman" panose="02020603050405020304" pitchFamily="18" charset="0"/>
              </a:rPr>
              <a:t>0</a:t>
            </a:r>
            <a:endParaRPr lang="en-US" altLang="zh-CN" sz="1325" dirty="0"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1325" dirty="0">
                <a:latin typeface="+mn-ea"/>
                <a:cs typeface="Times New Roman" panose="02020603050405020304" pitchFamily="18" charset="0"/>
              </a:rPr>
              <a:t>1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0" name="流程图: 手动操作 69"/>
          <p:cNvSpPr/>
          <p:nvPr/>
        </p:nvSpPr>
        <p:spPr>
          <a:xfrm rot="16200000">
            <a:off x="6875885" y="4029796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+mn-ea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965394" y="3887379"/>
            <a:ext cx="279244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+mn-ea"/>
                <a:cs typeface="Times New Roman" panose="02020603050405020304" pitchFamily="18" charset="0"/>
              </a:rPr>
              <a:t>0</a:t>
            </a:r>
            <a:endParaRPr lang="en-US" altLang="zh-CN" sz="1325" dirty="0"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1325" dirty="0">
                <a:latin typeface="+mn-ea"/>
                <a:cs typeface="Times New Roman" panose="02020603050405020304" pitchFamily="18" charset="0"/>
              </a:rPr>
              <a:t>1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2" name="流程图: 手动操作 71"/>
          <p:cNvSpPr/>
          <p:nvPr/>
        </p:nvSpPr>
        <p:spPr>
          <a:xfrm rot="16200000">
            <a:off x="10588698" y="3685581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+mn-ea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0679789" y="3558777"/>
            <a:ext cx="279244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+mn-ea"/>
                <a:cs typeface="Times New Roman" panose="02020603050405020304" pitchFamily="18" charset="0"/>
              </a:rPr>
              <a:t>0</a:t>
            </a:r>
            <a:endParaRPr lang="en-US" altLang="zh-CN" sz="1325" dirty="0"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1325" dirty="0">
                <a:latin typeface="+mn-ea"/>
                <a:cs typeface="Times New Roman" panose="02020603050405020304" pitchFamily="18" charset="0"/>
              </a:rPr>
              <a:t>1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74" name="直接连接符 73"/>
          <p:cNvCxnSpPr/>
          <p:nvPr/>
        </p:nvCxnSpPr>
        <p:spPr>
          <a:xfrm>
            <a:off x="6169641" y="3628926"/>
            <a:ext cx="1476815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448454" y="5401150"/>
            <a:ext cx="329714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/>
          <p:cNvGrpSpPr/>
          <p:nvPr/>
        </p:nvGrpSpPr>
        <p:grpSpPr>
          <a:xfrm>
            <a:off x="7003102" y="5186363"/>
            <a:ext cx="516488" cy="523995"/>
            <a:chOff x="7239187" y="4876233"/>
            <a:chExt cx="565896" cy="574121"/>
          </a:xfrm>
        </p:grpSpPr>
        <p:sp>
          <p:nvSpPr>
            <p:cNvPr id="77" name="平行四边形 76"/>
            <p:cNvSpPr/>
            <p:nvPr/>
          </p:nvSpPr>
          <p:spPr>
            <a:xfrm rot="4500000">
              <a:off x="7216515" y="4946030"/>
              <a:ext cx="574121" cy="434528"/>
            </a:xfrm>
            <a:prstGeom prst="parallelogram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latin typeface="+mn-ea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7239187" y="4999635"/>
              <a:ext cx="565896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+mn-ea"/>
                  <a:cs typeface="Times New Roman" panose="02020603050405020304" pitchFamily="18" charset="0"/>
                </a:rPr>
                <a:t>&lt;&lt;2</a:t>
              </a:r>
              <a:endParaRPr lang="zh-CN" altLang="en-US" sz="1325" dirty="0">
                <a:latin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79" name="矩形 78"/>
          <p:cNvSpPr/>
          <p:nvPr/>
        </p:nvSpPr>
        <p:spPr>
          <a:xfrm>
            <a:off x="7972569" y="5548385"/>
            <a:ext cx="30328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+mn-ea"/>
                <a:cs typeface="Times New Roman" panose="02020603050405020304" pitchFamily="18" charset="0"/>
              </a:rPr>
              <a:t>+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8154117" y="5326658"/>
            <a:ext cx="885179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+mn-ea"/>
                <a:cs typeface="Times New Roman" panose="02020603050405020304" pitchFamily="18" charset="0"/>
              </a:rPr>
              <a:t>PCBranch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81" name="直接连接符 80"/>
          <p:cNvCxnSpPr/>
          <p:nvPr/>
        </p:nvCxnSpPr>
        <p:spPr>
          <a:xfrm flipV="1">
            <a:off x="7229175" y="4176678"/>
            <a:ext cx="438559" cy="33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>
            <a:off x="7178354" y="3902221"/>
            <a:ext cx="50206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+mn-ea"/>
                <a:cs typeface="Times New Roman" panose="02020603050405020304" pitchFamily="18" charset="0"/>
              </a:rPr>
              <a:t>SrcB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181088" y="3394413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+mn-ea"/>
                <a:cs typeface="Times New Roman" panose="02020603050405020304" pitchFamily="18" charset="0"/>
              </a:rPr>
              <a:t>SrcA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8027887" y="3382266"/>
            <a:ext cx="583814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+mn-ea"/>
                <a:cs typeface="Times New Roman" panose="02020603050405020304" pitchFamily="18" charset="0"/>
              </a:rPr>
              <a:t>Equal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5" name="任意多边形: 形状 323"/>
          <p:cNvSpPr/>
          <p:nvPr/>
        </p:nvSpPr>
        <p:spPr>
          <a:xfrm>
            <a:off x="7646456" y="3468098"/>
            <a:ext cx="443363" cy="860645"/>
          </a:xfrm>
          <a:custGeom>
            <a:avLst/>
            <a:gdLst>
              <a:gd name="connsiteX0" fmla="*/ 0 w 485775"/>
              <a:gd name="connsiteY0" fmla="*/ 0 h 942975"/>
              <a:gd name="connsiteX1" fmla="*/ 0 w 485775"/>
              <a:gd name="connsiteY1" fmla="*/ 404812 h 942975"/>
              <a:gd name="connsiteX2" fmla="*/ 238125 w 485775"/>
              <a:gd name="connsiteY2" fmla="*/ 466725 h 942975"/>
              <a:gd name="connsiteX3" fmla="*/ 9525 w 485775"/>
              <a:gd name="connsiteY3" fmla="*/ 528637 h 942975"/>
              <a:gd name="connsiteX4" fmla="*/ 9525 w 485775"/>
              <a:gd name="connsiteY4" fmla="*/ 942975 h 942975"/>
              <a:gd name="connsiteX5" fmla="*/ 485775 w 485775"/>
              <a:gd name="connsiteY5" fmla="*/ 814387 h 942975"/>
              <a:gd name="connsiteX6" fmla="*/ 485775 w 485775"/>
              <a:gd name="connsiteY6" fmla="*/ 119062 h 942975"/>
              <a:gd name="connsiteX7" fmla="*/ 0 w 485775"/>
              <a:gd name="connsiteY7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" h="942975">
                <a:moveTo>
                  <a:pt x="0" y="0"/>
                </a:moveTo>
                <a:lnTo>
                  <a:pt x="0" y="404812"/>
                </a:lnTo>
                <a:lnTo>
                  <a:pt x="238125" y="466725"/>
                </a:lnTo>
                <a:lnTo>
                  <a:pt x="9525" y="528637"/>
                </a:lnTo>
                <a:lnTo>
                  <a:pt x="9525" y="942975"/>
                </a:lnTo>
                <a:lnTo>
                  <a:pt x="485775" y="814387"/>
                </a:lnTo>
                <a:lnTo>
                  <a:pt x="485775" y="11906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+mn-ea"/>
            </a:endParaRPr>
          </a:p>
        </p:txBody>
      </p:sp>
      <p:sp>
        <p:nvSpPr>
          <p:cNvPr id="86" name="矩形 85"/>
          <p:cNvSpPr/>
          <p:nvPr/>
        </p:nvSpPr>
        <p:spPr>
          <a:xfrm rot="16200000">
            <a:off x="7716557" y="3760608"/>
            <a:ext cx="50206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+mn-ea"/>
                <a:cs typeface="Segoe UI Black" panose="020B0A02040204020203" pitchFamily="34" charset="0"/>
              </a:rPr>
              <a:t>ALU</a:t>
            </a:r>
            <a:endParaRPr lang="zh-CN" altLang="en-US" sz="1325" dirty="0">
              <a:latin typeface="+mn-ea"/>
              <a:cs typeface="Segoe UI Black" panose="020B0A02040204020203" pitchFamily="34" charset="0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8075634" y="3634781"/>
            <a:ext cx="92685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+mn-ea"/>
                <a:cs typeface="Times New Roman" panose="02020603050405020304" pitchFamily="18" charset="0"/>
              </a:rPr>
              <a:t>ALUResult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8058214" y="4201663"/>
            <a:ext cx="9204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+mn-ea"/>
                <a:cs typeface="Times New Roman" panose="02020603050405020304" pitchFamily="18" charset="0"/>
              </a:rPr>
              <a:t>WriteData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89" name="直接连接符 88"/>
          <p:cNvCxnSpPr/>
          <p:nvPr/>
        </p:nvCxnSpPr>
        <p:spPr>
          <a:xfrm>
            <a:off x="8089818" y="3905643"/>
            <a:ext cx="116056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9994588" y="3904872"/>
            <a:ext cx="73963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9188339" y="3330681"/>
            <a:ext cx="859747" cy="1361582"/>
            <a:chOff x="2106940" y="3477998"/>
            <a:chExt cx="941991" cy="1491834"/>
          </a:xfrm>
        </p:grpSpPr>
        <p:sp>
          <p:nvSpPr>
            <p:cNvPr id="92" name="矩形 91"/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 dirty="0">
                <a:latin typeface="+mn-ea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2317534" y="3480984"/>
              <a:ext cx="479834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+mn-ea"/>
                  <a:cs typeface="Times New Roman" panose="02020603050405020304" pitchFamily="18" charset="0"/>
                </a:rPr>
                <a:t>WE</a:t>
              </a:r>
              <a:endParaRPr lang="zh-CN" altLang="en-US" sz="1325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2597199" y="3861428"/>
              <a:ext cx="451732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+mn-ea"/>
                  <a:cs typeface="Times New Roman" panose="02020603050405020304" pitchFamily="18" charset="0"/>
                </a:rPr>
                <a:t>RD</a:t>
              </a:r>
              <a:endParaRPr lang="zh-CN" altLang="en-US" sz="1325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2146656" y="3834566"/>
              <a:ext cx="327033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+mn-ea"/>
                  <a:cs typeface="Times New Roman" panose="02020603050405020304" pitchFamily="18" charset="0"/>
                </a:rPr>
                <a:t>A</a:t>
              </a:r>
              <a:endParaRPr lang="zh-CN" altLang="en-US" sz="1325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325" kern="0" dirty="0">
                  <a:latin typeface="+mn-ea"/>
                </a:rPr>
                <a:t>数据</a:t>
              </a:r>
              <a:endParaRPr lang="en-US" altLang="zh-CN" sz="1325" kern="0" dirty="0">
                <a:latin typeface="+mn-ea"/>
              </a:endParaRPr>
            </a:p>
            <a:p>
              <a:pPr algn="ctr" defTabSz="914400"/>
              <a:r>
                <a:rPr lang="zh-CN" altLang="en-US" sz="1325" kern="0" dirty="0">
                  <a:latin typeface="+mn-ea"/>
                </a:rPr>
                <a:t>存储器</a:t>
              </a:r>
              <a:endParaRPr lang="zh-CN" altLang="en-US" sz="1325" kern="0" dirty="0">
                <a:latin typeface="+mn-ea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+mn-ea"/>
                  <a:cs typeface="Times New Roman" panose="02020603050405020304" pitchFamily="18" charset="0"/>
                </a:rPr>
                <a:t>WD</a:t>
              </a:r>
              <a:endParaRPr lang="zh-CN" altLang="en-US" sz="1325" dirty="0">
                <a:latin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98" name="矩形 97"/>
          <p:cNvSpPr/>
          <p:nvPr/>
        </p:nvSpPr>
        <p:spPr>
          <a:xfrm>
            <a:off x="9940770" y="3644055"/>
            <a:ext cx="9300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+mn-ea"/>
                <a:cs typeface="Times New Roman" panose="02020603050405020304" pitchFamily="18" charset="0"/>
              </a:rPr>
              <a:t>ReadData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9961634" y="6143488"/>
            <a:ext cx="125707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+mn-ea"/>
                <a:cs typeface="Times New Roman" panose="02020603050405020304" pitchFamily="18" charset="0"/>
              </a:rPr>
              <a:t>WriteBackData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2797871" y="5054000"/>
            <a:ext cx="357790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95" dirty="0">
                <a:latin typeface="+mn-ea"/>
                <a:cs typeface="Segoe UI Black" panose="020B0A02040204020203" pitchFamily="34" charset="0"/>
              </a:rPr>
              <a:t>+</a:t>
            </a:r>
            <a:endParaRPr lang="zh-CN" altLang="en-US" sz="1895" dirty="0">
              <a:latin typeface="+mn-ea"/>
              <a:cs typeface="Segoe UI Black" panose="020B0A02040204020203" pitchFamily="34" charset="0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7917148" y="5448360"/>
            <a:ext cx="357790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95" dirty="0">
                <a:latin typeface="+mn-ea"/>
                <a:cs typeface="Segoe UI Black" panose="020B0A02040204020203" pitchFamily="34" charset="0"/>
              </a:rPr>
              <a:t>+</a:t>
            </a:r>
            <a:endParaRPr lang="zh-CN" altLang="en-US" sz="1895" dirty="0">
              <a:latin typeface="+mn-ea"/>
              <a:cs typeface="Segoe UI Black" panose="020B0A02040204020203" pitchFamily="34" charset="0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884901" y="6202658"/>
            <a:ext cx="133562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b="1" dirty="0" err="1">
                <a:latin typeface="+mn-ea"/>
                <a:cs typeface="Times New Roman" panose="02020603050405020304" pitchFamily="18" charset="0"/>
              </a:rPr>
              <a:t>BranchAddress</a:t>
            </a:r>
            <a:endParaRPr lang="zh-CN" altLang="en-US" sz="1325" b="1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103" name="直接连接符 102"/>
          <p:cNvCxnSpPr/>
          <p:nvPr/>
        </p:nvCxnSpPr>
        <p:spPr>
          <a:xfrm>
            <a:off x="3829269" y="2560140"/>
            <a:ext cx="0" cy="2999117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任意多边形: 形状 256"/>
          <p:cNvSpPr/>
          <p:nvPr/>
        </p:nvSpPr>
        <p:spPr>
          <a:xfrm flipV="1">
            <a:off x="10948983" y="3629000"/>
            <a:ext cx="21344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+mn-ea"/>
            </a:endParaRPr>
          </a:p>
        </p:txBody>
      </p:sp>
      <p:cxnSp>
        <p:nvCxnSpPr>
          <p:cNvPr id="105" name="直接连接符 104"/>
          <p:cNvCxnSpPr>
            <a:stCxn id="104" idx="0"/>
          </p:cNvCxnSpPr>
          <p:nvPr/>
        </p:nvCxnSpPr>
        <p:spPr>
          <a:xfrm>
            <a:off x="11162431" y="3774964"/>
            <a:ext cx="8135" cy="265030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>
            <a:off x="3848665" y="4137948"/>
            <a:ext cx="572863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4163957" y="4362629"/>
            <a:ext cx="25757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4163957" y="3893728"/>
            <a:ext cx="0" cy="468901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" name="直接连接符 108"/>
          <p:cNvCxnSpPr/>
          <p:nvPr/>
        </p:nvCxnSpPr>
        <p:spPr>
          <a:xfrm>
            <a:off x="3829269" y="2560140"/>
            <a:ext cx="50308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3837130" y="5559256"/>
            <a:ext cx="105338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直接连接符 110"/>
          <p:cNvCxnSpPr/>
          <p:nvPr/>
        </p:nvCxnSpPr>
        <p:spPr>
          <a:xfrm>
            <a:off x="4163957" y="4587119"/>
            <a:ext cx="0" cy="1838144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4163956" y="6425264"/>
            <a:ext cx="699652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直接连接符 112"/>
          <p:cNvCxnSpPr/>
          <p:nvPr/>
        </p:nvCxnSpPr>
        <p:spPr>
          <a:xfrm>
            <a:off x="9000571" y="3133382"/>
            <a:ext cx="1278915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" name="直接连接符 113"/>
          <p:cNvCxnSpPr/>
          <p:nvPr/>
        </p:nvCxnSpPr>
        <p:spPr>
          <a:xfrm>
            <a:off x="9000571" y="3133383"/>
            <a:ext cx="0" cy="746901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5" name="直接连接符 114"/>
          <p:cNvCxnSpPr/>
          <p:nvPr/>
        </p:nvCxnSpPr>
        <p:spPr>
          <a:xfrm>
            <a:off x="10279487" y="3133383"/>
            <a:ext cx="0" cy="475357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直接连接符 115"/>
          <p:cNvCxnSpPr/>
          <p:nvPr/>
        </p:nvCxnSpPr>
        <p:spPr>
          <a:xfrm>
            <a:off x="10286437" y="3617598"/>
            <a:ext cx="44778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" name="直接连接符 116"/>
          <p:cNvCxnSpPr/>
          <p:nvPr/>
        </p:nvCxnSpPr>
        <p:spPr>
          <a:xfrm>
            <a:off x="6461111" y="4482568"/>
            <a:ext cx="2763477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8" name="直接连接符 117"/>
          <p:cNvCxnSpPr/>
          <p:nvPr/>
        </p:nvCxnSpPr>
        <p:spPr>
          <a:xfrm>
            <a:off x="6461110" y="4023883"/>
            <a:ext cx="0" cy="458685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9" name="直接连接符 118"/>
          <p:cNvCxnSpPr/>
          <p:nvPr/>
        </p:nvCxnSpPr>
        <p:spPr>
          <a:xfrm>
            <a:off x="6721225" y="4293640"/>
            <a:ext cx="0" cy="1173451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6739617" y="4294025"/>
            <a:ext cx="27051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直接连接符 120"/>
          <p:cNvCxnSpPr/>
          <p:nvPr/>
        </p:nvCxnSpPr>
        <p:spPr>
          <a:xfrm>
            <a:off x="6096000" y="5484006"/>
            <a:ext cx="92453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2" name="直接连接符 121"/>
          <p:cNvCxnSpPr/>
          <p:nvPr/>
        </p:nvCxnSpPr>
        <p:spPr>
          <a:xfrm>
            <a:off x="3849771" y="2806728"/>
            <a:ext cx="49562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3" name="矩形 122"/>
          <p:cNvSpPr/>
          <p:nvPr/>
        </p:nvSpPr>
        <p:spPr>
          <a:xfrm>
            <a:off x="3777869" y="2350402"/>
            <a:ext cx="511679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+mn-ea"/>
                <a:cs typeface="Times New Roman" panose="02020603050405020304" pitchFamily="18" charset="0"/>
              </a:rPr>
              <a:t>31:26</a:t>
            </a:r>
            <a:endParaRPr lang="zh-CN" altLang="en-US" sz="104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4" name="等腰三角形 123"/>
          <p:cNvSpPr/>
          <p:nvPr/>
        </p:nvSpPr>
        <p:spPr>
          <a:xfrm>
            <a:off x="1906626" y="3706511"/>
            <a:ext cx="205961" cy="11577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+mn-ea"/>
            </a:endParaRPr>
          </a:p>
        </p:txBody>
      </p:sp>
      <p:grpSp>
        <p:nvGrpSpPr>
          <p:cNvPr id="125" name="组合 124"/>
          <p:cNvGrpSpPr/>
          <p:nvPr/>
        </p:nvGrpSpPr>
        <p:grpSpPr>
          <a:xfrm>
            <a:off x="5245466" y="4679101"/>
            <a:ext cx="478016" cy="462158"/>
            <a:chOff x="1853728" y="4285666"/>
            <a:chExt cx="504157" cy="487432"/>
          </a:xfrm>
          <a:solidFill>
            <a:srgbClr val="FFCCFF"/>
          </a:solidFill>
        </p:grpSpPr>
        <p:cxnSp>
          <p:nvCxnSpPr>
            <p:cNvPr id="126" name="直接连接符 125"/>
            <p:cNvCxnSpPr/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矩形 126"/>
            <p:cNvSpPr/>
            <p:nvPr/>
          </p:nvSpPr>
          <p:spPr>
            <a:xfrm>
              <a:off x="1853728" y="4460324"/>
              <a:ext cx="504157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325" i="1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CLK</a:t>
              </a:r>
              <a:endParaRPr lang="zh-CN" altLang="en-US" sz="1325" i="1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8" name="等腰三角形 127"/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latin typeface="+mn-ea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9390718" y="4570432"/>
            <a:ext cx="478016" cy="462158"/>
            <a:chOff x="1853728" y="4285666"/>
            <a:chExt cx="504157" cy="487432"/>
          </a:xfrm>
          <a:solidFill>
            <a:srgbClr val="00B050"/>
          </a:solidFill>
        </p:grpSpPr>
        <p:cxnSp>
          <p:nvCxnSpPr>
            <p:cNvPr id="130" name="直接连接符 129"/>
            <p:cNvCxnSpPr/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矩形 130"/>
            <p:cNvSpPr/>
            <p:nvPr/>
          </p:nvSpPr>
          <p:spPr>
            <a:xfrm>
              <a:off x="1853728" y="4460324"/>
              <a:ext cx="504157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325" i="1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CLK</a:t>
              </a:r>
              <a:endParaRPr lang="zh-CN" altLang="en-US" sz="1325" i="1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2" name="等腰三角形 131"/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latin typeface="+mn-ea"/>
              </a:endParaRPr>
            </a:p>
          </p:txBody>
        </p:sp>
      </p:grpSp>
      <p:cxnSp>
        <p:nvCxnSpPr>
          <p:cNvPr id="133" name="直接连接符 132"/>
          <p:cNvCxnSpPr/>
          <p:nvPr/>
        </p:nvCxnSpPr>
        <p:spPr>
          <a:xfrm>
            <a:off x="3311953" y="3627686"/>
            <a:ext cx="51731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4" name="直接连接符 133"/>
          <p:cNvCxnSpPr/>
          <p:nvPr/>
        </p:nvCxnSpPr>
        <p:spPr>
          <a:xfrm>
            <a:off x="1203993" y="3468098"/>
            <a:ext cx="0" cy="2467274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>
            <a:off x="1203993" y="5935372"/>
            <a:ext cx="6536683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6" name="直接连接符 135"/>
          <p:cNvCxnSpPr/>
          <p:nvPr/>
        </p:nvCxnSpPr>
        <p:spPr>
          <a:xfrm>
            <a:off x="8477764" y="5657673"/>
            <a:ext cx="0" cy="520773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>
            <a:off x="934083" y="6178446"/>
            <a:ext cx="751703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8" name="直接连接符 137"/>
          <p:cNvCxnSpPr/>
          <p:nvPr/>
        </p:nvCxnSpPr>
        <p:spPr>
          <a:xfrm>
            <a:off x="930896" y="3741271"/>
            <a:ext cx="0" cy="2437175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>
            <a:off x="930896" y="3741271"/>
            <a:ext cx="47473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0" name="直接连接符 139"/>
          <p:cNvCxnSpPr/>
          <p:nvPr/>
        </p:nvCxnSpPr>
        <p:spPr>
          <a:xfrm>
            <a:off x="1203993" y="3468098"/>
            <a:ext cx="204823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1" name="直接连接符 140"/>
          <p:cNvCxnSpPr/>
          <p:nvPr/>
        </p:nvCxnSpPr>
        <p:spPr>
          <a:xfrm>
            <a:off x="8184039" y="5657672"/>
            <a:ext cx="293726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/>
        </p:nvCxnSpPr>
        <p:spPr>
          <a:xfrm>
            <a:off x="2282760" y="3628926"/>
            <a:ext cx="0" cy="1388782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/>
        </p:nvCxnSpPr>
        <p:spPr>
          <a:xfrm>
            <a:off x="2282760" y="5017707"/>
            <a:ext cx="33930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44" name="组合 143"/>
          <p:cNvGrpSpPr/>
          <p:nvPr/>
        </p:nvGrpSpPr>
        <p:grpSpPr>
          <a:xfrm>
            <a:off x="4835292" y="2602163"/>
            <a:ext cx="2305227" cy="1317624"/>
            <a:chOff x="5039741" y="3208161"/>
            <a:chExt cx="597546" cy="457491"/>
          </a:xfrm>
        </p:grpSpPr>
        <p:cxnSp>
          <p:nvCxnSpPr>
            <p:cNvPr id="145" name="直接连接符 144"/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47" name="直接连接符 146"/>
          <p:cNvCxnSpPr/>
          <p:nvPr/>
        </p:nvCxnSpPr>
        <p:spPr>
          <a:xfrm>
            <a:off x="8538102" y="2270070"/>
            <a:ext cx="0" cy="1373984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8" name="直接连接符 147"/>
          <p:cNvCxnSpPr/>
          <p:nvPr/>
        </p:nvCxnSpPr>
        <p:spPr>
          <a:xfrm>
            <a:off x="8102928" y="3655088"/>
            <a:ext cx="435174" cy="0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9" name="直接连接符 148"/>
          <p:cNvCxnSpPr/>
          <p:nvPr/>
        </p:nvCxnSpPr>
        <p:spPr>
          <a:xfrm>
            <a:off x="8538102" y="2270070"/>
            <a:ext cx="189925" cy="0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0" name="流程图: 延期 149"/>
          <p:cNvSpPr/>
          <p:nvPr/>
        </p:nvSpPr>
        <p:spPr>
          <a:xfrm>
            <a:off x="8742363" y="2110449"/>
            <a:ext cx="267302" cy="216548"/>
          </a:xfrm>
          <a:prstGeom prst="flowChartDelay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+mn-ea"/>
            </a:endParaRPr>
          </a:p>
        </p:txBody>
      </p:sp>
      <p:cxnSp>
        <p:nvCxnSpPr>
          <p:cNvPr id="151" name="直接连接符 150"/>
          <p:cNvCxnSpPr/>
          <p:nvPr/>
        </p:nvCxnSpPr>
        <p:spPr>
          <a:xfrm>
            <a:off x="9010191" y="2218723"/>
            <a:ext cx="264798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2" name="直接连接符 151"/>
          <p:cNvCxnSpPr/>
          <p:nvPr/>
        </p:nvCxnSpPr>
        <p:spPr>
          <a:xfrm>
            <a:off x="9274988" y="1502651"/>
            <a:ext cx="0" cy="716072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3" name="直接连接符 152"/>
          <p:cNvCxnSpPr/>
          <p:nvPr/>
        </p:nvCxnSpPr>
        <p:spPr>
          <a:xfrm>
            <a:off x="1533730" y="1502651"/>
            <a:ext cx="7741258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4" name="直接连接符 153"/>
          <p:cNvCxnSpPr/>
          <p:nvPr/>
        </p:nvCxnSpPr>
        <p:spPr>
          <a:xfrm>
            <a:off x="1520558" y="1502651"/>
            <a:ext cx="0" cy="1882334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5" name="矩形 154"/>
          <p:cNvSpPr/>
          <p:nvPr/>
        </p:nvSpPr>
        <p:spPr>
          <a:xfrm>
            <a:off x="660864" y="3328252"/>
            <a:ext cx="60305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b="1" dirty="0">
                <a:latin typeface="+mn-ea"/>
                <a:cs typeface="Times New Roman" panose="02020603050405020304" pitchFamily="18" charset="0"/>
              </a:rPr>
              <a:t>PC+4</a:t>
            </a:r>
            <a:endParaRPr lang="zh-CN" altLang="en-US" sz="1325" b="1" baseline="-250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4114313" y="3335118"/>
            <a:ext cx="32092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+mn-ea"/>
                <a:cs typeface="Segoe UI Black" panose="020B0A02040204020203" pitchFamily="34" charset="0"/>
              </a:rPr>
              <a:t>rs</a:t>
            </a:r>
            <a:endParaRPr lang="zh-CN" altLang="en-US" sz="1325" dirty="0">
              <a:latin typeface="+mn-ea"/>
              <a:cs typeface="Segoe UI Black" panose="020B0A02040204020203" pitchFamily="34" charset="0"/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4121543" y="3602666"/>
            <a:ext cx="3080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+mn-ea"/>
                <a:cs typeface="Segoe UI Black" panose="020B0A02040204020203" pitchFamily="34" charset="0"/>
              </a:rPr>
              <a:t>rt</a:t>
            </a:r>
            <a:endParaRPr lang="zh-CN" altLang="en-US" sz="1515" dirty="0">
              <a:latin typeface="+mn-ea"/>
              <a:cs typeface="Segoe UI Black" panose="020B0A02040204020203" pitchFamily="34" charset="0"/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4107210" y="3865133"/>
            <a:ext cx="34977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+mn-ea"/>
                <a:cs typeface="Segoe UI Black" panose="020B0A02040204020203" pitchFamily="34" charset="0"/>
              </a:rPr>
              <a:t>rd</a:t>
            </a:r>
            <a:endParaRPr lang="zh-CN" altLang="en-US" sz="1325" dirty="0">
              <a:latin typeface="+mn-ea"/>
              <a:cs typeface="Segoe UI Black" panose="020B0A02040204020203" pitchFamily="34" charset="0"/>
            </a:endParaRPr>
          </a:p>
        </p:txBody>
      </p:sp>
      <p:cxnSp>
        <p:nvCxnSpPr>
          <p:cNvPr id="159" name="直接连接符 158"/>
          <p:cNvCxnSpPr/>
          <p:nvPr/>
        </p:nvCxnSpPr>
        <p:spPr>
          <a:xfrm>
            <a:off x="6096000" y="4006281"/>
            <a:ext cx="924532" cy="0"/>
          </a:xfrm>
          <a:prstGeom prst="line">
            <a:avLst/>
          </a:prstGeom>
          <a:ln w="63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/>
          <p:nvPr/>
        </p:nvCxnSpPr>
        <p:spPr>
          <a:xfrm>
            <a:off x="4163957" y="4587119"/>
            <a:ext cx="658040" cy="0"/>
          </a:xfrm>
          <a:prstGeom prst="line">
            <a:avLst/>
          </a:prstGeom>
          <a:noFill/>
          <a:ln w="635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1" name="任意多边形: 形状 256"/>
          <p:cNvSpPr/>
          <p:nvPr/>
        </p:nvSpPr>
        <p:spPr>
          <a:xfrm flipV="1">
            <a:off x="4646830" y="4141803"/>
            <a:ext cx="150942" cy="84135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635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+mn-ea"/>
            </a:endParaRPr>
          </a:p>
        </p:txBody>
      </p:sp>
      <p:cxnSp>
        <p:nvCxnSpPr>
          <p:cNvPr id="162" name="直接连接符 161"/>
          <p:cNvCxnSpPr/>
          <p:nvPr/>
        </p:nvCxnSpPr>
        <p:spPr>
          <a:xfrm>
            <a:off x="3806556" y="3626935"/>
            <a:ext cx="1004244" cy="0"/>
          </a:xfrm>
          <a:prstGeom prst="line">
            <a:avLst/>
          </a:prstGeom>
          <a:noFill/>
          <a:ln w="635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63" name="组合 162"/>
          <p:cNvGrpSpPr/>
          <p:nvPr/>
        </p:nvGrpSpPr>
        <p:grpSpPr>
          <a:xfrm>
            <a:off x="4806802" y="1748979"/>
            <a:ext cx="6006406" cy="1849765"/>
            <a:chOff x="5039741" y="3208161"/>
            <a:chExt cx="597546" cy="457491"/>
          </a:xfrm>
        </p:grpSpPr>
        <p:cxnSp>
          <p:nvCxnSpPr>
            <p:cNvPr id="164" name="直接连接符 163"/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5" name="直接连接符 164"/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66" name="直接连接符 165"/>
          <p:cNvCxnSpPr/>
          <p:nvPr/>
        </p:nvCxnSpPr>
        <p:spPr>
          <a:xfrm>
            <a:off x="4810800" y="2170892"/>
            <a:ext cx="3917227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67" name="组合 166"/>
          <p:cNvGrpSpPr/>
          <p:nvPr/>
        </p:nvGrpSpPr>
        <p:grpSpPr>
          <a:xfrm>
            <a:off x="4819795" y="2382537"/>
            <a:ext cx="3059940" cy="1137035"/>
            <a:chOff x="5039741" y="3208161"/>
            <a:chExt cx="597546" cy="457491"/>
          </a:xfrm>
        </p:grpSpPr>
        <p:cxnSp>
          <p:nvCxnSpPr>
            <p:cNvPr id="168" name="直接连接符 167"/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0" name="组合 169"/>
          <p:cNvGrpSpPr/>
          <p:nvPr/>
        </p:nvGrpSpPr>
        <p:grpSpPr>
          <a:xfrm>
            <a:off x="4824328" y="2812984"/>
            <a:ext cx="705542" cy="450160"/>
            <a:chOff x="5039741" y="3208161"/>
            <a:chExt cx="597546" cy="457491"/>
          </a:xfrm>
        </p:grpSpPr>
        <p:cxnSp>
          <p:nvCxnSpPr>
            <p:cNvPr id="171" name="直接连接符 170"/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73" name="直接连接符 172"/>
          <p:cNvCxnSpPr/>
          <p:nvPr/>
        </p:nvCxnSpPr>
        <p:spPr>
          <a:xfrm>
            <a:off x="4530315" y="2961845"/>
            <a:ext cx="0" cy="1066918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4" name="任意多边形: 形状 191"/>
          <p:cNvSpPr/>
          <p:nvPr/>
        </p:nvSpPr>
        <p:spPr>
          <a:xfrm>
            <a:off x="4817242" y="1960165"/>
            <a:ext cx="4809684" cy="1399342"/>
          </a:xfrm>
          <a:custGeom>
            <a:avLst/>
            <a:gdLst>
              <a:gd name="connsiteX0" fmla="*/ 0 w 4762500"/>
              <a:gd name="connsiteY0" fmla="*/ 0 h 1600200"/>
              <a:gd name="connsiteX1" fmla="*/ 4762500 w 4762500"/>
              <a:gd name="connsiteY1" fmla="*/ 0 h 1600200"/>
              <a:gd name="connsiteX2" fmla="*/ 4762500 w 4762500"/>
              <a:gd name="connsiteY2" fmla="*/ 1600200 h 1600200"/>
              <a:gd name="connsiteX0-1" fmla="*/ 0 w 4762500"/>
              <a:gd name="connsiteY0-2" fmla="*/ 0 h 1593057"/>
              <a:gd name="connsiteX1-3" fmla="*/ 4762500 w 4762500"/>
              <a:gd name="connsiteY1-4" fmla="*/ 0 h 1593057"/>
              <a:gd name="connsiteX2-5" fmla="*/ 4762500 w 4762500"/>
              <a:gd name="connsiteY2-6" fmla="*/ 1593057 h 1593057"/>
              <a:gd name="connsiteX0-7" fmla="*/ 0 w 4762500"/>
              <a:gd name="connsiteY0-8" fmla="*/ 0 h 1600201"/>
              <a:gd name="connsiteX1-9" fmla="*/ 4762500 w 4762500"/>
              <a:gd name="connsiteY1-10" fmla="*/ 0 h 1600201"/>
              <a:gd name="connsiteX2-11" fmla="*/ 4762500 w 4762500"/>
              <a:gd name="connsiteY2-12" fmla="*/ 1600201 h 16002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762500" h="1600201">
                <a:moveTo>
                  <a:pt x="0" y="0"/>
                </a:moveTo>
                <a:lnTo>
                  <a:pt x="4762500" y="0"/>
                </a:lnTo>
                <a:lnTo>
                  <a:pt x="4762500" y="1600201"/>
                </a:lnTo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+mn-ea"/>
            </a:endParaRPr>
          </a:p>
        </p:txBody>
      </p:sp>
      <p:sp>
        <p:nvSpPr>
          <p:cNvPr id="175" name="矩形 174"/>
          <p:cNvSpPr/>
          <p:nvPr/>
        </p:nvSpPr>
        <p:spPr>
          <a:xfrm>
            <a:off x="4802711" y="1502652"/>
            <a:ext cx="99899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MemtoReg</a:t>
            </a:r>
            <a:endParaRPr lang="zh-CN" altLang="en-US" sz="1325" dirty="0">
              <a:solidFill>
                <a:srgbClr val="00B0F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76" name="矩形 175"/>
          <p:cNvSpPr/>
          <p:nvPr/>
        </p:nvSpPr>
        <p:spPr>
          <a:xfrm>
            <a:off x="4802712" y="1712097"/>
            <a:ext cx="95731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MemWrite</a:t>
            </a:r>
            <a:endParaRPr lang="zh-CN" altLang="en-US" sz="1325" dirty="0">
              <a:solidFill>
                <a:srgbClr val="00B0F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77" name="矩形 176"/>
          <p:cNvSpPr/>
          <p:nvPr/>
        </p:nvSpPr>
        <p:spPr>
          <a:xfrm>
            <a:off x="4802712" y="1921543"/>
            <a:ext cx="68480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Branch</a:t>
            </a:r>
            <a:endParaRPr lang="zh-CN" altLang="en-US" sz="1325" dirty="0">
              <a:solidFill>
                <a:srgbClr val="00B0F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4802712" y="2130989"/>
            <a:ext cx="67037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AluOP</a:t>
            </a:r>
            <a:endParaRPr lang="zh-CN" altLang="en-US" sz="1325" baseline="-25000" dirty="0">
              <a:solidFill>
                <a:srgbClr val="00B0F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79" name="矩形 178"/>
          <p:cNvSpPr/>
          <p:nvPr/>
        </p:nvSpPr>
        <p:spPr>
          <a:xfrm>
            <a:off x="4802712" y="2351348"/>
            <a:ext cx="70884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ALUSrc</a:t>
            </a:r>
            <a:endParaRPr lang="zh-CN" altLang="en-US" sz="1325" baseline="-25000" dirty="0">
              <a:solidFill>
                <a:srgbClr val="00B0F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80" name="矩形 179"/>
          <p:cNvSpPr/>
          <p:nvPr/>
        </p:nvSpPr>
        <p:spPr>
          <a:xfrm>
            <a:off x="4507855" y="2917984"/>
            <a:ext cx="70884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RegDst</a:t>
            </a:r>
            <a:endParaRPr lang="zh-CN" altLang="en-US" sz="1325" baseline="-25000" dirty="0">
              <a:solidFill>
                <a:srgbClr val="00B0F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81" name="矩形 180"/>
          <p:cNvSpPr/>
          <p:nvPr/>
        </p:nvSpPr>
        <p:spPr>
          <a:xfrm>
            <a:off x="4802712" y="2560793"/>
            <a:ext cx="86273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RegWrite</a:t>
            </a:r>
            <a:endParaRPr lang="zh-CN" altLang="en-US" sz="1325" baseline="-25000" dirty="0">
              <a:solidFill>
                <a:srgbClr val="00B0F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8931100" y="2170892"/>
            <a:ext cx="62549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+mn-ea"/>
                <a:cs typeface="Times New Roman" panose="02020603050405020304" pitchFamily="18" charset="0"/>
              </a:rPr>
              <a:t>PCSrc</a:t>
            </a:r>
            <a:endParaRPr lang="zh-CN" altLang="en-US" sz="1325" dirty="0">
              <a:solidFill>
                <a:srgbClr val="00B0F0"/>
              </a:solidFill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183" name="直接连接符 182"/>
          <p:cNvCxnSpPr/>
          <p:nvPr/>
        </p:nvCxnSpPr>
        <p:spPr>
          <a:xfrm flipV="1">
            <a:off x="2009606" y="3827196"/>
            <a:ext cx="0" cy="956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矩形 183"/>
          <p:cNvSpPr/>
          <p:nvPr/>
        </p:nvSpPr>
        <p:spPr>
          <a:xfrm>
            <a:off x="1773399" y="3872113"/>
            <a:ext cx="47801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i="1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CLK</a:t>
            </a:r>
            <a:endParaRPr lang="zh-CN" altLang="en-US" sz="1325" i="1" dirty="0">
              <a:solidFill>
                <a:srgbClr val="C00000"/>
              </a:solidFill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185" name="直接连接符 184"/>
          <p:cNvCxnSpPr>
            <a:endCxn id="359" idx="1"/>
          </p:cNvCxnSpPr>
          <p:nvPr/>
        </p:nvCxnSpPr>
        <p:spPr>
          <a:xfrm>
            <a:off x="1594652" y="3608740"/>
            <a:ext cx="294637" cy="44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矩形 185"/>
          <p:cNvSpPr/>
          <p:nvPr/>
        </p:nvSpPr>
        <p:spPr>
          <a:xfrm>
            <a:off x="1809300" y="3073854"/>
            <a:ext cx="41870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5" dirty="0">
                <a:latin typeface="+mn-ea"/>
                <a:cs typeface="Segoe UI Black" panose="020B0A02040204020203" pitchFamily="34" charset="0"/>
              </a:rPr>
              <a:t>PC</a:t>
            </a:r>
            <a:endParaRPr lang="zh-CN" altLang="en-US" sz="1515" dirty="0">
              <a:latin typeface="+mn-ea"/>
              <a:cs typeface="Segoe UI Black" panose="020B0A02040204020203" pitchFamily="34" charset="0"/>
            </a:endParaRPr>
          </a:p>
        </p:txBody>
      </p:sp>
      <p:sp>
        <p:nvSpPr>
          <p:cNvPr id="187" name="矩形 186"/>
          <p:cNvSpPr/>
          <p:nvPr/>
        </p:nvSpPr>
        <p:spPr>
          <a:xfrm>
            <a:off x="3257818" y="3365051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40" dirty="0">
                <a:latin typeface="+mn-ea"/>
                <a:cs typeface="Times New Roman" panose="02020603050405020304" pitchFamily="18" charset="0"/>
              </a:rPr>
              <a:t>指令字</a:t>
            </a:r>
            <a:endParaRPr lang="zh-CN" altLang="en-US" sz="114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88" name="矩形 187"/>
          <p:cNvSpPr/>
          <p:nvPr/>
        </p:nvSpPr>
        <p:spPr>
          <a:xfrm>
            <a:off x="1962038" y="5312479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25" dirty="0">
                <a:latin typeface="+mn-ea"/>
                <a:cs typeface="Times New Roman" panose="02020603050405020304" pitchFamily="18" charset="0"/>
              </a:rPr>
              <a:t>4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189" name="直接连接符 188"/>
          <p:cNvCxnSpPr/>
          <p:nvPr/>
        </p:nvCxnSpPr>
        <p:spPr>
          <a:xfrm>
            <a:off x="2282760" y="5472283"/>
            <a:ext cx="351575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0" name="任意多边形: 形状 251"/>
          <p:cNvSpPr/>
          <p:nvPr/>
        </p:nvSpPr>
        <p:spPr>
          <a:xfrm>
            <a:off x="2943615" y="5235258"/>
            <a:ext cx="398480" cy="700114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+mn-ea"/>
            </a:endParaRPr>
          </a:p>
        </p:txBody>
      </p:sp>
      <p:sp>
        <p:nvSpPr>
          <p:cNvPr id="191" name="矩形 190"/>
          <p:cNvSpPr/>
          <p:nvPr/>
        </p:nvSpPr>
        <p:spPr>
          <a:xfrm>
            <a:off x="3065578" y="4969147"/>
            <a:ext cx="60305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+mn-ea"/>
                <a:cs typeface="Times New Roman" panose="02020603050405020304" pitchFamily="18" charset="0"/>
              </a:rPr>
              <a:t>PC+4</a:t>
            </a:r>
            <a:endParaRPr lang="zh-CN" altLang="en-US" sz="1325" baseline="-250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92" name="矩形 191"/>
          <p:cNvSpPr/>
          <p:nvPr/>
        </p:nvSpPr>
        <p:spPr>
          <a:xfrm>
            <a:off x="3771316" y="2590604"/>
            <a:ext cx="364202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+mn-ea"/>
                <a:cs typeface="Times New Roman" panose="02020603050405020304" pitchFamily="18" charset="0"/>
              </a:rPr>
              <a:t>5:0</a:t>
            </a:r>
            <a:endParaRPr lang="zh-CN" altLang="en-US" sz="104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93" name="矩形 192"/>
          <p:cNvSpPr/>
          <p:nvPr/>
        </p:nvSpPr>
        <p:spPr>
          <a:xfrm>
            <a:off x="3786171" y="3658668"/>
            <a:ext cx="511679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+mn-ea"/>
                <a:cs typeface="Times New Roman" panose="02020603050405020304" pitchFamily="18" charset="0"/>
              </a:rPr>
              <a:t>20:16</a:t>
            </a:r>
            <a:endParaRPr lang="zh-CN" altLang="en-US" sz="104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3787905" y="3405039"/>
            <a:ext cx="511679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+mn-ea"/>
                <a:cs typeface="Times New Roman" panose="02020603050405020304" pitchFamily="18" charset="0"/>
              </a:rPr>
              <a:t>25:21</a:t>
            </a:r>
            <a:endParaRPr lang="zh-CN" altLang="en-US" sz="104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95" name="矩形 194"/>
          <p:cNvSpPr/>
          <p:nvPr/>
        </p:nvSpPr>
        <p:spPr>
          <a:xfrm>
            <a:off x="3771316" y="3918535"/>
            <a:ext cx="511679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+mn-ea"/>
                <a:cs typeface="Times New Roman" panose="02020603050405020304" pitchFamily="18" charset="0"/>
              </a:rPr>
              <a:t>15:11</a:t>
            </a:r>
            <a:endParaRPr lang="zh-CN" altLang="en-US" sz="104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3771188" y="5326270"/>
            <a:ext cx="4379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+mn-ea"/>
                <a:cs typeface="Times New Roman" panose="02020603050405020304" pitchFamily="18" charset="0"/>
              </a:rPr>
              <a:t>15:0</a:t>
            </a:r>
            <a:endParaRPr lang="zh-CN" altLang="en-US" sz="104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97" name="矩形 196"/>
          <p:cNvSpPr/>
          <p:nvPr/>
        </p:nvSpPr>
        <p:spPr>
          <a:xfrm>
            <a:off x="4987988" y="5364099"/>
            <a:ext cx="104227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+mn-ea"/>
                <a:cs typeface="Times New Roman" panose="02020603050405020304" pitchFamily="18" charset="0"/>
              </a:rPr>
              <a:t>Sign Extend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98" name="矩形 197"/>
          <p:cNvSpPr/>
          <p:nvPr/>
        </p:nvSpPr>
        <p:spPr>
          <a:xfrm>
            <a:off x="6046701" y="5456303"/>
            <a:ext cx="82907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+mn-ea"/>
                <a:cs typeface="Times New Roman" panose="02020603050405020304" pitchFamily="18" charset="0"/>
              </a:rPr>
              <a:t>SignImm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99" name="流程图: 手动操作 198"/>
          <p:cNvSpPr/>
          <p:nvPr/>
        </p:nvSpPr>
        <p:spPr>
          <a:xfrm rot="16200000">
            <a:off x="6875885" y="4029796"/>
            <a:ext cx="505805" cy="214765"/>
          </a:xfrm>
          <a:prstGeom prst="flowChartManualOperation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+mn-ea"/>
            </a:endParaRPr>
          </a:p>
        </p:txBody>
      </p:sp>
      <p:sp>
        <p:nvSpPr>
          <p:cNvPr id="200" name="矩形 199"/>
          <p:cNvSpPr/>
          <p:nvPr/>
        </p:nvSpPr>
        <p:spPr>
          <a:xfrm>
            <a:off x="6965394" y="3887379"/>
            <a:ext cx="279244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+mn-ea"/>
                <a:cs typeface="Times New Roman" panose="02020603050405020304" pitchFamily="18" charset="0"/>
              </a:rPr>
              <a:t>0</a:t>
            </a:r>
            <a:endParaRPr lang="en-US" altLang="zh-CN" sz="1325" dirty="0"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1325" dirty="0">
                <a:latin typeface="+mn-ea"/>
                <a:cs typeface="Times New Roman" panose="02020603050405020304" pitchFamily="18" charset="0"/>
              </a:rPr>
              <a:t>1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201" name="直接连接符 200"/>
          <p:cNvCxnSpPr/>
          <p:nvPr/>
        </p:nvCxnSpPr>
        <p:spPr>
          <a:xfrm>
            <a:off x="6169641" y="3628926"/>
            <a:ext cx="1476815" cy="1"/>
          </a:xfrm>
          <a:prstGeom prst="line">
            <a:avLst/>
          </a:prstGeom>
          <a:ln w="63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连接符 201"/>
          <p:cNvCxnSpPr/>
          <p:nvPr/>
        </p:nvCxnSpPr>
        <p:spPr>
          <a:xfrm>
            <a:off x="7448454" y="5401150"/>
            <a:ext cx="329714" cy="0"/>
          </a:xfrm>
          <a:prstGeom prst="line">
            <a:avLst/>
          </a:prstGeom>
          <a:noFill/>
          <a:ln w="63500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3" name="组合 202"/>
          <p:cNvGrpSpPr/>
          <p:nvPr/>
        </p:nvGrpSpPr>
        <p:grpSpPr>
          <a:xfrm>
            <a:off x="7003102" y="5186363"/>
            <a:ext cx="516488" cy="523995"/>
            <a:chOff x="7239187" y="4876233"/>
            <a:chExt cx="565896" cy="574121"/>
          </a:xfrm>
        </p:grpSpPr>
        <p:sp>
          <p:nvSpPr>
            <p:cNvPr id="204" name="平行四边形 203"/>
            <p:cNvSpPr/>
            <p:nvPr/>
          </p:nvSpPr>
          <p:spPr>
            <a:xfrm rot="4500000">
              <a:off x="7216515" y="4946030"/>
              <a:ext cx="574121" cy="434528"/>
            </a:xfrm>
            <a:prstGeom prst="parallelogram">
              <a:avLst/>
            </a:prstGeom>
            <a:solidFill>
              <a:srgbClr val="ED7D3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latin typeface="+mn-ea"/>
              </a:endParaRPr>
            </a:p>
          </p:txBody>
        </p:sp>
        <p:sp>
          <p:nvSpPr>
            <p:cNvPr id="205" name="矩形 204"/>
            <p:cNvSpPr/>
            <p:nvPr/>
          </p:nvSpPr>
          <p:spPr>
            <a:xfrm>
              <a:off x="7239187" y="4999635"/>
              <a:ext cx="565896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+mn-ea"/>
                  <a:cs typeface="Times New Roman" panose="02020603050405020304" pitchFamily="18" charset="0"/>
                </a:rPr>
                <a:t>&lt;&lt;2</a:t>
              </a:r>
              <a:endParaRPr lang="zh-CN" altLang="en-US" sz="1325" dirty="0">
                <a:latin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206" name="矩形 205"/>
          <p:cNvSpPr/>
          <p:nvPr/>
        </p:nvSpPr>
        <p:spPr>
          <a:xfrm>
            <a:off x="7972569" y="5548385"/>
            <a:ext cx="30328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+mn-ea"/>
                <a:cs typeface="Times New Roman" panose="02020603050405020304" pitchFamily="18" charset="0"/>
              </a:rPr>
              <a:t>+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7" name="矩形 206"/>
          <p:cNvSpPr/>
          <p:nvPr/>
        </p:nvSpPr>
        <p:spPr>
          <a:xfrm>
            <a:off x="8154117" y="5326658"/>
            <a:ext cx="885179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+mn-ea"/>
                <a:cs typeface="Times New Roman" panose="02020603050405020304" pitchFamily="18" charset="0"/>
              </a:rPr>
              <a:t>PCBranch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208" name="直接连接符 207"/>
          <p:cNvCxnSpPr/>
          <p:nvPr/>
        </p:nvCxnSpPr>
        <p:spPr>
          <a:xfrm flipV="1">
            <a:off x="7229175" y="4176678"/>
            <a:ext cx="438559" cy="3344"/>
          </a:xfrm>
          <a:prstGeom prst="line">
            <a:avLst/>
          </a:prstGeom>
          <a:ln w="63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矩形 208"/>
          <p:cNvSpPr/>
          <p:nvPr/>
        </p:nvSpPr>
        <p:spPr>
          <a:xfrm>
            <a:off x="7181088" y="3394413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+mn-ea"/>
                <a:cs typeface="Times New Roman" panose="02020603050405020304" pitchFamily="18" charset="0"/>
              </a:rPr>
              <a:t>SrcA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10" name="矩形 209"/>
          <p:cNvSpPr/>
          <p:nvPr/>
        </p:nvSpPr>
        <p:spPr>
          <a:xfrm>
            <a:off x="8027887" y="3382266"/>
            <a:ext cx="583814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+mn-ea"/>
                <a:cs typeface="Times New Roman" panose="02020603050405020304" pitchFamily="18" charset="0"/>
              </a:rPr>
              <a:t>Equal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11" name="矩形 210"/>
          <p:cNvSpPr/>
          <p:nvPr/>
        </p:nvSpPr>
        <p:spPr>
          <a:xfrm>
            <a:off x="8075634" y="3634781"/>
            <a:ext cx="92685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+mn-ea"/>
                <a:cs typeface="Times New Roman" panose="02020603050405020304" pitchFamily="18" charset="0"/>
              </a:rPr>
              <a:t>ALUResult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12" name="矩形 211"/>
          <p:cNvSpPr/>
          <p:nvPr/>
        </p:nvSpPr>
        <p:spPr>
          <a:xfrm>
            <a:off x="8058214" y="4201663"/>
            <a:ext cx="9204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+mn-ea"/>
                <a:cs typeface="Times New Roman" panose="02020603050405020304" pitchFamily="18" charset="0"/>
              </a:rPr>
              <a:t>WriteData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213" name="直接连接符 212"/>
          <p:cNvCxnSpPr/>
          <p:nvPr/>
        </p:nvCxnSpPr>
        <p:spPr>
          <a:xfrm>
            <a:off x="8089818" y="3905643"/>
            <a:ext cx="1160567" cy="0"/>
          </a:xfrm>
          <a:prstGeom prst="line">
            <a:avLst/>
          </a:prstGeom>
          <a:ln w="63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连接符 213"/>
          <p:cNvCxnSpPr/>
          <p:nvPr/>
        </p:nvCxnSpPr>
        <p:spPr>
          <a:xfrm>
            <a:off x="9994588" y="3904872"/>
            <a:ext cx="73963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组合 214"/>
          <p:cNvGrpSpPr/>
          <p:nvPr/>
        </p:nvGrpSpPr>
        <p:grpSpPr>
          <a:xfrm>
            <a:off x="9188339" y="3330681"/>
            <a:ext cx="859747" cy="1361582"/>
            <a:chOff x="2106940" y="3477998"/>
            <a:chExt cx="941991" cy="1491834"/>
          </a:xfrm>
        </p:grpSpPr>
        <p:sp>
          <p:nvSpPr>
            <p:cNvPr id="216" name="矩形 215"/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 dirty="0">
                <a:latin typeface="+mn-ea"/>
              </a:endParaRPr>
            </a:p>
          </p:txBody>
        </p:sp>
        <p:sp>
          <p:nvSpPr>
            <p:cNvPr id="217" name="矩形 216"/>
            <p:cNvSpPr/>
            <p:nvPr/>
          </p:nvSpPr>
          <p:spPr>
            <a:xfrm>
              <a:off x="2317534" y="3480984"/>
              <a:ext cx="479834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+mn-ea"/>
                  <a:cs typeface="Times New Roman" panose="02020603050405020304" pitchFamily="18" charset="0"/>
                </a:rPr>
                <a:t>WE</a:t>
              </a:r>
              <a:endParaRPr lang="zh-CN" altLang="en-US" sz="1325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18" name="矩形 217"/>
            <p:cNvSpPr/>
            <p:nvPr/>
          </p:nvSpPr>
          <p:spPr>
            <a:xfrm>
              <a:off x="2597199" y="3861428"/>
              <a:ext cx="451732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+mn-ea"/>
                  <a:cs typeface="Times New Roman" panose="02020603050405020304" pitchFamily="18" charset="0"/>
                </a:rPr>
                <a:t>RD</a:t>
              </a:r>
              <a:endParaRPr lang="zh-CN" altLang="en-US" sz="1325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2146656" y="3834566"/>
              <a:ext cx="327033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+mn-ea"/>
                  <a:cs typeface="Times New Roman" panose="02020603050405020304" pitchFamily="18" charset="0"/>
                </a:rPr>
                <a:t>A</a:t>
              </a:r>
              <a:endParaRPr lang="zh-CN" altLang="en-US" sz="1325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20" name="矩形 219"/>
            <p:cNvSpPr/>
            <p:nvPr/>
          </p:nvSpPr>
          <p:spPr>
            <a:xfrm>
              <a:off x="2124747" y="4068361"/>
              <a:ext cx="876770" cy="6407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600" b="1" kern="0" dirty="0">
                  <a:solidFill>
                    <a:schemeClr val="bg1"/>
                  </a:solidFill>
                  <a:latin typeface="+mn-ea"/>
                </a:rPr>
                <a:t>数据</a:t>
              </a:r>
              <a:endParaRPr lang="en-US" altLang="zh-CN" sz="1600" b="1" kern="0" dirty="0">
                <a:solidFill>
                  <a:schemeClr val="bg1"/>
                </a:solidFill>
                <a:latin typeface="+mn-ea"/>
              </a:endParaRPr>
            </a:p>
            <a:p>
              <a:pPr algn="ctr" defTabSz="914400"/>
              <a:r>
                <a:rPr lang="zh-CN" altLang="en-US" sz="1600" b="1" kern="0" dirty="0">
                  <a:solidFill>
                    <a:schemeClr val="bg1"/>
                  </a:solidFill>
                  <a:latin typeface="+mn-ea"/>
                </a:rPr>
                <a:t>存储器</a:t>
              </a:r>
              <a:endParaRPr lang="zh-CN" altLang="en-US" sz="1600" b="1" kern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1" name="矩形 220"/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+mn-ea"/>
                  <a:cs typeface="Times New Roman" panose="02020603050405020304" pitchFamily="18" charset="0"/>
                </a:rPr>
                <a:t>WD</a:t>
              </a:r>
              <a:endParaRPr lang="zh-CN" altLang="en-US" sz="1325" dirty="0">
                <a:latin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222" name="矩形 221"/>
          <p:cNvSpPr/>
          <p:nvPr/>
        </p:nvSpPr>
        <p:spPr>
          <a:xfrm>
            <a:off x="9940770" y="3644055"/>
            <a:ext cx="9300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+mn-ea"/>
                <a:cs typeface="Times New Roman" panose="02020603050405020304" pitchFamily="18" charset="0"/>
              </a:rPr>
              <a:t>ReadData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23" name="矩形 222"/>
          <p:cNvSpPr/>
          <p:nvPr/>
        </p:nvSpPr>
        <p:spPr>
          <a:xfrm>
            <a:off x="9961634" y="6143488"/>
            <a:ext cx="125707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+mn-ea"/>
                <a:cs typeface="Times New Roman" panose="02020603050405020304" pitchFamily="18" charset="0"/>
              </a:rPr>
              <a:t>WriteBackData</a:t>
            </a:r>
            <a:endParaRPr lang="zh-CN" altLang="en-US" sz="1325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24" name="组合 223"/>
          <p:cNvGrpSpPr/>
          <p:nvPr/>
        </p:nvGrpSpPr>
        <p:grpSpPr>
          <a:xfrm>
            <a:off x="2625016" y="4827114"/>
            <a:ext cx="530644" cy="860645"/>
            <a:chOff x="2768573" y="5274135"/>
            <a:chExt cx="559664" cy="907711"/>
          </a:xfrm>
        </p:grpSpPr>
        <p:sp>
          <p:nvSpPr>
            <p:cNvPr id="225" name="任意多边形: 形状 323"/>
            <p:cNvSpPr/>
            <p:nvPr/>
          </p:nvSpPr>
          <p:spPr>
            <a:xfrm>
              <a:off x="2768573" y="5274135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latin typeface="+mn-ea"/>
              </a:endParaRPr>
            </a:p>
          </p:txBody>
        </p:sp>
        <p:sp>
          <p:nvSpPr>
            <p:cNvPr id="226" name="矩形 225"/>
            <p:cNvSpPr/>
            <p:nvPr/>
          </p:nvSpPr>
          <p:spPr>
            <a:xfrm>
              <a:off x="2950880" y="5513430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5" dirty="0">
                  <a:latin typeface="+mn-ea"/>
                  <a:cs typeface="Segoe UI Black" panose="020B0A02040204020203" pitchFamily="34" charset="0"/>
                </a:rPr>
                <a:t>+</a:t>
              </a:r>
              <a:endParaRPr lang="zh-CN" altLang="en-US" sz="1895" dirty="0">
                <a:latin typeface="+mn-ea"/>
                <a:cs typeface="Segoe UI Black" panose="020B0A02040204020203" pitchFamily="34" charset="0"/>
              </a:endParaRPr>
            </a:p>
          </p:txBody>
        </p:sp>
      </p:grpSp>
      <p:grpSp>
        <p:nvGrpSpPr>
          <p:cNvPr id="227" name="组合 226"/>
          <p:cNvGrpSpPr/>
          <p:nvPr/>
        </p:nvGrpSpPr>
        <p:grpSpPr>
          <a:xfrm>
            <a:off x="7740670" y="5227351"/>
            <a:ext cx="534262" cy="860645"/>
            <a:chOff x="8163994" y="5696260"/>
            <a:chExt cx="563480" cy="907711"/>
          </a:xfrm>
        </p:grpSpPr>
        <p:sp>
          <p:nvSpPr>
            <p:cNvPr id="228" name="任意多边形: 形状 323"/>
            <p:cNvSpPr/>
            <p:nvPr/>
          </p:nvSpPr>
          <p:spPr>
            <a:xfrm>
              <a:off x="8163994" y="5696260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latin typeface="+mn-ea"/>
              </a:endParaRPr>
            </a:p>
          </p:txBody>
        </p:sp>
        <p:sp>
          <p:nvSpPr>
            <p:cNvPr id="229" name="矩形 228"/>
            <p:cNvSpPr/>
            <p:nvPr/>
          </p:nvSpPr>
          <p:spPr>
            <a:xfrm>
              <a:off x="8350117" y="5929356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5" dirty="0">
                  <a:latin typeface="+mn-ea"/>
                  <a:cs typeface="Segoe UI Black" panose="020B0A02040204020203" pitchFamily="34" charset="0"/>
                </a:rPr>
                <a:t>+</a:t>
              </a:r>
              <a:endParaRPr lang="zh-CN" altLang="en-US" sz="1895" dirty="0">
                <a:latin typeface="+mn-ea"/>
                <a:cs typeface="Segoe UI Black" panose="020B0A02040204020203" pitchFamily="34" charset="0"/>
              </a:endParaRPr>
            </a:p>
          </p:txBody>
        </p:sp>
      </p:grpSp>
      <p:sp>
        <p:nvSpPr>
          <p:cNvPr id="230" name="矩形 229"/>
          <p:cNvSpPr/>
          <p:nvPr/>
        </p:nvSpPr>
        <p:spPr>
          <a:xfrm>
            <a:off x="884901" y="6202658"/>
            <a:ext cx="133562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b="1" dirty="0" err="1">
                <a:latin typeface="+mn-ea"/>
                <a:cs typeface="Times New Roman" panose="02020603050405020304" pitchFamily="18" charset="0"/>
              </a:rPr>
              <a:t>BranchAddress</a:t>
            </a:r>
            <a:endParaRPr lang="zh-CN" altLang="en-US" sz="1325" b="1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231" name="直接连接符 230"/>
          <p:cNvCxnSpPr/>
          <p:nvPr/>
        </p:nvCxnSpPr>
        <p:spPr>
          <a:xfrm>
            <a:off x="3829269" y="2560140"/>
            <a:ext cx="0" cy="2999117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任意多边形: 形状 256"/>
          <p:cNvSpPr/>
          <p:nvPr/>
        </p:nvSpPr>
        <p:spPr>
          <a:xfrm flipV="1">
            <a:off x="10948983" y="3629000"/>
            <a:ext cx="21344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635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+mn-ea"/>
            </a:endParaRPr>
          </a:p>
        </p:txBody>
      </p:sp>
      <p:cxnSp>
        <p:nvCxnSpPr>
          <p:cNvPr id="233" name="直接连接符 232"/>
          <p:cNvCxnSpPr>
            <a:stCxn id="232" idx="0"/>
          </p:cNvCxnSpPr>
          <p:nvPr/>
        </p:nvCxnSpPr>
        <p:spPr>
          <a:xfrm>
            <a:off x="11162431" y="3774964"/>
            <a:ext cx="8135" cy="2650300"/>
          </a:xfrm>
          <a:prstGeom prst="line">
            <a:avLst/>
          </a:prstGeom>
          <a:ln w="63500" cap="sq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接连接符 233"/>
          <p:cNvCxnSpPr/>
          <p:nvPr/>
        </p:nvCxnSpPr>
        <p:spPr>
          <a:xfrm>
            <a:off x="3848665" y="4137948"/>
            <a:ext cx="572863" cy="0"/>
          </a:xfrm>
          <a:prstGeom prst="line">
            <a:avLst/>
          </a:prstGeom>
          <a:noFill/>
          <a:ln w="635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5" name="直接连接符 234"/>
          <p:cNvCxnSpPr/>
          <p:nvPr/>
        </p:nvCxnSpPr>
        <p:spPr>
          <a:xfrm>
            <a:off x="4163957" y="4362629"/>
            <a:ext cx="25757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6" name="直接连接符 235"/>
          <p:cNvCxnSpPr/>
          <p:nvPr/>
        </p:nvCxnSpPr>
        <p:spPr>
          <a:xfrm>
            <a:off x="3829269" y="2560140"/>
            <a:ext cx="50308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7" name="直接连接符 236"/>
          <p:cNvCxnSpPr/>
          <p:nvPr/>
        </p:nvCxnSpPr>
        <p:spPr>
          <a:xfrm>
            <a:off x="3821890" y="5559256"/>
            <a:ext cx="1053380" cy="0"/>
          </a:xfrm>
          <a:prstGeom prst="line">
            <a:avLst/>
          </a:prstGeom>
          <a:noFill/>
          <a:ln w="63500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8" name="直接连接符 237"/>
          <p:cNvCxnSpPr/>
          <p:nvPr/>
        </p:nvCxnSpPr>
        <p:spPr>
          <a:xfrm>
            <a:off x="4163957" y="4587119"/>
            <a:ext cx="0" cy="1836541"/>
          </a:xfrm>
          <a:prstGeom prst="line">
            <a:avLst/>
          </a:prstGeom>
          <a:noFill/>
          <a:ln w="635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9" name="直接连接符 238"/>
          <p:cNvCxnSpPr/>
          <p:nvPr/>
        </p:nvCxnSpPr>
        <p:spPr>
          <a:xfrm>
            <a:off x="4163956" y="6425264"/>
            <a:ext cx="6996524" cy="0"/>
          </a:xfrm>
          <a:prstGeom prst="line">
            <a:avLst/>
          </a:prstGeom>
          <a:noFill/>
          <a:ln w="635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0" name="直接连接符 239"/>
          <p:cNvCxnSpPr/>
          <p:nvPr/>
        </p:nvCxnSpPr>
        <p:spPr>
          <a:xfrm>
            <a:off x="9000571" y="3133382"/>
            <a:ext cx="1278915" cy="0"/>
          </a:xfrm>
          <a:prstGeom prst="line">
            <a:avLst/>
          </a:prstGeom>
          <a:noFill/>
          <a:ln w="635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1" name="直接连接符 240"/>
          <p:cNvCxnSpPr/>
          <p:nvPr/>
        </p:nvCxnSpPr>
        <p:spPr>
          <a:xfrm>
            <a:off x="9000571" y="3133383"/>
            <a:ext cx="0" cy="746901"/>
          </a:xfrm>
          <a:prstGeom prst="line">
            <a:avLst/>
          </a:prstGeom>
          <a:noFill/>
          <a:ln w="635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2" name="直接连接符 241"/>
          <p:cNvCxnSpPr/>
          <p:nvPr/>
        </p:nvCxnSpPr>
        <p:spPr>
          <a:xfrm>
            <a:off x="10279487" y="3133383"/>
            <a:ext cx="0" cy="475357"/>
          </a:xfrm>
          <a:prstGeom prst="line">
            <a:avLst/>
          </a:prstGeom>
          <a:noFill/>
          <a:ln w="635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3" name="直接连接符 242"/>
          <p:cNvCxnSpPr/>
          <p:nvPr/>
        </p:nvCxnSpPr>
        <p:spPr>
          <a:xfrm>
            <a:off x="10279487" y="3617598"/>
            <a:ext cx="454731" cy="0"/>
          </a:xfrm>
          <a:prstGeom prst="line">
            <a:avLst/>
          </a:prstGeom>
          <a:noFill/>
          <a:ln w="635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4" name="直接连接符 243"/>
          <p:cNvCxnSpPr/>
          <p:nvPr/>
        </p:nvCxnSpPr>
        <p:spPr>
          <a:xfrm>
            <a:off x="6461111" y="4482568"/>
            <a:ext cx="2763477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5" name="直接连接符 244"/>
          <p:cNvCxnSpPr/>
          <p:nvPr/>
        </p:nvCxnSpPr>
        <p:spPr>
          <a:xfrm>
            <a:off x="6721225" y="4293640"/>
            <a:ext cx="0" cy="1173451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6" name="直接连接符 245"/>
          <p:cNvCxnSpPr/>
          <p:nvPr/>
        </p:nvCxnSpPr>
        <p:spPr>
          <a:xfrm>
            <a:off x="6739617" y="4294025"/>
            <a:ext cx="27051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7" name="直接连接符 246"/>
          <p:cNvCxnSpPr/>
          <p:nvPr/>
        </p:nvCxnSpPr>
        <p:spPr>
          <a:xfrm>
            <a:off x="6096000" y="5484006"/>
            <a:ext cx="924532" cy="0"/>
          </a:xfrm>
          <a:prstGeom prst="line">
            <a:avLst/>
          </a:prstGeom>
          <a:noFill/>
          <a:ln w="63500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8" name="直接连接符 247"/>
          <p:cNvCxnSpPr/>
          <p:nvPr/>
        </p:nvCxnSpPr>
        <p:spPr>
          <a:xfrm>
            <a:off x="3849771" y="2806728"/>
            <a:ext cx="49562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9" name="矩形 248"/>
          <p:cNvSpPr/>
          <p:nvPr/>
        </p:nvSpPr>
        <p:spPr>
          <a:xfrm>
            <a:off x="3777869" y="2350402"/>
            <a:ext cx="511679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+mn-ea"/>
                <a:cs typeface="Times New Roman" panose="02020603050405020304" pitchFamily="18" charset="0"/>
              </a:rPr>
              <a:t>31:26</a:t>
            </a:r>
            <a:endParaRPr lang="zh-CN" altLang="en-US" sz="1045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9390718" y="4570432"/>
            <a:ext cx="478016" cy="462158"/>
            <a:chOff x="1853728" y="4285666"/>
            <a:chExt cx="504157" cy="487432"/>
          </a:xfrm>
          <a:solidFill>
            <a:srgbClr val="00B050"/>
          </a:solidFill>
        </p:grpSpPr>
        <p:cxnSp>
          <p:nvCxnSpPr>
            <p:cNvPr id="251" name="直接连接符 250"/>
            <p:cNvCxnSpPr/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矩形 251"/>
            <p:cNvSpPr/>
            <p:nvPr/>
          </p:nvSpPr>
          <p:spPr>
            <a:xfrm>
              <a:off x="1853728" y="4460324"/>
              <a:ext cx="504157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325" i="1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CLK</a:t>
              </a:r>
              <a:endParaRPr lang="zh-CN" altLang="en-US" sz="1325" i="1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53" name="等腰三角形 252"/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latin typeface="+mn-ea"/>
              </a:endParaRPr>
            </a:p>
          </p:txBody>
        </p:sp>
      </p:grpSp>
      <p:cxnSp>
        <p:nvCxnSpPr>
          <p:cNvPr id="254" name="直接连接符 253"/>
          <p:cNvCxnSpPr/>
          <p:nvPr/>
        </p:nvCxnSpPr>
        <p:spPr>
          <a:xfrm>
            <a:off x="3311953" y="3627686"/>
            <a:ext cx="517316" cy="0"/>
          </a:xfrm>
          <a:prstGeom prst="line">
            <a:avLst/>
          </a:prstGeom>
          <a:noFill/>
          <a:ln w="635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5" name="直接连接符 254"/>
          <p:cNvCxnSpPr/>
          <p:nvPr/>
        </p:nvCxnSpPr>
        <p:spPr>
          <a:xfrm>
            <a:off x="1203993" y="3468098"/>
            <a:ext cx="0" cy="2467274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6" name="直接连接符 255"/>
          <p:cNvCxnSpPr/>
          <p:nvPr/>
        </p:nvCxnSpPr>
        <p:spPr>
          <a:xfrm>
            <a:off x="1203992" y="5935372"/>
            <a:ext cx="2138103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7" name="直接连接符 256"/>
          <p:cNvCxnSpPr/>
          <p:nvPr/>
        </p:nvCxnSpPr>
        <p:spPr>
          <a:xfrm>
            <a:off x="8477764" y="5657673"/>
            <a:ext cx="0" cy="520773"/>
          </a:xfrm>
          <a:prstGeom prst="line">
            <a:avLst/>
          </a:prstGeom>
          <a:noFill/>
          <a:ln w="63500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8" name="直接连接符 257"/>
          <p:cNvCxnSpPr/>
          <p:nvPr/>
        </p:nvCxnSpPr>
        <p:spPr>
          <a:xfrm>
            <a:off x="934083" y="6178446"/>
            <a:ext cx="7517036" cy="0"/>
          </a:xfrm>
          <a:prstGeom prst="line">
            <a:avLst/>
          </a:prstGeom>
          <a:noFill/>
          <a:ln w="63500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9" name="直接连接符 258"/>
          <p:cNvCxnSpPr/>
          <p:nvPr/>
        </p:nvCxnSpPr>
        <p:spPr>
          <a:xfrm>
            <a:off x="930896" y="3741271"/>
            <a:ext cx="0" cy="2437175"/>
          </a:xfrm>
          <a:prstGeom prst="line">
            <a:avLst/>
          </a:prstGeom>
          <a:noFill/>
          <a:ln w="63500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0" name="直接连接符 259"/>
          <p:cNvCxnSpPr/>
          <p:nvPr/>
        </p:nvCxnSpPr>
        <p:spPr>
          <a:xfrm>
            <a:off x="930896" y="3741271"/>
            <a:ext cx="474732" cy="0"/>
          </a:xfrm>
          <a:prstGeom prst="line">
            <a:avLst/>
          </a:prstGeom>
          <a:noFill/>
          <a:ln w="63500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1" name="直接连接符 260"/>
          <p:cNvCxnSpPr/>
          <p:nvPr/>
        </p:nvCxnSpPr>
        <p:spPr>
          <a:xfrm>
            <a:off x="1203993" y="3468098"/>
            <a:ext cx="204823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2" name="直接连接符 261"/>
          <p:cNvCxnSpPr/>
          <p:nvPr/>
        </p:nvCxnSpPr>
        <p:spPr>
          <a:xfrm>
            <a:off x="8184039" y="5657672"/>
            <a:ext cx="293726" cy="0"/>
          </a:xfrm>
          <a:prstGeom prst="line">
            <a:avLst/>
          </a:prstGeom>
          <a:noFill/>
          <a:ln w="63500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3" name="直接连接符 262"/>
          <p:cNvCxnSpPr/>
          <p:nvPr/>
        </p:nvCxnSpPr>
        <p:spPr>
          <a:xfrm>
            <a:off x="2282760" y="3628926"/>
            <a:ext cx="0" cy="1388782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4" name="直接连接符 263"/>
          <p:cNvCxnSpPr/>
          <p:nvPr/>
        </p:nvCxnSpPr>
        <p:spPr>
          <a:xfrm>
            <a:off x="2282760" y="5017707"/>
            <a:ext cx="339304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65" name="组合 264"/>
          <p:cNvGrpSpPr/>
          <p:nvPr/>
        </p:nvGrpSpPr>
        <p:grpSpPr>
          <a:xfrm>
            <a:off x="4835292" y="2602163"/>
            <a:ext cx="2305227" cy="1317624"/>
            <a:chOff x="5039741" y="3208161"/>
            <a:chExt cx="597546" cy="457491"/>
          </a:xfrm>
        </p:grpSpPr>
        <p:cxnSp>
          <p:nvCxnSpPr>
            <p:cNvPr id="266" name="直接连接符 265"/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7" name="直接连接符 266"/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268" name="直接连接符 267"/>
          <p:cNvCxnSpPr/>
          <p:nvPr/>
        </p:nvCxnSpPr>
        <p:spPr>
          <a:xfrm>
            <a:off x="8538102" y="2270070"/>
            <a:ext cx="0" cy="1373984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9" name="直接连接符 268"/>
          <p:cNvCxnSpPr/>
          <p:nvPr/>
        </p:nvCxnSpPr>
        <p:spPr>
          <a:xfrm>
            <a:off x="8102928" y="3655088"/>
            <a:ext cx="435174" cy="0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0" name="直接连接符 269"/>
          <p:cNvCxnSpPr/>
          <p:nvPr/>
        </p:nvCxnSpPr>
        <p:spPr>
          <a:xfrm>
            <a:off x="8538102" y="2270070"/>
            <a:ext cx="189925" cy="0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1" name="流程图: 延期 270"/>
          <p:cNvSpPr/>
          <p:nvPr/>
        </p:nvSpPr>
        <p:spPr>
          <a:xfrm>
            <a:off x="8742363" y="2110449"/>
            <a:ext cx="267302" cy="216548"/>
          </a:xfrm>
          <a:prstGeom prst="flowChartDelay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+mn-ea"/>
            </a:endParaRPr>
          </a:p>
        </p:txBody>
      </p:sp>
      <p:cxnSp>
        <p:nvCxnSpPr>
          <p:cNvPr id="272" name="直接连接符 271"/>
          <p:cNvCxnSpPr/>
          <p:nvPr/>
        </p:nvCxnSpPr>
        <p:spPr>
          <a:xfrm>
            <a:off x="9010191" y="2218723"/>
            <a:ext cx="264798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3" name="直接连接符 272"/>
          <p:cNvCxnSpPr/>
          <p:nvPr/>
        </p:nvCxnSpPr>
        <p:spPr>
          <a:xfrm>
            <a:off x="9274988" y="1502651"/>
            <a:ext cx="0" cy="716072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4" name="直接连接符 273"/>
          <p:cNvCxnSpPr/>
          <p:nvPr/>
        </p:nvCxnSpPr>
        <p:spPr>
          <a:xfrm>
            <a:off x="1533730" y="1502651"/>
            <a:ext cx="7741258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5" name="直接连接符 274"/>
          <p:cNvCxnSpPr/>
          <p:nvPr/>
        </p:nvCxnSpPr>
        <p:spPr>
          <a:xfrm>
            <a:off x="1520558" y="1502651"/>
            <a:ext cx="0" cy="1882334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6" name="矩形 275"/>
          <p:cNvSpPr/>
          <p:nvPr/>
        </p:nvSpPr>
        <p:spPr>
          <a:xfrm>
            <a:off x="660864" y="3328252"/>
            <a:ext cx="60305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b="1" dirty="0">
                <a:latin typeface="+mn-ea"/>
                <a:cs typeface="Times New Roman" panose="02020603050405020304" pitchFamily="18" charset="0"/>
              </a:rPr>
              <a:t>PC+4</a:t>
            </a:r>
            <a:endParaRPr lang="zh-CN" altLang="en-US" sz="1325" b="1" baseline="-250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77" name="矩形 276"/>
          <p:cNvSpPr/>
          <p:nvPr/>
        </p:nvSpPr>
        <p:spPr>
          <a:xfrm>
            <a:off x="4114313" y="3335118"/>
            <a:ext cx="32092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+mn-ea"/>
                <a:cs typeface="Segoe UI Black" panose="020B0A02040204020203" pitchFamily="34" charset="0"/>
              </a:rPr>
              <a:t>rs</a:t>
            </a:r>
            <a:endParaRPr lang="zh-CN" altLang="en-US" sz="1325" dirty="0">
              <a:latin typeface="+mn-ea"/>
              <a:cs typeface="Segoe UI Black" panose="020B0A02040204020203" pitchFamily="34" charset="0"/>
            </a:endParaRPr>
          </a:p>
        </p:txBody>
      </p:sp>
      <p:sp>
        <p:nvSpPr>
          <p:cNvPr id="278" name="矩形 277"/>
          <p:cNvSpPr/>
          <p:nvPr/>
        </p:nvSpPr>
        <p:spPr>
          <a:xfrm>
            <a:off x="4121543" y="3602666"/>
            <a:ext cx="3080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+mn-ea"/>
                <a:cs typeface="Segoe UI Black" panose="020B0A02040204020203" pitchFamily="34" charset="0"/>
              </a:rPr>
              <a:t>rt</a:t>
            </a:r>
            <a:endParaRPr lang="zh-CN" altLang="en-US" sz="1515" dirty="0">
              <a:latin typeface="+mn-ea"/>
              <a:cs typeface="Segoe UI Black" panose="020B0A02040204020203" pitchFamily="34" charset="0"/>
            </a:endParaRPr>
          </a:p>
        </p:txBody>
      </p:sp>
      <p:sp>
        <p:nvSpPr>
          <p:cNvPr id="279" name="矩形 278"/>
          <p:cNvSpPr/>
          <p:nvPr/>
        </p:nvSpPr>
        <p:spPr>
          <a:xfrm>
            <a:off x="4107210" y="3865133"/>
            <a:ext cx="34977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+mn-ea"/>
                <a:cs typeface="Segoe UI Black" panose="020B0A02040204020203" pitchFamily="34" charset="0"/>
              </a:rPr>
              <a:t>rd</a:t>
            </a:r>
            <a:endParaRPr lang="zh-CN" altLang="en-US" sz="1325" dirty="0">
              <a:latin typeface="+mn-ea"/>
              <a:cs typeface="Segoe UI Black" panose="020B0A02040204020203" pitchFamily="34" charset="0"/>
            </a:endParaRPr>
          </a:p>
        </p:txBody>
      </p:sp>
      <p:grpSp>
        <p:nvGrpSpPr>
          <p:cNvPr id="280" name="组合 279"/>
          <p:cNvGrpSpPr/>
          <p:nvPr/>
        </p:nvGrpSpPr>
        <p:grpSpPr>
          <a:xfrm>
            <a:off x="2450576" y="3303617"/>
            <a:ext cx="885946" cy="1370404"/>
            <a:chOff x="2153669" y="3581315"/>
            <a:chExt cx="970697" cy="1387999"/>
          </a:xfrm>
        </p:grpSpPr>
        <p:sp>
          <p:nvSpPr>
            <p:cNvPr id="281" name="矩形 280"/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latin typeface="+mn-ea"/>
              </a:endParaRPr>
            </a:p>
          </p:txBody>
        </p:sp>
        <p:sp>
          <p:nvSpPr>
            <p:cNvPr id="282" name="矩形 281"/>
            <p:cNvSpPr/>
            <p:nvPr/>
          </p:nvSpPr>
          <p:spPr>
            <a:xfrm>
              <a:off x="2672634" y="3769167"/>
              <a:ext cx="451732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+mn-ea"/>
                  <a:cs typeface="Times New Roman" panose="02020603050405020304" pitchFamily="18" charset="0"/>
                </a:rPr>
                <a:t>RD</a:t>
              </a:r>
              <a:endParaRPr lang="zh-CN" altLang="en-US" sz="1325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83" name="矩形 282"/>
            <p:cNvSpPr/>
            <p:nvPr/>
          </p:nvSpPr>
          <p:spPr>
            <a:xfrm>
              <a:off x="2153669" y="3768090"/>
              <a:ext cx="327033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+mn-ea"/>
                  <a:cs typeface="Times New Roman" panose="02020603050405020304" pitchFamily="18" charset="0"/>
                </a:rPr>
                <a:t>A</a:t>
              </a:r>
              <a:endParaRPr lang="zh-CN" altLang="en-US" sz="1325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84" name="矩形 283"/>
            <p:cNvSpPr/>
            <p:nvPr/>
          </p:nvSpPr>
          <p:spPr>
            <a:xfrm>
              <a:off x="2189945" y="4158047"/>
              <a:ext cx="876769" cy="5922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600" b="1" kern="0" dirty="0">
                  <a:solidFill>
                    <a:schemeClr val="bg1"/>
                  </a:solidFill>
                  <a:latin typeface="+mn-ea"/>
                </a:rPr>
                <a:t>指令</a:t>
              </a:r>
              <a:endParaRPr lang="en-US" altLang="zh-CN" sz="1600" b="1" kern="0" dirty="0">
                <a:solidFill>
                  <a:schemeClr val="bg1"/>
                </a:solidFill>
                <a:latin typeface="+mn-ea"/>
              </a:endParaRPr>
            </a:p>
            <a:p>
              <a:pPr algn="ctr" defTabSz="914400"/>
              <a:r>
                <a:rPr lang="zh-CN" altLang="en-US" sz="1600" b="1" kern="0" dirty="0">
                  <a:solidFill>
                    <a:schemeClr val="bg1"/>
                  </a:solidFill>
                  <a:latin typeface="+mn-ea"/>
                </a:rPr>
                <a:t>存储器</a:t>
              </a:r>
              <a:endParaRPr lang="zh-CN" altLang="en-US" sz="1600" b="1" kern="0" dirty="0">
                <a:solidFill>
                  <a:schemeClr val="bg1"/>
                </a:solidFill>
                <a:latin typeface="+mn-ea"/>
              </a:endParaRPr>
            </a:p>
          </p:txBody>
        </p:sp>
      </p:grpSp>
      <p:cxnSp>
        <p:nvCxnSpPr>
          <p:cNvPr id="285" name="直接连接符 284"/>
          <p:cNvCxnSpPr/>
          <p:nvPr/>
        </p:nvCxnSpPr>
        <p:spPr>
          <a:xfrm>
            <a:off x="2133425" y="3613328"/>
            <a:ext cx="325285" cy="0"/>
          </a:xfrm>
          <a:prstGeom prst="line">
            <a:avLst/>
          </a:prstGeom>
          <a:ln w="635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连接符 285"/>
          <p:cNvCxnSpPr/>
          <p:nvPr/>
        </p:nvCxnSpPr>
        <p:spPr>
          <a:xfrm>
            <a:off x="3825309" y="3628946"/>
            <a:ext cx="0" cy="509002"/>
          </a:xfrm>
          <a:prstGeom prst="line">
            <a:avLst/>
          </a:prstGeom>
          <a:noFill/>
          <a:ln w="635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7" name="直接连接符 286"/>
          <p:cNvCxnSpPr/>
          <p:nvPr/>
        </p:nvCxnSpPr>
        <p:spPr>
          <a:xfrm>
            <a:off x="3843272" y="3893728"/>
            <a:ext cx="967529" cy="0"/>
          </a:xfrm>
          <a:prstGeom prst="line">
            <a:avLst/>
          </a:prstGeom>
          <a:noFill/>
          <a:ln w="635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88" name="组合 287"/>
          <p:cNvGrpSpPr/>
          <p:nvPr/>
        </p:nvGrpSpPr>
        <p:grpSpPr>
          <a:xfrm>
            <a:off x="4386030" y="3988379"/>
            <a:ext cx="279244" cy="509573"/>
            <a:chOff x="4625897" y="4389532"/>
            <a:chExt cx="294516" cy="537440"/>
          </a:xfrm>
        </p:grpSpPr>
        <p:sp>
          <p:nvSpPr>
            <p:cNvPr id="289" name="流程图: 手动操作 288"/>
            <p:cNvSpPr/>
            <p:nvPr/>
          </p:nvSpPr>
          <p:spPr>
            <a:xfrm rot="16200000">
              <a:off x="4509852" y="4546984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latin typeface="+mn-ea"/>
              </a:endParaRPr>
            </a:p>
          </p:txBody>
        </p:sp>
        <p:sp>
          <p:nvSpPr>
            <p:cNvPr id="290" name="矩形 289"/>
            <p:cNvSpPr/>
            <p:nvPr/>
          </p:nvSpPr>
          <p:spPr>
            <a:xfrm>
              <a:off x="4625897" y="4389532"/>
              <a:ext cx="294516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+mn-ea"/>
                  <a:cs typeface="Times New Roman" panose="02020603050405020304" pitchFamily="18" charset="0"/>
                </a:rPr>
                <a:t>0</a:t>
              </a:r>
              <a:endParaRPr lang="en-US" altLang="zh-CN" sz="1325" dirty="0">
                <a:latin typeface="+mn-ea"/>
                <a:cs typeface="Times New Roman" panose="02020603050405020304" pitchFamily="18" charset="0"/>
              </a:endParaRPr>
            </a:p>
            <a:p>
              <a:r>
                <a:rPr lang="en-US" altLang="zh-CN" sz="1325" dirty="0">
                  <a:latin typeface="+mn-ea"/>
                  <a:cs typeface="Times New Roman" panose="02020603050405020304" pitchFamily="18" charset="0"/>
                </a:rPr>
                <a:t>1</a:t>
              </a:r>
              <a:endParaRPr lang="zh-CN" altLang="en-US" sz="1325" dirty="0"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1" name="组合 290"/>
          <p:cNvGrpSpPr/>
          <p:nvPr/>
        </p:nvGrpSpPr>
        <p:grpSpPr>
          <a:xfrm>
            <a:off x="2627796" y="4822028"/>
            <a:ext cx="536688" cy="860645"/>
            <a:chOff x="2762198" y="5272347"/>
            <a:chExt cx="566039" cy="907711"/>
          </a:xfrm>
          <a:solidFill>
            <a:srgbClr val="ED7D31"/>
          </a:solidFill>
        </p:grpSpPr>
        <p:sp>
          <p:nvSpPr>
            <p:cNvPr id="292" name="任意多边形: 形状 323"/>
            <p:cNvSpPr/>
            <p:nvPr/>
          </p:nvSpPr>
          <p:spPr>
            <a:xfrm>
              <a:off x="2762198" y="5272347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latin typeface="+mn-ea"/>
              </a:endParaRPr>
            </a:p>
          </p:txBody>
        </p:sp>
        <p:sp>
          <p:nvSpPr>
            <p:cNvPr id="293" name="矩形 292"/>
            <p:cNvSpPr/>
            <p:nvPr/>
          </p:nvSpPr>
          <p:spPr>
            <a:xfrm>
              <a:off x="2950880" y="5513430"/>
              <a:ext cx="377357" cy="4050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895" dirty="0">
                  <a:latin typeface="+mn-ea"/>
                  <a:cs typeface="Segoe UI Black" panose="020B0A02040204020203" pitchFamily="34" charset="0"/>
                </a:rPr>
                <a:t>+</a:t>
              </a:r>
              <a:endParaRPr lang="zh-CN" altLang="en-US" sz="1895" dirty="0">
                <a:latin typeface="+mn-ea"/>
                <a:cs typeface="Segoe UI Black" panose="020B0A02040204020203" pitchFamily="34" charset="0"/>
              </a:endParaRPr>
            </a:p>
          </p:txBody>
        </p:sp>
      </p:grpSp>
      <p:grpSp>
        <p:nvGrpSpPr>
          <p:cNvPr id="294" name="组合 293"/>
          <p:cNvGrpSpPr/>
          <p:nvPr/>
        </p:nvGrpSpPr>
        <p:grpSpPr>
          <a:xfrm>
            <a:off x="1354927" y="3349346"/>
            <a:ext cx="279244" cy="511499"/>
            <a:chOff x="1429026" y="3715552"/>
            <a:chExt cx="294515" cy="539472"/>
          </a:xfrm>
        </p:grpSpPr>
        <p:sp>
          <p:nvSpPr>
            <p:cNvPr id="295" name="流程图: 手动操作 294"/>
            <p:cNvSpPr/>
            <p:nvPr/>
          </p:nvSpPr>
          <p:spPr>
            <a:xfrm rot="16200000">
              <a:off x="1336980" y="3875036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latin typeface="+mn-ea"/>
              </a:endParaRPr>
            </a:p>
          </p:txBody>
        </p:sp>
        <p:sp>
          <p:nvSpPr>
            <p:cNvPr id="296" name="矩形 295"/>
            <p:cNvSpPr/>
            <p:nvPr/>
          </p:nvSpPr>
          <p:spPr>
            <a:xfrm>
              <a:off x="1429026" y="3715552"/>
              <a:ext cx="294515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+mn-ea"/>
                  <a:cs typeface="Times New Roman" panose="02020603050405020304" pitchFamily="18" charset="0"/>
                </a:rPr>
                <a:t>0</a:t>
              </a:r>
              <a:endParaRPr lang="en-US" altLang="zh-CN" sz="1325" dirty="0">
                <a:latin typeface="+mn-ea"/>
                <a:cs typeface="Times New Roman" panose="02020603050405020304" pitchFamily="18" charset="0"/>
              </a:endParaRPr>
            </a:p>
            <a:p>
              <a:r>
                <a:rPr lang="en-US" altLang="zh-CN" sz="1325" dirty="0">
                  <a:latin typeface="+mn-ea"/>
                  <a:cs typeface="Times New Roman" panose="02020603050405020304" pitchFamily="18" charset="0"/>
                </a:rPr>
                <a:t>1</a:t>
              </a:r>
              <a:endParaRPr lang="zh-CN" altLang="en-US" sz="1325" dirty="0">
                <a:latin typeface="+mn-ea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97" name="直接连接符 296"/>
          <p:cNvCxnSpPr/>
          <p:nvPr/>
        </p:nvCxnSpPr>
        <p:spPr>
          <a:xfrm>
            <a:off x="3825309" y="4198777"/>
            <a:ext cx="0" cy="1355958"/>
          </a:xfrm>
          <a:prstGeom prst="line">
            <a:avLst/>
          </a:prstGeom>
          <a:noFill/>
          <a:ln w="63500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98" name="组合 297"/>
          <p:cNvGrpSpPr/>
          <p:nvPr/>
        </p:nvGrpSpPr>
        <p:grpSpPr>
          <a:xfrm>
            <a:off x="7737655" y="5227350"/>
            <a:ext cx="536688" cy="860645"/>
            <a:chOff x="2762198" y="5272347"/>
            <a:chExt cx="566039" cy="907711"/>
          </a:xfrm>
          <a:solidFill>
            <a:srgbClr val="ED7D31"/>
          </a:solidFill>
        </p:grpSpPr>
        <p:sp>
          <p:nvSpPr>
            <p:cNvPr id="299" name="任意多边形: 形状 323"/>
            <p:cNvSpPr/>
            <p:nvPr/>
          </p:nvSpPr>
          <p:spPr>
            <a:xfrm>
              <a:off x="2762198" y="5272347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latin typeface="+mn-ea"/>
              </a:endParaRPr>
            </a:p>
          </p:txBody>
        </p:sp>
        <p:sp>
          <p:nvSpPr>
            <p:cNvPr id="300" name="矩形 299"/>
            <p:cNvSpPr/>
            <p:nvPr/>
          </p:nvSpPr>
          <p:spPr>
            <a:xfrm>
              <a:off x="2950880" y="5513430"/>
              <a:ext cx="377357" cy="4050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895" dirty="0">
                  <a:latin typeface="+mn-ea"/>
                  <a:cs typeface="Segoe UI Black" panose="020B0A02040204020203" pitchFamily="34" charset="0"/>
                </a:rPr>
                <a:t>+</a:t>
              </a:r>
              <a:endParaRPr lang="zh-CN" altLang="en-US" sz="1895" dirty="0">
                <a:latin typeface="+mn-ea"/>
                <a:cs typeface="Segoe UI Black" panose="020B0A02040204020203" pitchFamily="34" charset="0"/>
              </a:endParaRPr>
            </a:p>
          </p:txBody>
        </p:sp>
      </p:grpSp>
      <p:cxnSp>
        <p:nvCxnSpPr>
          <p:cNvPr id="301" name="直接连接符 300"/>
          <p:cNvCxnSpPr/>
          <p:nvPr/>
        </p:nvCxnSpPr>
        <p:spPr>
          <a:xfrm>
            <a:off x="3342095" y="5935372"/>
            <a:ext cx="4362947" cy="0"/>
          </a:xfrm>
          <a:prstGeom prst="line">
            <a:avLst/>
          </a:prstGeom>
          <a:noFill/>
          <a:ln w="63500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02" name="组合 301"/>
          <p:cNvGrpSpPr/>
          <p:nvPr/>
        </p:nvGrpSpPr>
        <p:grpSpPr>
          <a:xfrm>
            <a:off x="4189697" y="1578295"/>
            <a:ext cx="621104" cy="1383549"/>
            <a:chOff x="4249767" y="1888664"/>
            <a:chExt cx="655071" cy="1459212"/>
          </a:xfrm>
        </p:grpSpPr>
        <p:sp>
          <p:nvSpPr>
            <p:cNvPr id="303" name="矩形: 圆角 196"/>
            <p:cNvSpPr/>
            <p:nvPr/>
          </p:nvSpPr>
          <p:spPr>
            <a:xfrm>
              <a:off x="4269135" y="1888664"/>
              <a:ext cx="635703" cy="145921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04" name="矩形 303"/>
            <p:cNvSpPr/>
            <p:nvPr/>
          </p:nvSpPr>
          <p:spPr>
            <a:xfrm>
              <a:off x="4389953" y="1996880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515" dirty="0">
                  <a:latin typeface="+mn-ea"/>
                  <a:cs typeface="Times New Roman" panose="02020603050405020304" pitchFamily="18" charset="0"/>
                </a:rPr>
                <a:t>控</a:t>
              </a:r>
              <a:endParaRPr lang="en-US" altLang="zh-CN" sz="1515" dirty="0"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515" dirty="0">
                  <a:latin typeface="+mn-ea"/>
                  <a:cs typeface="Times New Roman" panose="02020603050405020304" pitchFamily="18" charset="0"/>
                </a:rPr>
                <a:t>制</a:t>
              </a:r>
              <a:endParaRPr lang="en-US" altLang="zh-CN" sz="1515" dirty="0"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515" dirty="0">
                  <a:latin typeface="+mn-ea"/>
                  <a:cs typeface="Times New Roman" panose="02020603050405020304" pitchFamily="18" charset="0"/>
                </a:rPr>
                <a:t>器</a:t>
              </a:r>
              <a:endParaRPr lang="zh-CN" altLang="en-US" sz="1515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5" name="矩形 304"/>
            <p:cNvSpPr/>
            <p:nvPr/>
          </p:nvSpPr>
          <p:spPr>
            <a:xfrm>
              <a:off x="4249767" y="3005005"/>
              <a:ext cx="57854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latin typeface="+mn-ea"/>
                  <a:cs typeface="Times New Roman" panose="02020603050405020304" pitchFamily="18" charset="0"/>
                </a:rPr>
                <a:t>Func</a:t>
              </a:r>
              <a:endParaRPr lang="zh-CN" altLang="en-US" sz="1325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6" name="矩形 305"/>
            <p:cNvSpPr/>
            <p:nvPr/>
          </p:nvSpPr>
          <p:spPr>
            <a:xfrm>
              <a:off x="4262342" y="2770315"/>
              <a:ext cx="43822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+mn-ea"/>
                  <a:cs typeface="Times New Roman" panose="02020603050405020304" pitchFamily="18" charset="0"/>
                </a:rPr>
                <a:t>Op</a:t>
              </a:r>
              <a:endParaRPr lang="zh-CN" altLang="en-US" sz="1325" dirty="0">
                <a:latin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321" name="矩形 320"/>
          <p:cNvSpPr/>
          <p:nvPr/>
        </p:nvSpPr>
        <p:spPr>
          <a:xfrm>
            <a:off x="4856430" y="4852085"/>
            <a:ext cx="53732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1975"/>
              </a:lnSpc>
            </a:pPr>
            <a:r>
              <a:rPr lang="zh-CN" altLang="en-US" sz="2655" dirty="0">
                <a:solidFill>
                  <a:srgbClr val="FF6600"/>
                </a:solidFill>
                <a:latin typeface="+mn-ea"/>
                <a:cs typeface="Segoe UI Black" panose="020B0A02040204020203" pitchFamily="34" charset="0"/>
              </a:rPr>
              <a:t>①</a:t>
            </a:r>
            <a:endParaRPr lang="zh-CN" altLang="en-US" sz="2655" dirty="0">
              <a:solidFill>
                <a:srgbClr val="FF6600"/>
              </a:solidFill>
              <a:latin typeface="+mn-ea"/>
              <a:cs typeface="Segoe UI Black" panose="020B0A02040204020203" pitchFamily="34" charset="0"/>
            </a:endParaRPr>
          </a:p>
        </p:txBody>
      </p:sp>
      <p:sp>
        <p:nvSpPr>
          <p:cNvPr id="322" name="矩形 321"/>
          <p:cNvSpPr/>
          <p:nvPr/>
        </p:nvSpPr>
        <p:spPr>
          <a:xfrm>
            <a:off x="1304903" y="3889215"/>
            <a:ext cx="53732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1975"/>
              </a:lnSpc>
            </a:pPr>
            <a:r>
              <a:rPr lang="zh-CN" altLang="en-US" sz="2655" dirty="0">
                <a:solidFill>
                  <a:srgbClr val="FF6600"/>
                </a:solidFill>
                <a:latin typeface="+mn-ea"/>
                <a:cs typeface="Segoe UI Black" panose="020B0A02040204020203" pitchFamily="34" charset="0"/>
              </a:rPr>
              <a:t>①</a:t>
            </a:r>
            <a:endParaRPr lang="zh-CN" altLang="en-US" sz="2655" dirty="0">
              <a:solidFill>
                <a:srgbClr val="FF6600"/>
              </a:solidFill>
              <a:latin typeface="+mn-ea"/>
              <a:cs typeface="Segoe UI Black" panose="020B0A02040204020203" pitchFamily="34" charset="0"/>
            </a:endParaRPr>
          </a:p>
        </p:txBody>
      </p:sp>
      <p:grpSp>
        <p:nvGrpSpPr>
          <p:cNvPr id="323" name="组合 322"/>
          <p:cNvGrpSpPr/>
          <p:nvPr/>
        </p:nvGrpSpPr>
        <p:grpSpPr>
          <a:xfrm>
            <a:off x="4529941" y="1749050"/>
            <a:ext cx="6282892" cy="2279783"/>
            <a:chOff x="4777672" y="2027739"/>
            <a:chExt cx="6626488" cy="2404459"/>
          </a:xfrm>
        </p:grpSpPr>
        <p:grpSp>
          <p:nvGrpSpPr>
            <p:cNvPr id="324" name="组合 323"/>
            <p:cNvGrpSpPr/>
            <p:nvPr/>
          </p:nvGrpSpPr>
          <p:grpSpPr>
            <a:xfrm>
              <a:off x="5069279" y="2027739"/>
              <a:ext cx="6334881" cy="1950924"/>
              <a:chOff x="5039741" y="3208161"/>
              <a:chExt cx="597546" cy="457491"/>
            </a:xfrm>
          </p:grpSpPr>
          <p:cxnSp>
            <p:nvCxnSpPr>
              <p:cNvPr id="335" name="直接连接符 334"/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28575" cap="sq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6" name="直接连接符 335"/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28575" cap="sq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25" name="组合 324"/>
            <p:cNvGrpSpPr/>
            <p:nvPr/>
          </p:nvGrpSpPr>
          <p:grpSpPr>
            <a:xfrm>
              <a:off x="5082983" y="2695944"/>
              <a:ext cx="3227280" cy="1199217"/>
              <a:chOff x="5039741" y="3208161"/>
              <a:chExt cx="597546" cy="457491"/>
            </a:xfrm>
          </p:grpSpPr>
          <p:cxnSp>
            <p:nvCxnSpPr>
              <p:cNvPr id="333" name="直接连接符 332"/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28575" cap="sq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4" name="直接连接符 333"/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28575" cap="sq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26" name="组合 325"/>
            <p:cNvGrpSpPr/>
            <p:nvPr/>
          </p:nvGrpSpPr>
          <p:grpSpPr>
            <a:xfrm>
              <a:off x="5087764" y="3149932"/>
              <a:ext cx="744126" cy="474778"/>
              <a:chOff x="5039741" y="3208161"/>
              <a:chExt cx="597546" cy="457491"/>
            </a:xfrm>
          </p:grpSpPr>
          <p:cxnSp>
            <p:nvCxnSpPr>
              <p:cNvPr id="331" name="直接连接符 330"/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28575" cap="sq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2" name="直接连接符 331"/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28575" cap="sq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327" name="直接连接符 326"/>
            <p:cNvCxnSpPr/>
            <p:nvPr/>
          </p:nvCxnSpPr>
          <p:spPr>
            <a:xfrm>
              <a:off x="4777672" y="3306933"/>
              <a:ext cx="0" cy="1125265"/>
            </a:xfrm>
            <a:prstGeom prst="line">
              <a:avLst/>
            </a:prstGeom>
            <a:noFill/>
            <a:ln w="28575" cap="sq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28" name="组合 327"/>
            <p:cNvGrpSpPr/>
            <p:nvPr/>
          </p:nvGrpSpPr>
          <p:grpSpPr>
            <a:xfrm>
              <a:off x="5099327" y="2927581"/>
              <a:ext cx="2431294" cy="1389682"/>
              <a:chOff x="5039741" y="3208161"/>
              <a:chExt cx="597546" cy="457491"/>
            </a:xfrm>
          </p:grpSpPr>
          <p:cxnSp>
            <p:nvCxnSpPr>
              <p:cNvPr id="329" name="直接连接符 328"/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28575" cap="sq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0" name="直接连接符 329"/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28575" cap="sq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337" name="流程图: 手动输入 146"/>
          <p:cNvSpPr/>
          <p:nvPr/>
        </p:nvSpPr>
        <p:spPr>
          <a:xfrm>
            <a:off x="4909932" y="5346777"/>
            <a:ext cx="1159685" cy="29249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9483 h 17483"/>
              <a:gd name="connsiteX1-3" fmla="*/ 10000 w 10000"/>
              <a:gd name="connsiteY1-4" fmla="*/ 0 h 17483"/>
              <a:gd name="connsiteX2-5" fmla="*/ 10000 w 10000"/>
              <a:gd name="connsiteY2-6" fmla="*/ 17483 h 17483"/>
              <a:gd name="connsiteX3-7" fmla="*/ 0 w 10000"/>
              <a:gd name="connsiteY3-8" fmla="*/ 17483 h 17483"/>
              <a:gd name="connsiteX4-9" fmla="*/ 0 w 10000"/>
              <a:gd name="connsiteY4-10" fmla="*/ 9483 h 17483"/>
              <a:gd name="connsiteX0-11" fmla="*/ 0 w 10000"/>
              <a:gd name="connsiteY0-12" fmla="*/ 5355 h 13355"/>
              <a:gd name="connsiteX1-13" fmla="*/ 10000 w 10000"/>
              <a:gd name="connsiteY1-14" fmla="*/ 0 h 13355"/>
              <a:gd name="connsiteX2-15" fmla="*/ 10000 w 10000"/>
              <a:gd name="connsiteY2-16" fmla="*/ 13355 h 13355"/>
              <a:gd name="connsiteX3-17" fmla="*/ 0 w 10000"/>
              <a:gd name="connsiteY3-18" fmla="*/ 13355 h 13355"/>
              <a:gd name="connsiteX4-19" fmla="*/ 0 w 10000"/>
              <a:gd name="connsiteY4-20" fmla="*/ 5355 h 133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3355">
                <a:moveTo>
                  <a:pt x="0" y="5355"/>
                </a:moveTo>
                <a:lnTo>
                  <a:pt x="10000" y="0"/>
                </a:lnTo>
                <a:lnTo>
                  <a:pt x="10000" y="13355"/>
                </a:lnTo>
                <a:lnTo>
                  <a:pt x="0" y="13355"/>
                </a:lnTo>
                <a:lnTo>
                  <a:pt x="0" y="5355"/>
                </a:lnTo>
                <a:close/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+mn-ea"/>
            </a:endParaRPr>
          </a:p>
        </p:txBody>
      </p:sp>
      <p:grpSp>
        <p:nvGrpSpPr>
          <p:cNvPr id="338" name="组合 337"/>
          <p:cNvGrpSpPr/>
          <p:nvPr/>
        </p:nvGrpSpPr>
        <p:grpSpPr>
          <a:xfrm>
            <a:off x="7646448" y="3468098"/>
            <a:ext cx="469410" cy="860645"/>
            <a:chOff x="8064621" y="3840798"/>
            <a:chExt cx="495081" cy="907711"/>
          </a:xfrm>
        </p:grpSpPr>
        <p:sp>
          <p:nvSpPr>
            <p:cNvPr id="339" name="任意多边形: 形状 323"/>
            <p:cNvSpPr/>
            <p:nvPr/>
          </p:nvSpPr>
          <p:spPr>
            <a:xfrm>
              <a:off x="8064621" y="3840798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latin typeface="+mn-ea"/>
              </a:endParaRPr>
            </a:p>
          </p:txBody>
        </p:sp>
        <p:sp>
          <p:nvSpPr>
            <p:cNvPr id="340" name="矩形 339"/>
            <p:cNvSpPr/>
            <p:nvPr/>
          </p:nvSpPr>
          <p:spPr>
            <a:xfrm rot="16200000">
              <a:off x="8138556" y="4149304"/>
              <a:ext cx="52951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+mn-ea"/>
                  <a:cs typeface="Segoe UI Black" panose="020B0A02040204020203" pitchFamily="34" charset="0"/>
                </a:rPr>
                <a:t>ALU</a:t>
              </a:r>
              <a:endParaRPr lang="zh-CN" altLang="en-US" sz="1325" dirty="0">
                <a:latin typeface="+mn-ea"/>
                <a:cs typeface="Segoe UI Black" panose="020B0A02040204020203" pitchFamily="34" charset="0"/>
              </a:endParaRPr>
            </a:p>
          </p:txBody>
        </p:sp>
      </p:grpSp>
      <p:grpSp>
        <p:nvGrpSpPr>
          <p:cNvPr id="341" name="组合 340"/>
          <p:cNvGrpSpPr/>
          <p:nvPr/>
        </p:nvGrpSpPr>
        <p:grpSpPr>
          <a:xfrm>
            <a:off x="10679778" y="3540058"/>
            <a:ext cx="279244" cy="519494"/>
            <a:chOff x="11263840" y="3916697"/>
            <a:chExt cx="294516" cy="547904"/>
          </a:xfrm>
        </p:grpSpPr>
        <p:sp>
          <p:nvSpPr>
            <p:cNvPr id="342" name="流程图: 手动操作 341"/>
            <p:cNvSpPr/>
            <p:nvPr/>
          </p:nvSpPr>
          <p:spPr>
            <a:xfrm rot="16200000">
              <a:off x="11167767" y="4070175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latin typeface="+mn-ea"/>
              </a:endParaRPr>
            </a:p>
          </p:txBody>
        </p:sp>
        <p:sp>
          <p:nvSpPr>
            <p:cNvPr id="343" name="矩形 342"/>
            <p:cNvSpPr/>
            <p:nvPr/>
          </p:nvSpPr>
          <p:spPr>
            <a:xfrm>
              <a:off x="11263840" y="3936437"/>
              <a:ext cx="294516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+mn-ea"/>
                  <a:cs typeface="Times New Roman" panose="02020603050405020304" pitchFamily="18" charset="0"/>
                </a:rPr>
                <a:t>0</a:t>
              </a:r>
              <a:endParaRPr lang="en-US" altLang="zh-CN" sz="1325" dirty="0">
                <a:latin typeface="+mn-ea"/>
                <a:cs typeface="Times New Roman" panose="02020603050405020304" pitchFamily="18" charset="0"/>
              </a:endParaRPr>
            </a:p>
            <a:p>
              <a:r>
                <a:rPr lang="en-US" altLang="zh-CN" sz="1325" dirty="0">
                  <a:latin typeface="+mn-ea"/>
                  <a:cs typeface="Times New Roman" panose="02020603050405020304" pitchFamily="18" charset="0"/>
                </a:rPr>
                <a:t>1</a:t>
              </a:r>
              <a:endParaRPr lang="zh-CN" altLang="en-US" sz="1325" dirty="0"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4" name="组合 343"/>
          <p:cNvGrpSpPr/>
          <p:nvPr/>
        </p:nvGrpSpPr>
        <p:grpSpPr>
          <a:xfrm>
            <a:off x="4818002" y="3227978"/>
            <a:ext cx="1432231" cy="1913280"/>
            <a:chOff x="5081485" y="3587547"/>
            <a:chExt cx="1510556" cy="2017912"/>
          </a:xfrm>
        </p:grpSpPr>
        <p:sp>
          <p:nvSpPr>
            <p:cNvPr id="345" name="矩形 344"/>
            <p:cNvSpPr/>
            <p:nvPr/>
          </p:nvSpPr>
          <p:spPr>
            <a:xfrm>
              <a:off x="5102472" y="3624635"/>
              <a:ext cx="1417422" cy="1620000"/>
            </a:xfrm>
            <a:prstGeom prst="rect">
              <a:avLst/>
            </a:prstGeom>
            <a:solidFill>
              <a:srgbClr val="FFCC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latin typeface="+mn-ea"/>
              </a:endParaRPr>
            </a:p>
          </p:txBody>
        </p:sp>
        <p:sp>
          <p:nvSpPr>
            <p:cNvPr id="346" name="矩形 345"/>
            <p:cNvSpPr/>
            <p:nvPr/>
          </p:nvSpPr>
          <p:spPr>
            <a:xfrm>
              <a:off x="5087028" y="3846399"/>
              <a:ext cx="512610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+mn-ea"/>
                  <a:cs typeface="Times New Roman" panose="02020603050405020304" pitchFamily="18" charset="0"/>
                </a:rPr>
                <a:t>R1#</a:t>
              </a:r>
              <a:endParaRPr lang="zh-CN" altLang="en-US" sz="1325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47" name="矩形 346"/>
            <p:cNvSpPr/>
            <p:nvPr/>
          </p:nvSpPr>
          <p:spPr>
            <a:xfrm>
              <a:off x="5088159" y="4167250"/>
              <a:ext cx="512610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+mn-ea"/>
                  <a:cs typeface="Times New Roman" panose="02020603050405020304" pitchFamily="18" charset="0"/>
                </a:rPr>
                <a:t>R2#</a:t>
              </a:r>
              <a:endParaRPr lang="zh-CN" altLang="en-US" sz="1325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48" name="矩形 347"/>
            <p:cNvSpPr/>
            <p:nvPr/>
          </p:nvSpPr>
          <p:spPr>
            <a:xfrm>
              <a:off x="5081485" y="4515214"/>
              <a:ext cx="475415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+mn-ea"/>
                  <a:cs typeface="Times New Roman" panose="02020603050405020304" pitchFamily="18" charset="0"/>
                </a:rPr>
                <a:t>W#</a:t>
              </a:r>
              <a:endParaRPr lang="zh-CN" altLang="en-US" sz="1325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49" name="矩形 348"/>
            <p:cNvSpPr/>
            <p:nvPr/>
          </p:nvSpPr>
          <p:spPr>
            <a:xfrm>
              <a:off x="5087028" y="486987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+mn-ea"/>
                  <a:cs typeface="Times New Roman" panose="02020603050405020304" pitchFamily="18" charset="0"/>
                </a:rPr>
                <a:t>WD</a:t>
              </a:r>
              <a:endParaRPr lang="zh-CN" altLang="en-US" sz="1325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50" name="矩形 349"/>
            <p:cNvSpPr/>
            <p:nvPr/>
          </p:nvSpPr>
          <p:spPr>
            <a:xfrm>
              <a:off x="5607659" y="3587547"/>
              <a:ext cx="461890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+mn-ea"/>
                  <a:cs typeface="Times New Roman" panose="02020603050405020304" pitchFamily="18" charset="0"/>
                </a:rPr>
                <a:t>WE</a:t>
              </a:r>
              <a:endParaRPr lang="zh-CN" altLang="en-US" sz="1325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51" name="矩形 350"/>
            <p:cNvSpPr/>
            <p:nvPr/>
          </p:nvSpPr>
          <p:spPr>
            <a:xfrm>
              <a:off x="5387423" y="4623794"/>
              <a:ext cx="1060387" cy="3570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zh-CN" altLang="en-US" sz="1600" b="1" kern="0" dirty="0">
                  <a:solidFill>
                    <a:srgbClr val="000000"/>
                  </a:solidFill>
                  <a:latin typeface="+mn-ea"/>
                </a:rPr>
                <a:t>寄存器堆</a:t>
              </a:r>
              <a:endParaRPr lang="zh-CN" altLang="en-US" sz="1600" b="1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52" name="矩形 351"/>
            <p:cNvSpPr/>
            <p:nvPr/>
          </p:nvSpPr>
          <p:spPr>
            <a:xfrm>
              <a:off x="6187634" y="385666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+mn-ea"/>
                  <a:cs typeface="Times New Roman" panose="02020603050405020304" pitchFamily="18" charset="0"/>
                </a:rPr>
                <a:t>R1</a:t>
              </a:r>
              <a:endParaRPr lang="zh-CN" altLang="en-US" sz="1325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53" name="矩形 352"/>
            <p:cNvSpPr/>
            <p:nvPr/>
          </p:nvSpPr>
          <p:spPr>
            <a:xfrm>
              <a:off x="6179493" y="427612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+mn-ea"/>
                  <a:cs typeface="Times New Roman" panose="02020603050405020304" pitchFamily="18" charset="0"/>
                </a:rPr>
                <a:t>R2</a:t>
              </a:r>
              <a:endParaRPr lang="zh-CN" altLang="en-US" sz="1325" dirty="0">
                <a:latin typeface="+mn-ea"/>
                <a:cs typeface="Times New Roman" panose="02020603050405020304" pitchFamily="18" charset="0"/>
              </a:endParaRPr>
            </a:p>
          </p:txBody>
        </p:sp>
        <p:grpSp>
          <p:nvGrpSpPr>
            <p:cNvPr id="354" name="组合 353"/>
            <p:cNvGrpSpPr/>
            <p:nvPr/>
          </p:nvGrpSpPr>
          <p:grpSpPr>
            <a:xfrm>
              <a:off x="5532327" y="5118027"/>
              <a:ext cx="504157" cy="487432"/>
              <a:chOff x="1853728" y="4285666"/>
              <a:chExt cx="504157" cy="487432"/>
            </a:xfrm>
            <a:solidFill>
              <a:srgbClr val="FFCCFF"/>
            </a:solidFill>
          </p:grpSpPr>
          <p:cxnSp>
            <p:nvCxnSpPr>
              <p:cNvPr id="355" name="直接连接符 354"/>
              <p:cNvCxnSpPr/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6" name="矩形 355"/>
              <p:cNvSpPr/>
              <p:nvPr/>
            </p:nvSpPr>
            <p:spPr>
              <a:xfrm>
                <a:off x="1853728" y="4460324"/>
                <a:ext cx="504157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5" i="1" dirty="0">
                    <a:solidFill>
                      <a:srgbClr val="C00000"/>
                    </a:solidFill>
                    <a:latin typeface="+mn-ea"/>
                    <a:cs typeface="Times New Roman" panose="02020603050405020304" pitchFamily="18" charset="0"/>
                  </a:rPr>
                  <a:t>CLK</a:t>
                </a:r>
                <a:endParaRPr lang="zh-CN" altLang="en-US" sz="1325" i="1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7" name="等腰三角形 356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>
                  <a:latin typeface="+mn-ea"/>
                </a:endParaRPr>
              </a:p>
            </p:txBody>
          </p:sp>
        </p:grpSp>
      </p:grpSp>
      <p:grpSp>
        <p:nvGrpSpPr>
          <p:cNvPr id="358" name="组合 357"/>
          <p:cNvGrpSpPr/>
          <p:nvPr/>
        </p:nvGrpSpPr>
        <p:grpSpPr>
          <a:xfrm>
            <a:off x="1889290" y="3394413"/>
            <a:ext cx="239223" cy="429550"/>
            <a:chOff x="1992610" y="3763083"/>
            <a:chExt cx="252305" cy="453041"/>
          </a:xfrm>
        </p:grpSpPr>
        <p:sp>
          <p:nvSpPr>
            <p:cNvPr id="359" name="矩形 358"/>
            <p:cNvSpPr/>
            <p:nvPr/>
          </p:nvSpPr>
          <p:spPr>
            <a:xfrm>
              <a:off x="1992610" y="3763083"/>
              <a:ext cx="252305" cy="453041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latin typeface="+mn-ea"/>
              </a:endParaRPr>
            </a:p>
          </p:txBody>
        </p:sp>
        <p:sp>
          <p:nvSpPr>
            <p:cNvPr id="360" name="等腰三角形 359"/>
            <p:cNvSpPr/>
            <p:nvPr/>
          </p:nvSpPr>
          <p:spPr>
            <a:xfrm>
              <a:off x="2010894" y="4092249"/>
              <a:ext cx="217225" cy="122111"/>
            </a:xfrm>
            <a:prstGeom prst="triangle">
              <a:avLst/>
            </a:prstGeom>
            <a:solidFill>
              <a:srgbClr val="59B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latin typeface="+mn-ea"/>
              </a:endParaRPr>
            </a:p>
          </p:txBody>
        </p:sp>
      </p:grpSp>
      <p:grpSp>
        <p:nvGrpSpPr>
          <p:cNvPr id="361" name="组合 360"/>
          <p:cNvGrpSpPr/>
          <p:nvPr/>
        </p:nvGrpSpPr>
        <p:grpSpPr>
          <a:xfrm>
            <a:off x="4189041" y="1577541"/>
            <a:ext cx="621104" cy="1383549"/>
            <a:chOff x="4249767" y="1888664"/>
            <a:chExt cx="655071" cy="1459212"/>
          </a:xfrm>
        </p:grpSpPr>
        <p:sp>
          <p:nvSpPr>
            <p:cNvPr id="362" name="矩形: 圆角 196"/>
            <p:cNvSpPr/>
            <p:nvPr/>
          </p:nvSpPr>
          <p:spPr>
            <a:xfrm>
              <a:off x="4269135" y="1888664"/>
              <a:ext cx="635703" cy="1459212"/>
            </a:xfrm>
            <a:prstGeom prst="round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63" name="矩形 362"/>
            <p:cNvSpPr/>
            <p:nvPr/>
          </p:nvSpPr>
          <p:spPr>
            <a:xfrm>
              <a:off x="4389953" y="1996880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515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控</a:t>
              </a:r>
              <a:endParaRPr lang="en-US" altLang="zh-CN" sz="1515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515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制</a:t>
              </a:r>
              <a:endParaRPr lang="en-US" altLang="zh-CN" sz="1515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  <a:p>
              <a:r>
                <a:rPr lang="zh-CN" altLang="en-US" sz="1515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器</a:t>
              </a:r>
              <a:endParaRPr lang="zh-CN" altLang="en-US" sz="1515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64" name="矩形 363"/>
            <p:cNvSpPr/>
            <p:nvPr/>
          </p:nvSpPr>
          <p:spPr>
            <a:xfrm>
              <a:off x="4249767" y="3005005"/>
              <a:ext cx="57854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Func</a:t>
              </a:r>
              <a:endParaRPr lang="zh-CN" altLang="en-US" sz="1325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65" name="矩形 364"/>
            <p:cNvSpPr/>
            <p:nvPr/>
          </p:nvSpPr>
          <p:spPr>
            <a:xfrm>
              <a:off x="4262342" y="2770315"/>
              <a:ext cx="43822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Op</a:t>
              </a:r>
              <a:endParaRPr lang="zh-CN" altLang="en-US" sz="1325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366" name="标题 1"/>
          <p:cNvSpPr txBox="1"/>
          <p:nvPr/>
        </p:nvSpPr>
        <p:spPr>
          <a:xfrm>
            <a:off x="617584" y="183039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9.3 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数据通路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1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2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ntr" presetSubtype="16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22" presetClass="entr" presetSubtype="8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1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22" presetClass="entr" presetSubtype="2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500"/>
                            </p:stCondLst>
                            <p:childTnLst>
                              <p:par>
                                <p:cTn id="1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53" presetClass="entr" presetSubtype="16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8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00"/>
                            </p:stCondLst>
                            <p:childTnLst>
                              <p:par>
                                <p:cTn id="219" presetID="22" presetClass="entr" presetSubtype="1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000"/>
                            </p:stCondLst>
                            <p:childTnLst>
                              <p:par>
                                <p:cTn id="2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1" grpId="0" animBg="1"/>
      <p:bldP spid="190" grpId="0" animBg="1"/>
      <p:bldP spid="199" grpId="0" animBg="1"/>
      <p:bldP spid="232" grpId="0" animBg="1"/>
      <p:bldP spid="321" grpId="0"/>
      <p:bldP spid="3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5537" y="936866"/>
            <a:ext cx="47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数据通路的时间特性分析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35329" y="1472111"/>
            <a:ext cx="3224206" cy="6176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0" dirty="0">
                <a:solidFill>
                  <a:srgbClr val="0000FF"/>
                </a:solidFill>
                <a:latin typeface="+mn-ea"/>
                <a:ea typeface="+mn-ea"/>
                <a:cs typeface="Segoe UI Black" panose="020B0A02040204020203" pitchFamily="34" charset="0"/>
              </a:rPr>
              <a:t>(1)D</a:t>
            </a:r>
            <a:r>
              <a:rPr lang="zh-CN" altLang="en-US" sz="2400" b="0" dirty="0">
                <a:solidFill>
                  <a:srgbClr val="0000FF"/>
                </a:solidFill>
                <a:latin typeface="+mn-ea"/>
                <a:ea typeface="+mn-ea"/>
                <a:cs typeface="Segoe UI Black" panose="020B0A02040204020203" pitchFamily="34" charset="0"/>
              </a:rPr>
              <a:t>触发器定时模型</a:t>
            </a:r>
            <a:endParaRPr lang="zh-CN" altLang="en-US" sz="2400" b="0" dirty="0">
              <a:solidFill>
                <a:srgbClr val="0000FF"/>
              </a:solidFill>
              <a:latin typeface="+mn-ea"/>
              <a:ea typeface="+mn-ea"/>
              <a:cs typeface="Segoe UI Black" panose="020B0A02040204020203" pitchFamily="34" charset="0"/>
            </a:endParaRPr>
          </a:p>
        </p:txBody>
      </p:sp>
      <p:sp>
        <p:nvSpPr>
          <p:cNvPr id="23" name="TextBox 24"/>
          <p:cNvSpPr txBox="1"/>
          <p:nvPr/>
        </p:nvSpPr>
        <p:spPr>
          <a:xfrm>
            <a:off x="2069678" y="4564792"/>
            <a:ext cx="8777281" cy="1696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FC000"/>
              </a:buClr>
            </a:pPr>
            <a:r>
              <a:rPr lang="zh-CN" altLang="en-US" sz="2200" dirty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75" dirty="0" smtClean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时钟</a:t>
            </a:r>
            <a:r>
              <a:rPr lang="zh-CN" altLang="en-US" sz="2275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触发前</a:t>
            </a:r>
            <a:r>
              <a:rPr lang="zh-CN" altLang="en-US" sz="2275" dirty="0" smtClean="0">
                <a:solidFill>
                  <a:srgbClr val="0000FF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输入</a:t>
            </a:r>
            <a:r>
              <a:rPr lang="zh-CN" altLang="en-US" sz="2275" dirty="0">
                <a:solidFill>
                  <a:srgbClr val="0000FF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数据</a:t>
            </a:r>
            <a:r>
              <a:rPr lang="zh-CN" altLang="en-US" sz="2275" dirty="0" smtClean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须</a:t>
            </a:r>
            <a:r>
              <a:rPr lang="zh-CN" altLang="en-US" sz="2275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稳定一段  </a:t>
            </a:r>
            <a:r>
              <a:rPr lang="zh-CN" altLang="en-US" sz="2275" dirty="0">
                <a:solidFill>
                  <a:srgbClr val="3438F6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建立时间（</a:t>
            </a:r>
            <a:r>
              <a:rPr lang="en-US" altLang="zh-CN" sz="2275" dirty="0">
                <a:solidFill>
                  <a:srgbClr val="3438F6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Setup Time</a:t>
            </a:r>
            <a:r>
              <a:rPr lang="zh-CN" altLang="en-US" sz="2275" dirty="0">
                <a:solidFill>
                  <a:srgbClr val="3438F6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） </a:t>
            </a:r>
            <a:endParaRPr lang="zh-CN" altLang="en-US" sz="2275" dirty="0">
              <a:solidFill>
                <a:srgbClr val="3438F6"/>
              </a:solidFill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FFC000"/>
              </a:buClr>
            </a:pPr>
            <a:r>
              <a:rPr lang="zh-CN" altLang="en-US" sz="2200" dirty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75" dirty="0" smtClean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时钟</a:t>
            </a:r>
            <a:r>
              <a:rPr lang="zh-CN" altLang="en-US" sz="2275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触发后输入数据须再</a:t>
            </a:r>
            <a:r>
              <a:rPr lang="zh-CN" altLang="en-US" sz="2275" dirty="0" smtClean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稳定</a:t>
            </a:r>
            <a:r>
              <a:rPr lang="zh-CN" altLang="en-US" sz="2275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一段  </a:t>
            </a:r>
            <a:r>
              <a:rPr lang="zh-CN" altLang="en-US" sz="2275" dirty="0">
                <a:solidFill>
                  <a:srgbClr val="3438F6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保持时间（</a:t>
            </a:r>
            <a:r>
              <a:rPr lang="en-US" altLang="zh-CN" sz="2275" dirty="0">
                <a:solidFill>
                  <a:srgbClr val="3438F6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Hold Time</a:t>
            </a:r>
            <a:r>
              <a:rPr lang="zh-CN" altLang="en-US" sz="2275" dirty="0">
                <a:solidFill>
                  <a:srgbClr val="3438F6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） </a:t>
            </a:r>
            <a:endParaRPr lang="zh-CN" altLang="en-US" sz="2275" dirty="0">
              <a:solidFill>
                <a:srgbClr val="3438F6"/>
              </a:solidFill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FFC000"/>
              </a:buClr>
            </a:pPr>
            <a:r>
              <a:rPr lang="zh-CN" altLang="en-US" sz="2200" dirty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时钟</a:t>
            </a:r>
            <a:r>
              <a:rPr lang="zh-CN" altLang="en-US" sz="24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触发</a:t>
            </a:r>
            <a:r>
              <a:rPr lang="zh-CN" altLang="en-US" sz="2400" dirty="0" smtClean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到数据输出稳定还需要一段时延  </a:t>
            </a:r>
            <a:r>
              <a:rPr lang="zh-CN" altLang="en-US" sz="2275" dirty="0">
                <a:solidFill>
                  <a:srgbClr val="3438F6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触发器延迟 </a:t>
            </a:r>
            <a:r>
              <a:rPr lang="en-US" altLang="zh-CN" sz="2275" dirty="0" err="1">
                <a:solidFill>
                  <a:srgbClr val="3438F6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Clk_to_Q</a:t>
            </a:r>
            <a:r>
              <a:rPr lang="zh-CN" altLang="en-US" sz="2275" dirty="0">
                <a:solidFill>
                  <a:srgbClr val="3438F6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 </a:t>
            </a:r>
            <a:endParaRPr lang="zh-CN" altLang="en-US" sz="2275" dirty="0">
              <a:solidFill>
                <a:srgbClr val="3438F6"/>
              </a:solidFill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17904" y="2169212"/>
            <a:ext cx="2678498" cy="1976081"/>
            <a:chOff x="1717986" y="1998616"/>
            <a:chExt cx="2830435" cy="2084148"/>
          </a:xfrm>
        </p:grpSpPr>
        <p:sp>
          <p:nvSpPr>
            <p:cNvPr id="25" name="矩形 24"/>
            <p:cNvSpPr/>
            <p:nvPr/>
          </p:nvSpPr>
          <p:spPr>
            <a:xfrm>
              <a:off x="1717986" y="1998616"/>
              <a:ext cx="2772308" cy="20841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2571863" y="2307051"/>
              <a:ext cx="1220473" cy="1343664"/>
            </a:xfrm>
            <a:prstGeom prst="rect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altLang="zh-CN" sz="3035" b="1" kern="0" dirty="0">
                  <a:latin typeface="+mn-ea"/>
                  <a:cs typeface="Segoe UI Black" panose="020B0A02040204020203" pitchFamily="34" charset="0"/>
                </a:rPr>
                <a:t>D</a:t>
              </a:r>
              <a:endParaRPr lang="zh-CN" altLang="en-US" sz="3035" b="1" kern="0" dirty="0"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>
              <a:off x="3079103" y="3478374"/>
              <a:ext cx="232419" cy="169650"/>
            </a:xfrm>
            <a:prstGeom prst="triangle">
              <a:avLst>
                <a:gd name="adj" fmla="val 49113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515" kern="0">
                <a:solidFill>
                  <a:prstClr val="white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2042754" y="2712334"/>
              <a:ext cx="529108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tailEnd type="none" w="lg" len="lg"/>
            </a:ln>
          </p:spPr>
        </p:cxnSp>
        <p:cxnSp>
          <p:nvCxnSpPr>
            <p:cNvPr id="29" name="直接连接符 28"/>
            <p:cNvCxnSpPr/>
            <p:nvPr/>
          </p:nvCxnSpPr>
          <p:spPr>
            <a:xfrm>
              <a:off x="3804206" y="2653499"/>
              <a:ext cx="529108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tailEnd type="none" w="lg" len="lg"/>
            </a:ln>
          </p:spPr>
        </p:cxnSp>
        <p:sp>
          <p:nvSpPr>
            <p:cNvPr id="30" name="object 81"/>
            <p:cNvSpPr txBox="1"/>
            <p:nvPr/>
          </p:nvSpPr>
          <p:spPr>
            <a:xfrm>
              <a:off x="2307308" y="2357393"/>
              <a:ext cx="337429" cy="27050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975"/>
                </a:lnSpc>
              </a:pPr>
              <a:r>
                <a:rPr lang="en-US" altLang="zh-CN" sz="1895" b="1" spc="-15" dirty="0" smtClean="0">
                  <a:solidFill>
                    <a:schemeClr val="bg2">
                      <a:lumMod val="25000"/>
                    </a:schemeClr>
                  </a:solidFill>
                  <a:latin typeface="+mn-ea"/>
                  <a:cs typeface="Segoe UI Black" panose="020B0A02040204020203" pitchFamily="34" charset="0"/>
                </a:rPr>
                <a:t>D</a:t>
              </a:r>
              <a:endParaRPr sz="1895" b="1" dirty="0">
                <a:solidFill>
                  <a:schemeClr val="bg2">
                    <a:lumMod val="25000"/>
                  </a:schemeClr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31" name="object 81"/>
            <p:cNvSpPr txBox="1"/>
            <p:nvPr/>
          </p:nvSpPr>
          <p:spPr>
            <a:xfrm>
              <a:off x="3910148" y="2295465"/>
              <a:ext cx="638273" cy="27050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975"/>
                </a:lnSpc>
              </a:pPr>
              <a:r>
                <a:rPr lang="en-US" altLang="zh-CN" sz="1895" b="1" spc="-15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Segoe UI Black" panose="020B0A02040204020203" pitchFamily="34" charset="0"/>
                </a:rPr>
                <a:t>Q</a:t>
              </a:r>
              <a:endParaRPr sz="1895" b="1" dirty="0">
                <a:solidFill>
                  <a:schemeClr val="bg2">
                    <a:lumMod val="25000"/>
                  </a:schemeClr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32" name="object 81"/>
            <p:cNvSpPr txBox="1"/>
            <p:nvPr/>
          </p:nvSpPr>
          <p:spPr>
            <a:xfrm>
              <a:off x="2678067" y="3752096"/>
              <a:ext cx="504032" cy="27050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975"/>
                </a:lnSpc>
              </a:pPr>
              <a:r>
                <a:rPr sz="1895" spc="-15" dirty="0">
                  <a:solidFill>
                    <a:prstClr val="black"/>
                  </a:solidFill>
                  <a:latin typeface="+mn-ea"/>
                  <a:cs typeface="Segoe UI Black" panose="020B0A02040204020203" pitchFamily="34" charset="0"/>
                </a:rPr>
                <a:t>Cl</a:t>
              </a:r>
              <a:r>
                <a:rPr sz="1895" spc="-65" dirty="0">
                  <a:solidFill>
                    <a:prstClr val="black"/>
                  </a:solidFill>
                  <a:latin typeface="+mn-ea"/>
                  <a:cs typeface="Segoe UI Black" panose="020B0A02040204020203" pitchFamily="34" charset="0"/>
                </a:rPr>
                <a:t>k</a:t>
              </a:r>
              <a:endParaRPr sz="1895" dirty="0">
                <a:solidFill>
                  <a:prstClr val="black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3182099" y="3661303"/>
              <a:ext cx="0" cy="3125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3972073" y="1834042"/>
            <a:ext cx="7603330" cy="1899053"/>
            <a:chOff x="3446231" y="4431669"/>
            <a:chExt cx="7603330" cy="1899053"/>
          </a:xfrm>
        </p:grpSpPr>
        <p:grpSp>
          <p:nvGrpSpPr>
            <p:cNvPr id="8" name="组合 7"/>
            <p:cNvGrpSpPr/>
            <p:nvPr/>
          </p:nvGrpSpPr>
          <p:grpSpPr>
            <a:xfrm>
              <a:off x="3446231" y="5136997"/>
              <a:ext cx="2079674" cy="373914"/>
              <a:chOff x="2348705" y="5192236"/>
              <a:chExt cx="2193406" cy="394363"/>
            </a:xfrm>
          </p:grpSpPr>
          <p:sp>
            <p:nvSpPr>
              <p:cNvPr id="9" name="object 68"/>
              <p:cNvSpPr txBox="1"/>
              <p:nvPr/>
            </p:nvSpPr>
            <p:spPr>
              <a:xfrm>
                <a:off x="2348705" y="5316092"/>
                <a:ext cx="604000" cy="27050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ts val="1975"/>
                  </a:lnSpc>
                </a:pPr>
                <a:r>
                  <a:rPr lang="en-US" sz="1895" spc="-95" dirty="0" smtClean="0">
                    <a:solidFill>
                      <a:prstClr val="black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   </a:t>
                </a:r>
                <a:r>
                  <a:rPr sz="1895" b="1" spc="-95" dirty="0" smtClean="0">
                    <a:solidFill>
                      <a:srgbClr val="0000FF"/>
                    </a:solidFill>
                    <a:latin typeface="+mn-ea"/>
                    <a:cs typeface="Segoe UI Black" panose="020B0A02040204020203" pitchFamily="34" charset="0"/>
                  </a:rPr>
                  <a:t>D</a:t>
                </a:r>
                <a:endParaRPr sz="1895" b="1" dirty="0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2958964" y="5192236"/>
                <a:ext cx="1583147" cy="380598"/>
                <a:chOff x="2958964" y="5192236"/>
                <a:chExt cx="1583147" cy="380598"/>
              </a:xfrm>
            </p:grpSpPr>
            <p:sp>
              <p:nvSpPr>
                <p:cNvPr id="11" name="object 62"/>
                <p:cNvSpPr/>
                <p:nvPr/>
              </p:nvSpPr>
              <p:spPr>
                <a:xfrm>
                  <a:off x="2958964" y="5192236"/>
                  <a:ext cx="1583147" cy="375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139" h="315594">
                      <a:moveTo>
                        <a:pt x="0" y="0"/>
                      </a:moveTo>
                      <a:lnTo>
                        <a:pt x="0" y="315468"/>
                      </a:lnTo>
                      <a:lnTo>
                        <a:pt x="1501139" y="315468"/>
                      </a:lnTo>
                      <a:lnTo>
                        <a:pt x="150113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pattFill prst="ltUpDiag">
                  <a:fgClr>
                    <a:schemeClr val="bg2">
                      <a:lumMod val="50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txBody>
                <a:bodyPr wrap="square" lIns="0" tIns="0" rIns="0" bIns="0" rtlCol="0"/>
                <a:lstStyle/>
                <a:p>
                  <a:endParaRPr sz="1705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12" name="直接连接符 11"/>
                <p:cNvCxnSpPr/>
                <p:nvPr/>
              </p:nvCxnSpPr>
              <p:spPr>
                <a:xfrm>
                  <a:off x="2958964" y="5572834"/>
                  <a:ext cx="1581368" cy="0"/>
                </a:xfrm>
                <a:prstGeom prst="line">
                  <a:avLst/>
                </a:prstGeom>
                <a:ln w="28575" cap="sq">
                  <a:solidFill>
                    <a:srgbClr val="000000"/>
                  </a:solidFill>
                  <a:miter lim="800000"/>
                </a:ln>
              </p:spPr>
            </p:cxnSp>
            <p:sp>
              <p:nvSpPr>
                <p:cNvPr id="13" name="object 81"/>
                <p:cNvSpPr txBox="1"/>
                <p:nvPr/>
              </p:nvSpPr>
              <p:spPr>
                <a:xfrm>
                  <a:off x="3397925" y="5255379"/>
                  <a:ext cx="903866" cy="270507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975"/>
                    </a:lnSpc>
                  </a:pPr>
                  <a:r>
                    <a:rPr lang="zh-CN" altLang="en-US" sz="1895" b="1" spc="-15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Century" panose="02040604050505020304"/>
                    </a:rPr>
                    <a:t>不关心</a:t>
                  </a:r>
                  <a:endParaRPr sz="1895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entury" panose="02040604050505020304"/>
                  </a:endParaRPr>
                </a:p>
              </p:txBody>
            </p:sp>
            <p:cxnSp>
              <p:nvCxnSpPr>
                <p:cNvPr id="14" name="直接连接符 13"/>
                <p:cNvCxnSpPr/>
                <p:nvPr/>
              </p:nvCxnSpPr>
              <p:spPr>
                <a:xfrm>
                  <a:off x="4540332" y="5200083"/>
                  <a:ext cx="0" cy="351489"/>
                </a:xfrm>
                <a:prstGeom prst="line">
                  <a:avLst/>
                </a:prstGeom>
                <a:ln w="28575" cap="sq">
                  <a:solidFill>
                    <a:srgbClr val="000000"/>
                  </a:solidFill>
                  <a:miter lim="800000"/>
                  <a:tailEnd w="lg" len="lg"/>
                </a:ln>
              </p:spPr>
            </p:cxnSp>
          </p:grpSp>
        </p:grpSp>
        <p:grpSp>
          <p:nvGrpSpPr>
            <p:cNvPr id="15" name="组合 14"/>
            <p:cNvGrpSpPr/>
            <p:nvPr/>
          </p:nvGrpSpPr>
          <p:grpSpPr>
            <a:xfrm>
              <a:off x="6569536" y="5933155"/>
              <a:ext cx="4475402" cy="370235"/>
              <a:chOff x="5642815" y="6031935"/>
              <a:chExt cx="4720151" cy="390482"/>
            </a:xfrm>
          </p:grpSpPr>
          <p:cxnSp>
            <p:nvCxnSpPr>
              <p:cNvPr id="16" name="直接连接符 15"/>
              <p:cNvCxnSpPr/>
              <p:nvPr/>
            </p:nvCxnSpPr>
            <p:spPr>
              <a:xfrm>
                <a:off x="9387231" y="6056851"/>
                <a:ext cx="975735" cy="0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</a:ln>
            </p:spPr>
          </p:cxnSp>
          <p:grpSp>
            <p:nvGrpSpPr>
              <p:cNvPr id="17" name="组合 16"/>
              <p:cNvGrpSpPr/>
              <p:nvPr/>
            </p:nvGrpSpPr>
            <p:grpSpPr>
              <a:xfrm>
                <a:off x="5642815" y="6031935"/>
                <a:ext cx="3744416" cy="390482"/>
                <a:chOff x="5642815" y="6031935"/>
                <a:chExt cx="3744416" cy="390482"/>
              </a:xfrm>
            </p:grpSpPr>
            <p:grpSp>
              <p:nvGrpSpPr>
                <p:cNvPr id="18" name="组合 17"/>
                <p:cNvGrpSpPr/>
                <p:nvPr/>
              </p:nvGrpSpPr>
              <p:grpSpPr>
                <a:xfrm>
                  <a:off x="5642815" y="6031935"/>
                  <a:ext cx="3743487" cy="375023"/>
                  <a:chOff x="5642815" y="6031935"/>
                  <a:chExt cx="3743487" cy="375023"/>
                </a:xfrm>
              </p:grpSpPr>
              <p:sp>
                <p:nvSpPr>
                  <p:cNvPr id="21" name="object 62"/>
                  <p:cNvSpPr/>
                  <p:nvPr/>
                </p:nvSpPr>
                <p:spPr>
                  <a:xfrm>
                    <a:off x="5642815" y="6031935"/>
                    <a:ext cx="3743487" cy="375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1139" h="315594">
                        <a:moveTo>
                          <a:pt x="0" y="0"/>
                        </a:moveTo>
                        <a:lnTo>
                          <a:pt x="0" y="315468"/>
                        </a:lnTo>
                        <a:lnTo>
                          <a:pt x="1501139" y="315468"/>
                        </a:lnTo>
                        <a:lnTo>
                          <a:pt x="150113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pattFill prst="lgConfetti">
                    <a:fgClr>
                      <a:srgbClr val="FFC000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txBody>
                  <a:bodyPr wrap="square" lIns="0" tIns="0" rIns="0" bIns="0" rtlCol="0"/>
                  <a:lstStyle/>
                  <a:p>
                    <a:endParaRPr sz="1705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2" name="object 81"/>
                  <p:cNvSpPr txBox="1"/>
                  <p:nvPr/>
                </p:nvSpPr>
                <p:spPr>
                  <a:xfrm>
                    <a:off x="7258588" y="6090149"/>
                    <a:ext cx="903866" cy="270506"/>
                  </a:xfrm>
                  <a:prstGeom prst="rect">
                    <a:avLst/>
                  </a:prstGeom>
                </p:spPr>
                <p:txBody>
                  <a:bodyPr vert="horz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1975"/>
                      </a:lnSpc>
                    </a:pPr>
                    <a:r>
                      <a:rPr lang="zh-CN" altLang="en-US" sz="1895" b="1" spc="-15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entury" panose="02040604050505020304"/>
                      </a:rPr>
                      <a:t>新值</a:t>
                    </a:r>
                    <a:endParaRPr sz="1895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Century" panose="02040604050505020304"/>
                    </a:endParaRPr>
                  </a:p>
                </p:txBody>
              </p:sp>
            </p:grpSp>
            <p:cxnSp>
              <p:nvCxnSpPr>
                <p:cNvPr id="19" name="直接连接符 18"/>
                <p:cNvCxnSpPr/>
                <p:nvPr/>
              </p:nvCxnSpPr>
              <p:spPr>
                <a:xfrm>
                  <a:off x="9387231" y="6056387"/>
                  <a:ext cx="0" cy="359333"/>
                </a:xfrm>
                <a:prstGeom prst="line">
                  <a:avLst/>
                </a:prstGeom>
                <a:ln w="28575" cap="sq">
                  <a:solidFill>
                    <a:srgbClr val="000000"/>
                  </a:solidFill>
                  <a:miter lim="800000"/>
                  <a:tailEnd w="lg" len="lg"/>
                </a:ln>
              </p:spPr>
            </p:cxnSp>
            <p:cxnSp>
              <p:nvCxnSpPr>
                <p:cNvPr id="20" name="直接连接符 19"/>
                <p:cNvCxnSpPr/>
                <p:nvPr/>
              </p:nvCxnSpPr>
              <p:spPr>
                <a:xfrm>
                  <a:off x="5642815" y="6422417"/>
                  <a:ext cx="3743487" cy="0"/>
                </a:xfrm>
                <a:prstGeom prst="line">
                  <a:avLst/>
                </a:prstGeom>
                <a:ln w="28575" cap="sq">
                  <a:solidFill>
                    <a:srgbClr val="000000"/>
                  </a:solidFill>
                  <a:miter lim="800000"/>
                </a:ln>
              </p:spPr>
            </p:cxnSp>
          </p:grpSp>
        </p:grpSp>
        <p:grpSp>
          <p:nvGrpSpPr>
            <p:cNvPr id="34" name="组合 33"/>
            <p:cNvGrpSpPr/>
            <p:nvPr/>
          </p:nvGrpSpPr>
          <p:grpSpPr>
            <a:xfrm>
              <a:off x="3701137" y="5926347"/>
              <a:ext cx="2868398" cy="404375"/>
              <a:chOff x="2617551" y="6024750"/>
              <a:chExt cx="3025264" cy="426489"/>
            </a:xfrm>
          </p:grpSpPr>
          <p:cxnSp>
            <p:nvCxnSpPr>
              <p:cNvPr id="35" name="直接连接符 34"/>
              <p:cNvCxnSpPr/>
              <p:nvPr/>
            </p:nvCxnSpPr>
            <p:spPr>
              <a:xfrm>
                <a:off x="2967184" y="6422417"/>
                <a:ext cx="2675631" cy="0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</a:ln>
            </p:spPr>
          </p:cxnSp>
          <p:grpSp>
            <p:nvGrpSpPr>
              <p:cNvPr id="36" name="组合 35"/>
              <p:cNvGrpSpPr/>
              <p:nvPr/>
            </p:nvGrpSpPr>
            <p:grpSpPr>
              <a:xfrm>
                <a:off x="2617551" y="6024750"/>
                <a:ext cx="3025264" cy="426489"/>
                <a:chOff x="2617551" y="6024750"/>
                <a:chExt cx="3025264" cy="426489"/>
              </a:xfrm>
            </p:grpSpPr>
            <p:sp>
              <p:nvSpPr>
                <p:cNvPr id="37" name="object 62"/>
                <p:cNvSpPr/>
                <p:nvPr/>
              </p:nvSpPr>
              <p:spPr>
                <a:xfrm>
                  <a:off x="2967184" y="6024750"/>
                  <a:ext cx="2675631" cy="375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139" h="315594">
                      <a:moveTo>
                        <a:pt x="0" y="0"/>
                      </a:moveTo>
                      <a:lnTo>
                        <a:pt x="0" y="315468"/>
                      </a:lnTo>
                      <a:lnTo>
                        <a:pt x="1501139" y="315468"/>
                      </a:lnTo>
                      <a:lnTo>
                        <a:pt x="150113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pattFill prst="ltUpDiag">
                  <a:fgClr>
                    <a:schemeClr val="bg2">
                      <a:lumMod val="50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txBody>
                <a:bodyPr wrap="square" lIns="0" tIns="0" rIns="0" bIns="0" rtlCol="0"/>
                <a:lstStyle/>
                <a:p>
                  <a:endParaRPr sz="1705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" name="object 70"/>
                <p:cNvSpPr txBox="1"/>
                <p:nvPr/>
              </p:nvSpPr>
              <p:spPr>
                <a:xfrm>
                  <a:off x="2617551" y="6180733"/>
                  <a:ext cx="205594" cy="270506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975"/>
                    </a:lnSpc>
                  </a:pPr>
                  <a:r>
                    <a:rPr sz="1895" b="1" spc="-95" dirty="0">
                      <a:solidFill>
                        <a:srgbClr val="0000FF"/>
                      </a:solidFill>
                      <a:latin typeface="+mn-ea"/>
                      <a:cs typeface="Segoe UI Black" panose="020B0A02040204020203" pitchFamily="34" charset="0"/>
                    </a:rPr>
                    <a:t>Q</a:t>
                  </a:r>
                  <a:endParaRPr sz="1895" b="1" spc="-95" dirty="0">
                    <a:solidFill>
                      <a:srgbClr val="0000FF"/>
                    </a:solidFill>
                    <a:latin typeface="+mn-ea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39" name="object 81"/>
                <p:cNvSpPr txBox="1"/>
                <p:nvPr/>
              </p:nvSpPr>
              <p:spPr>
                <a:xfrm>
                  <a:off x="3852747" y="6084794"/>
                  <a:ext cx="903866" cy="270506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L="12700">
                    <a:lnSpc>
                      <a:spcPts val="1975"/>
                    </a:lnSpc>
                  </a:pPr>
                  <a:r>
                    <a:rPr lang="zh-CN" altLang="en-US" sz="1895" b="1" spc="-15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Century" panose="02040604050505020304"/>
                    </a:rPr>
                    <a:t>旧值</a:t>
                  </a:r>
                  <a:endParaRPr sz="1895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entury" panose="02040604050505020304"/>
                  </a:endParaRPr>
                </a:p>
              </p:txBody>
            </p:sp>
            <p:cxnSp>
              <p:nvCxnSpPr>
                <p:cNvPr id="40" name="直接连接符 39"/>
                <p:cNvCxnSpPr/>
                <p:nvPr/>
              </p:nvCxnSpPr>
              <p:spPr>
                <a:xfrm>
                  <a:off x="5642815" y="6040440"/>
                  <a:ext cx="0" cy="359333"/>
                </a:xfrm>
                <a:prstGeom prst="line">
                  <a:avLst/>
                </a:prstGeom>
                <a:ln w="28575" cap="sq">
                  <a:solidFill>
                    <a:srgbClr val="000000"/>
                  </a:solidFill>
                  <a:miter lim="800000"/>
                  <a:tailEnd w="lg" len="lg"/>
                </a:ln>
              </p:spPr>
            </p:cxnSp>
          </p:grpSp>
        </p:grpSp>
        <p:grpSp>
          <p:nvGrpSpPr>
            <p:cNvPr id="41" name="组合 40"/>
            <p:cNvGrpSpPr/>
            <p:nvPr/>
          </p:nvGrpSpPr>
          <p:grpSpPr>
            <a:xfrm>
              <a:off x="6965968" y="5121318"/>
              <a:ext cx="4078970" cy="386591"/>
              <a:chOff x="6060927" y="5175700"/>
              <a:chExt cx="4302039" cy="407733"/>
            </a:xfrm>
          </p:grpSpPr>
          <p:sp>
            <p:nvSpPr>
              <p:cNvPr id="42" name="object 62"/>
              <p:cNvSpPr/>
              <p:nvPr/>
            </p:nvSpPr>
            <p:spPr>
              <a:xfrm>
                <a:off x="8300255" y="5186797"/>
                <a:ext cx="1493388" cy="396636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gConfetti">
                <a:fgClr>
                  <a:srgbClr val="FFC0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705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object 62"/>
              <p:cNvSpPr/>
              <p:nvPr/>
            </p:nvSpPr>
            <p:spPr>
              <a:xfrm>
                <a:off x="9833858" y="5184535"/>
                <a:ext cx="529108" cy="375023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chemeClr val="bg2">
                    <a:lumMod val="50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705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object 62"/>
              <p:cNvSpPr/>
              <p:nvPr/>
            </p:nvSpPr>
            <p:spPr>
              <a:xfrm>
                <a:off x="6073934" y="5175700"/>
                <a:ext cx="2206216" cy="376583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chemeClr val="bg2">
                    <a:lumMod val="50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705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>
                <a:off x="8285173" y="5184535"/>
                <a:ext cx="0" cy="374882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  <a:tailEnd w="lg" len="lg"/>
              </a:ln>
            </p:spPr>
          </p:cxnSp>
          <p:cxnSp>
            <p:nvCxnSpPr>
              <p:cNvPr id="47" name="直接连接符 46"/>
              <p:cNvCxnSpPr/>
              <p:nvPr/>
            </p:nvCxnSpPr>
            <p:spPr>
              <a:xfrm flipV="1">
                <a:off x="8300257" y="5184535"/>
                <a:ext cx="1513494" cy="1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</a:ln>
            </p:spPr>
          </p:cxnSp>
          <p:cxnSp>
            <p:nvCxnSpPr>
              <p:cNvPr id="48" name="直接连接符 47"/>
              <p:cNvCxnSpPr/>
              <p:nvPr/>
            </p:nvCxnSpPr>
            <p:spPr>
              <a:xfrm>
                <a:off x="9813751" y="5200083"/>
                <a:ext cx="0" cy="359333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  <a:tailEnd w="lg" len="lg"/>
              </a:ln>
            </p:spPr>
          </p:cxnSp>
          <p:cxnSp>
            <p:nvCxnSpPr>
              <p:cNvPr id="49" name="直接连接符 48"/>
              <p:cNvCxnSpPr/>
              <p:nvPr/>
            </p:nvCxnSpPr>
            <p:spPr>
              <a:xfrm>
                <a:off x="9813751" y="5574419"/>
                <a:ext cx="549215" cy="0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</a:ln>
            </p:spPr>
          </p:cxnSp>
          <p:sp>
            <p:nvSpPr>
              <p:cNvPr id="50" name="object 81"/>
              <p:cNvSpPr txBox="1"/>
              <p:nvPr/>
            </p:nvSpPr>
            <p:spPr>
              <a:xfrm>
                <a:off x="6841985" y="5255379"/>
                <a:ext cx="903866" cy="270506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ts val="1975"/>
                  </a:lnSpc>
                </a:pPr>
                <a:r>
                  <a:rPr lang="zh-CN" altLang="en-US" sz="1895" b="1" spc="-15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Century" panose="02040604050505020304"/>
                  </a:rPr>
                  <a:t>不关心</a:t>
                </a:r>
                <a:endParaRPr sz="1895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entury" panose="02040604050505020304"/>
                </a:endParaRPr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>
                <a:off x="6060927" y="5574419"/>
                <a:ext cx="2219223" cy="0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</a:ln>
            </p:spPr>
          </p:cxnSp>
        </p:grpSp>
        <p:sp>
          <p:nvSpPr>
            <p:cNvPr id="52" name="椭圆 51"/>
            <p:cNvSpPr/>
            <p:nvPr/>
          </p:nvSpPr>
          <p:spPr>
            <a:xfrm>
              <a:off x="5424485" y="4431669"/>
              <a:ext cx="1864973" cy="186497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6569536" y="5532475"/>
              <a:ext cx="0" cy="372578"/>
            </a:xfrm>
            <a:prstGeom prst="line">
              <a:avLst/>
            </a:prstGeom>
            <a:ln w="19050" cap="sq">
              <a:solidFill>
                <a:srgbClr val="000000"/>
              </a:solidFill>
              <a:prstDash val="dash"/>
              <a:miter lim="800000"/>
            </a:ln>
          </p:spPr>
        </p:cxnSp>
        <p:grpSp>
          <p:nvGrpSpPr>
            <p:cNvPr id="54" name="组合 53"/>
            <p:cNvGrpSpPr/>
            <p:nvPr/>
          </p:nvGrpSpPr>
          <p:grpSpPr>
            <a:xfrm>
              <a:off x="6016609" y="5578894"/>
              <a:ext cx="2169638" cy="294953"/>
              <a:chOff x="5059650" y="5658292"/>
              <a:chExt cx="2288290" cy="311083"/>
            </a:xfrm>
          </p:grpSpPr>
          <p:sp>
            <p:nvSpPr>
              <p:cNvPr id="55" name="object 91"/>
              <p:cNvSpPr txBox="1"/>
              <p:nvPr/>
            </p:nvSpPr>
            <p:spPr>
              <a:xfrm>
                <a:off x="6078208" y="5658292"/>
                <a:ext cx="1269732" cy="311083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ts val="2250"/>
                  </a:lnSpc>
                </a:pPr>
                <a:r>
                  <a:rPr sz="1895" spc="-55" dirty="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C</a:t>
                </a:r>
                <a:r>
                  <a:rPr sz="1895" spc="-25" dirty="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l</a:t>
                </a:r>
                <a:r>
                  <a:rPr sz="1895" spc="-95" dirty="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k</a:t>
                </a:r>
                <a:r>
                  <a:rPr sz="1895" spc="-10" dirty="0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-</a:t>
                </a:r>
                <a:r>
                  <a:rPr sz="1895" spc="-70" dirty="0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to</a:t>
                </a:r>
                <a:r>
                  <a:rPr sz="1895" spc="-10" dirty="0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-</a:t>
                </a:r>
                <a:r>
                  <a:rPr sz="1895" spc="-35" dirty="0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Q</a:t>
                </a:r>
                <a:endParaRPr sz="1950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56" name="直接连接符 55"/>
              <p:cNvCxnSpPr/>
              <p:nvPr/>
            </p:nvCxnSpPr>
            <p:spPr>
              <a:xfrm>
                <a:off x="5642815" y="5805818"/>
                <a:ext cx="360040" cy="0"/>
              </a:xfrm>
              <a:prstGeom prst="line">
                <a:avLst/>
              </a:prstGeom>
              <a:ln w="19050" cap="sq">
                <a:solidFill>
                  <a:srgbClr val="0066FF"/>
                </a:solidFill>
                <a:miter lim="800000"/>
                <a:headEnd type="triangle" w="lg" len="lg"/>
                <a:tailEnd type="none" w="lg" len="lg"/>
              </a:ln>
            </p:spPr>
          </p:cxnSp>
          <p:cxnSp>
            <p:nvCxnSpPr>
              <p:cNvPr id="57" name="直接连接符 56"/>
              <p:cNvCxnSpPr/>
              <p:nvPr/>
            </p:nvCxnSpPr>
            <p:spPr>
              <a:xfrm>
                <a:off x="5059650" y="5805818"/>
                <a:ext cx="341854" cy="0"/>
              </a:xfrm>
              <a:prstGeom prst="line">
                <a:avLst/>
              </a:prstGeom>
              <a:ln w="19050" cap="sq">
                <a:solidFill>
                  <a:srgbClr val="0066FF"/>
                </a:solidFill>
                <a:miter lim="800000"/>
                <a:headEnd type="none" w="lg" len="lg"/>
                <a:tailEnd type="triangle" w="lg" len="lg"/>
              </a:ln>
            </p:spPr>
          </p:cxnSp>
        </p:grpSp>
        <p:grpSp>
          <p:nvGrpSpPr>
            <p:cNvPr id="58" name="组合 57"/>
            <p:cNvGrpSpPr/>
            <p:nvPr/>
          </p:nvGrpSpPr>
          <p:grpSpPr>
            <a:xfrm>
              <a:off x="5501572" y="5136997"/>
              <a:ext cx="1457663" cy="362363"/>
              <a:chOff x="4516447" y="5192239"/>
              <a:chExt cx="1537379" cy="382180"/>
            </a:xfrm>
          </p:grpSpPr>
          <p:cxnSp>
            <p:nvCxnSpPr>
              <p:cNvPr id="60" name="直接连接符 59"/>
              <p:cNvCxnSpPr/>
              <p:nvPr/>
            </p:nvCxnSpPr>
            <p:spPr>
              <a:xfrm>
                <a:off x="6053826" y="5192239"/>
                <a:ext cx="0" cy="359333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  <a:tailEnd w="lg" len="lg"/>
              </a:ln>
            </p:spPr>
          </p:cxnSp>
          <p:cxnSp>
            <p:nvCxnSpPr>
              <p:cNvPr id="61" name="直接连接符 60"/>
              <p:cNvCxnSpPr/>
              <p:nvPr/>
            </p:nvCxnSpPr>
            <p:spPr>
              <a:xfrm>
                <a:off x="4516447" y="5574419"/>
                <a:ext cx="1537378" cy="0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</a:ln>
            </p:spPr>
          </p:cxnSp>
        </p:grpSp>
        <p:grpSp>
          <p:nvGrpSpPr>
            <p:cNvPr id="62" name="组合 61"/>
            <p:cNvGrpSpPr/>
            <p:nvPr/>
          </p:nvGrpSpPr>
          <p:grpSpPr>
            <a:xfrm>
              <a:off x="5524218" y="4873732"/>
              <a:ext cx="816519" cy="439182"/>
              <a:chOff x="4540332" y="4914575"/>
              <a:chExt cx="861172" cy="463200"/>
            </a:xfrm>
          </p:grpSpPr>
          <p:sp>
            <p:nvSpPr>
              <p:cNvPr id="63" name="object 81"/>
              <p:cNvSpPr txBox="1"/>
              <p:nvPr/>
            </p:nvSpPr>
            <p:spPr>
              <a:xfrm>
                <a:off x="4691715" y="4914575"/>
                <a:ext cx="662866" cy="270506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ts val="1975"/>
                  </a:lnSpc>
                </a:pPr>
                <a:r>
                  <a:rPr lang="en-US" altLang="zh-CN" sz="1700" spc="-15" dirty="0">
                    <a:solidFill>
                      <a:srgbClr val="FF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Setup</a:t>
                </a:r>
                <a:endParaRPr sz="1700" dirty="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64" name="直接连接符 63"/>
              <p:cNvCxnSpPr/>
              <p:nvPr/>
            </p:nvCxnSpPr>
            <p:spPr>
              <a:xfrm>
                <a:off x="4540332" y="5377775"/>
                <a:ext cx="861172" cy="0"/>
              </a:xfrm>
              <a:prstGeom prst="line">
                <a:avLst/>
              </a:prstGeom>
              <a:ln w="19050" cap="sq">
                <a:solidFill>
                  <a:srgbClr val="FF0000"/>
                </a:solidFill>
                <a:miter lim="800000"/>
                <a:headEnd type="triangle" w="lg" len="lg"/>
                <a:tailEnd type="triangle" w="lg" len="lg"/>
              </a:ln>
            </p:spPr>
          </p:cxnSp>
        </p:grpSp>
        <p:grpSp>
          <p:nvGrpSpPr>
            <p:cNvPr id="65" name="组合 64"/>
            <p:cNvGrpSpPr/>
            <p:nvPr/>
          </p:nvGrpSpPr>
          <p:grpSpPr>
            <a:xfrm>
              <a:off x="6347470" y="4878253"/>
              <a:ext cx="674774" cy="434661"/>
              <a:chOff x="5408605" y="4919343"/>
              <a:chExt cx="711676" cy="458432"/>
            </a:xfrm>
          </p:grpSpPr>
          <p:cxnSp>
            <p:nvCxnSpPr>
              <p:cNvPr id="66" name="直接连接符 65"/>
              <p:cNvCxnSpPr/>
              <p:nvPr/>
            </p:nvCxnSpPr>
            <p:spPr>
              <a:xfrm>
                <a:off x="5408605" y="5377775"/>
                <a:ext cx="652322" cy="0"/>
              </a:xfrm>
              <a:prstGeom prst="line">
                <a:avLst/>
              </a:prstGeom>
              <a:ln w="19050" cap="sq">
                <a:solidFill>
                  <a:srgbClr val="7030A0"/>
                </a:solidFill>
                <a:miter lim="800000"/>
                <a:headEnd type="triangle" w="lg" len="lg"/>
                <a:tailEnd type="triangle" w="lg" len="lg"/>
              </a:ln>
            </p:spPr>
          </p:cxnSp>
          <p:sp>
            <p:nvSpPr>
              <p:cNvPr id="67" name="object 81"/>
              <p:cNvSpPr txBox="1"/>
              <p:nvPr/>
            </p:nvSpPr>
            <p:spPr>
              <a:xfrm>
                <a:off x="5457416" y="4919343"/>
                <a:ext cx="662865" cy="27050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ts val="1975"/>
                  </a:lnSpc>
                </a:pPr>
                <a:r>
                  <a:rPr lang="en-US" altLang="zh-CN" sz="1700" spc="-15" dirty="0">
                    <a:solidFill>
                      <a:srgbClr val="7030A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Hold</a:t>
                </a:r>
                <a:endParaRPr sz="1700" dirty="0">
                  <a:solidFill>
                    <a:srgbClr val="7030A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6347470" y="4783746"/>
              <a:ext cx="3546153" cy="1519644"/>
              <a:chOff x="5408605" y="4819667"/>
              <a:chExt cx="3740083" cy="1602750"/>
            </a:xfrm>
          </p:grpSpPr>
          <p:cxnSp>
            <p:nvCxnSpPr>
              <p:cNvPr id="69" name="直接连接符 68"/>
              <p:cNvCxnSpPr/>
              <p:nvPr/>
            </p:nvCxnSpPr>
            <p:spPr>
              <a:xfrm>
                <a:off x="5408605" y="4855753"/>
                <a:ext cx="0" cy="1544020"/>
              </a:xfrm>
              <a:prstGeom prst="line">
                <a:avLst/>
              </a:prstGeom>
              <a:ln w="19050" cap="sq">
                <a:solidFill>
                  <a:srgbClr val="FF66FF"/>
                </a:solidFill>
                <a:prstDash val="dash"/>
                <a:miter lim="800000"/>
              </a:ln>
            </p:spPr>
          </p:cxnSp>
          <p:cxnSp>
            <p:nvCxnSpPr>
              <p:cNvPr id="70" name="直接连接符 69"/>
              <p:cNvCxnSpPr/>
              <p:nvPr/>
            </p:nvCxnSpPr>
            <p:spPr>
              <a:xfrm>
                <a:off x="9148688" y="4819667"/>
                <a:ext cx="0" cy="1602750"/>
              </a:xfrm>
              <a:prstGeom prst="line">
                <a:avLst/>
              </a:prstGeom>
              <a:ln w="19050" cap="sq">
                <a:solidFill>
                  <a:srgbClr val="FF66FF"/>
                </a:solidFill>
                <a:prstDash val="dash"/>
                <a:miter lim="800000"/>
              </a:ln>
            </p:spPr>
          </p:cxnSp>
        </p:grpSp>
        <p:grpSp>
          <p:nvGrpSpPr>
            <p:cNvPr id="71" name="组合 70"/>
            <p:cNvGrpSpPr/>
            <p:nvPr/>
          </p:nvGrpSpPr>
          <p:grpSpPr>
            <a:xfrm>
              <a:off x="3541140" y="4450280"/>
              <a:ext cx="7508421" cy="385566"/>
              <a:chOff x="2448804" y="4467962"/>
              <a:chExt cx="7919038" cy="406651"/>
            </a:xfrm>
          </p:grpSpPr>
          <p:sp>
            <p:nvSpPr>
              <p:cNvPr id="72" name="object 81"/>
              <p:cNvSpPr txBox="1"/>
              <p:nvPr/>
            </p:nvSpPr>
            <p:spPr>
              <a:xfrm>
                <a:off x="2448804" y="4604107"/>
                <a:ext cx="504032" cy="270506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ts val="1975"/>
                  </a:lnSpc>
                </a:pPr>
                <a:r>
                  <a:rPr sz="1895" spc="-15" dirty="0">
                    <a:solidFill>
                      <a:prstClr val="black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Cl</a:t>
                </a:r>
                <a:r>
                  <a:rPr sz="1895" spc="-65" dirty="0">
                    <a:solidFill>
                      <a:prstClr val="black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k</a:t>
                </a:r>
                <a:endParaRPr sz="1895" dirty="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>
                <a:off x="2967184" y="4474755"/>
                <a:ext cx="556109" cy="0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</a:ln>
            </p:spPr>
          </p:cxnSp>
          <p:cxnSp>
            <p:nvCxnSpPr>
              <p:cNvPr id="74" name="直接连接符 73"/>
              <p:cNvCxnSpPr/>
              <p:nvPr/>
            </p:nvCxnSpPr>
            <p:spPr>
              <a:xfrm>
                <a:off x="3523293" y="4474755"/>
                <a:ext cx="0" cy="359333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  <a:tailEnd w="lg" len="lg"/>
              </a:ln>
            </p:spPr>
          </p:cxnSp>
          <p:cxnSp>
            <p:nvCxnSpPr>
              <p:cNvPr id="75" name="直接连接符 74"/>
              <p:cNvCxnSpPr/>
              <p:nvPr/>
            </p:nvCxnSpPr>
            <p:spPr>
              <a:xfrm>
                <a:off x="3534541" y="4834088"/>
                <a:ext cx="1866963" cy="0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</a:ln>
            </p:spPr>
          </p:cxnSp>
          <p:cxnSp>
            <p:nvCxnSpPr>
              <p:cNvPr id="76" name="直接连接符 75"/>
              <p:cNvCxnSpPr/>
              <p:nvPr/>
            </p:nvCxnSpPr>
            <p:spPr>
              <a:xfrm>
                <a:off x="5410878" y="4467962"/>
                <a:ext cx="1866963" cy="0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</a:ln>
            </p:spPr>
          </p:cxnSp>
          <p:cxnSp>
            <p:nvCxnSpPr>
              <p:cNvPr id="77" name="直接连接符 76"/>
              <p:cNvCxnSpPr/>
              <p:nvPr/>
            </p:nvCxnSpPr>
            <p:spPr>
              <a:xfrm>
                <a:off x="7277841" y="4474755"/>
                <a:ext cx="0" cy="359333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</a:ln>
            </p:spPr>
          </p:cxnSp>
          <p:cxnSp>
            <p:nvCxnSpPr>
              <p:cNvPr id="78" name="直接连接符 77"/>
              <p:cNvCxnSpPr/>
              <p:nvPr/>
            </p:nvCxnSpPr>
            <p:spPr>
              <a:xfrm>
                <a:off x="7281725" y="4855753"/>
                <a:ext cx="1866963" cy="0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</a:ln>
            </p:spPr>
          </p:cxnSp>
          <p:cxnSp>
            <p:nvCxnSpPr>
              <p:cNvPr id="79" name="直接连接符 78"/>
              <p:cNvCxnSpPr/>
              <p:nvPr/>
            </p:nvCxnSpPr>
            <p:spPr>
              <a:xfrm>
                <a:off x="9148688" y="4484645"/>
                <a:ext cx="0" cy="359333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  <a:headEnd type="triangle" w="lg" len="lg"/>
                <a:tailEnd type="none" w="lg" len="lg"/>
              </a:ln>
            </p:spPr>
          </p:cxnSp>
          <p:cxnSp>
            <p:nvCxnSpPr>
              <p:cNvPr id="80" name="直接连接符 79"/>
              <p:cNvCxnSpPr/>
              <p:nvPr/>
            </p:nvCxnSpPr>
            <p:spPr>
              <a:xfrm>
                <a:off x="9153564" y="4484645"/>
                <a:ext cx="1214278" cy="0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</a:ln>
            </p:spPr>
          </p:cxnSp>
          <p:cxnSp>
            <p:nvCxnSpPr>
              <p:cNvPr id="81" name="直接连接符 80"/>
              <p:cNvCxnSpPr/>
              <p:nvPr/>
            </p:nvCxnSpPr>
            <p:spPr>
              <a:xfrm>
                <a:off x="5408605" y="4474755"/>
                <a:ext cx="0" cy="359333"/>
              </a:xfrm>
              <a:prstGeom prst="line">
                <a:avLst/>
              </a:prstGeom>
              <a:ln w="28575" cap="sq">
                <a:solidFill>
                  <a:srgbClr val="000000"/>
                </a:solidFill>
                <a:miter lim="800000"/>
                <a:headEnd type="triangle" w="lg" len="lg"/>
                <a:tailEnd type="none" w="lg" len="lg"/>
              </a:ln>
            </p:spPr>
          </p:cxnSp>
        </p:grpSp>
      </p:grpSp>
      <p:sp>
        <p:nvSpPr>
          <p:cNvPr id="82" name="标题 1"/>
          <p:cNvSpPr txBox="1"/>
          <p:nvPr/>
        </p:nvSpPr>
        <p:spPr>
          <a:xfrm>
            <a:off x="617584" y="183039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9.3 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数据通路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685" y="148757"/>
            <a:ext cx="10515600" cy="617641"/>
          </a:xfrm>
        </p:spPr>
        <p:txBody>
          <a:bodyPr/>
          <a:lstStyle/>
          <a:p>
            <a:r>
              <a:rPr lang="zh-CN" altLang="en-US" dirty="0" smtClean="0"/>
              <a:t>本讲主要</a:t>
            </a:r>
            <a:r>
              <a:rPr lang="zh-CN" altLang="en-US" dirty="0"/>
              <a:t>内容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074" y="4557935"/>
            <a:ext cx="2831981" cy="18944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71877" y="2193375"/>
            <a:ext cx="467875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9.1 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CPU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的组成和功能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3071877" y="3445846"/>
            <a:ext cx="5609044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9.3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数据通路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3071877" y="2758013"/>
            <a:ext cx="5609044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9.2 </a:t>
            </a:r>
            <a:r>
              <a:rPr lang="zh-CN" altLang="en-US" sz="3000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指令周期</a:t>
            </a:r>
            <a:r>
              <a:rPr lang="zh-CN" altLang="en-US" sz="3000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与</a:t>
            </a:r>
            <a:r>
              <a:rPr lang="zh-CN" altLang="en-US" sz="3000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时序</a:t>
            </a:r>
            <a:endParaRPr lang="zh-CN" altLang="en-US" sz="3000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059105" y="4097137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9.4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指令周期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流程分析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584" y="778907"/>
            <a:ext cx="47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数据通路的时间特性分析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87130" y="3542538"/>
            <a:ext cx="4849015" cy="2135481"/>
            <a:chOff x="4323190" y="4170973"/>
            <a:chExt cx="5114196" cy="2252265"/>
          </a:xfrm>
        </p:grpSpPr>
        <p:sp>
          <p:nvSpPr>
            <p:cNvPr id="5" name="矩形 4"/>
            <p:cNvSpPr/>
            <p:nvPr/>
          </p:nvSpPr>
          <p:spPr>
            <a:xfrm>
              <a:off x="4323190" y="4170973"/>
              <a:ext cx="5114196" cy="2252265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66000"/>
              </a:schemeClr>
            </a:solidFill>
            <a:ln w="12700" cap="flat" cmpd="sng" algn="ctr">
              <a:solidFill>
                <a:srgbClr val="3438F6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4170"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864869" y="5953159"/>
              <a:ext cx="1479153" cy="40508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>
              <a:spAutoFit/>
            </a:bodyPr>
            <a:lstStyle/>
            <a:p>
              <a:pPr>
                <a:defRPr/>
              </a:pPr>
              <a:r>
                <a:rPr lang="zh-CN" altLang="en-US" sz="1895" kern="0" dirty="0">
                  <a:solidFill>
                    <a:prstClr val="black"/>
                  </a:solidFill>
                  <a:latin typeface="+mn-ea"/>
                </a:rPr>
                <a:t>组合逻辑</a:t>
              </a:r>
              <a:endParaRPr lang="en-US" altLang="zh-CN" sz="1895" kern="0" dirty="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520652" y="5675731"/>
            <a:ext cx="898990" cy="439080"/>
            <a:chOff x="1735924" y="3154126"/>
            <a:chExt cx="416058" cy="491971"/>
          </a:xfrm>
        </p:grpSpPr>
        <p:sp>
          <p:nvSpPr>
            <p:cNvPr id="9" name="文本框 8"/>
            <p:cNvSpPr txBox="1"/>
            <p:nvPr/>
          </p:nvSpPr>
          <p:spPr>
            <a:xfrm>
              <a:off x="1735924" y="3248296"/>
              <a:ext cx="251646" cy="39780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1705" kern="0" dirty="0">
                  <a:solidFill>
                    <a:prstClr val="black"/>
                  </a:solidFill>
                  <a:latin typeface="+mn-ea"/>
                  <a:cs typeface="Segoe UI Black" panose="020B0A02040204020203" pitchFamily="34" charset="0"/>
                </a:rPr>
                <a:t>CLK</a:t>
              </a:r>
              <a:endParaRPr lang="en-US" altLang="zh-CN" sz="1705" kern="0" dirty="0">
                <a:solidFill>
                  <a:prstClr val="black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2151982" y="3154126"/>
              <a:ext cx="0" cy="288852"/>
            </a:xfrm>
            <a:prstGeom prst="line">
              <a:avLst/>
            </a:prstGeom>
            <a:noFill/>
            <a:ln w="25400" cap="sq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</p:grpSp>
      <p:sp>
        <p:nvSpPr>
          <p:cNvPr id="11" name="矩形 10"/>
          <p:cNvSpPr/>
          <p:nvPr/>
        </p:nvSpPr>
        <p:spPr>
          <a:xfrm>
            <a:off x="3212758" y="3542538"/>
            <a:ext cx="455345" cy="213548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sz="4170" kern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3212755" y="5545338"/>
            <a:ext cx="455347" cy="132681"/>
          </a:xfrm>
          <a:prstGeom prst="triangl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4170" kern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08309" y="4198467"/>
            <a:ext cx="476412" cy="823302"/>
          </a:xfrm>
          <a:prstGeom prst="rect">
            <a:avLst/>
          </a:prstGeom>
          <a:noFill/>
          <a:ln>
            <a:noFill/>
          </a:ln>
        </p:spPr>
        <p:txBody>
          <a:bodyPr vert="eaVert" wrap="none" rtlCol="0">
            <a:spAutoFit/>
          </a:bodyPr>
          <a:lstStyle/>
          <a:p>
            <a:pPr>
              <a:defRPr/>
            </a:pPr>
            <a:r>
              <a:rPr lang="zh-CN" altLang="en-US" sz="1895" kern="0" dirty="0">
                <a:solidFill>
                  <a:prstClr val="black"/>
                </a:solidFill>
                <a:latin typeface="+mn-ea"/>
              </a:rPr>
              <a:t>寄存器</a:t>
            </a:r>
            <a:endParaRPr lang="en-US" altLang="zh-CN" sz="1895" kern="0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287129" y="3783458"/>
            <a:ext cx="4849016" cy="1598243"/>
            <a:chOff x="6423364" y="-197514"/>
            <a:chExt cx="5321656" cy="1754026"/>
          </a:xfrm>
        </p:grpSpPr>
        <p:grpSp>
          <p:nvGrpSpPr>
            <p:cNvPr id="15" name="Group 70"/>
            <p:cNvGrpSpPr/>
            <p:nvPr/>
          </p:nvGrpSpPr>
          <p:grpSpPr>
            <a:xfrm>
              <a:off x="6423365" y="338076"/>
              <a:ext cx="907090" cy="471605"/>
              <a:chOff x="3279279" y="4177246"/>
              <a:chExt cx="1425469" cy="741118"/>
            </a:xfrm>
          </p:grpSpPr>
          <p:cxnSp>
            <p:nvCxnSpPr>
              <p:cNvPr id="48" name="Straight Connector 22"/>
              <p:cNvCxnSpPr/>
              <p:nvPr/>
            </p:nvCxnSpPr>
            <p:spPr>
              <a:xfrm flipV="1">
                <a:off x="3279279" y="4734370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24"/>
              <p:cNvCxnSpPr/>
              <p:nvPr/>
            </p:nvCxnSpPr>
            <p:spPr>
              <a:xfrm flipV="1">
                <a:off x="3279279" y="4371022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65"/>
              <p:cNvSpPr/>
              <p:nvPr/>
            </p:nvSpPr>
            <p:spPr>
              <a:xfrm>
                <a:off x="4584720" y="4496209"/>
                <a:ext cx="120028" cy="11743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5">
                  <a:latin typeface="+mn-ea"/>
                </a:endParaRPr>
              </a:p>
            </p:txBody>
          </p:sp>
          <p:sp>
            <p:nvSpPr>
              <p:cNvPr id="51" name="Delay 67"/>
              <p:cNvSpPr/>
              <p:nvPr/>
            </p:nvSpPr>
            <p:spPr>
              <a:xfrm>
                <a:off x="3694386" y="4177246"/>
                <a:ext cx="882699" cy="741118"/>
              </a:xfrm>
              <a:prstGeom prst="flowChartDelay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5">
                  <a:latin typeface="+mn-ea"/>
                </a:endParaRPr>
              </a:p>
            </p:txBody>
          </p:sp>
        </p:grpSp>
        <p:cxnSp>
          <p:nvCxnSpPr>
            <p:cNvPr id="16" name="Straight Connector 97"/>
            <p:cNvCxnSpPr/>
            <p:nvPr/>
          </p:nvCxnSpPr>
          <p:spPr>
            <a:xfrm flipV="1">
              <a:off x="7336866" y="569679"/>
              <a:ext cx="434834" cy="55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98"/>
            <p:cNvCxnSpPr>
              <a:stCxn id="18" idx="6"/>
            </p:cNvCxnSpPr>
            <p:nvPr/>
          </p:nvCxnSpPr>
          <p:spPr>
            <a:xfrm>
              <a:off x="8098815" y="570330"/>
              <a:ext cx="338387" cy="0"/>
            </a:xfrm>
            <a:prstGeom prst="line">
              <a:avLst/>
            </a:prstGeom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99"/>
            <p:cNvSpPr/>
            <p:nvPr/>
          </p:nvSpPr>
          <p:spPr>
            <a:xfrm>
              <a:off x="8022436" y="532965"/>
              <a:ext cx="76379" cy="7473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>
                <a:latin typeface="+mn-ea"/>
              </a:endParaRPr>
            </a:p>
          </p:txBody>
        </p:sp>
        <p:sp>
          <p:nvSpPr>
            <p:cNvPr id="19" name="Triangle 100"/>
            <p:cNvSpPr/>
            <p:nvPr/>
          </p:nvSpPr>
          <p:spPr>
            <a:xfrm rot="5400000">
              <a:off x="7759042" y="447818"/>
              <a:ext cx="276500" cy="238362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>
                <a:latin typeface="+mn-ea"/>
              </a:endParaRPr>
            </a:p>
          </p:txBody>
        </p:sp>
        <p:cxnSp>
          <p:nvCxnSpPr>
            <p:cNvPr id="20" name="Straight Connector 66"/>
            <p:cNvCxnSpPr/>
            <p:nvPr/>
          </p:nvCxnSpPr>
          <p:spPr>
            <a:xfrm flipV="1">
              <a:off x="9583351" y="1215887"/>
              <a:ext cx="167946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Stored Data 71"/>
            <p:cNvSpPr/>
            <p:nvPr/>
          </p:nvSpPr>
          <p:spPr>
            <a:xfrm rot="10800000">
              <a:off x="8938834" y="983625"/>
              <a:ext cx="642497" cy="460446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4932 w 13265"/>
                <a:gd name="connsiteY0-2" fmla="*/ 0 h 10000"/>
                <a:gd name="connsiteX1-3" fmla="*/ 13265 w 13265"/>
                <a:gd name="connsiteY1-4" fmla="*/ 0 h 10000"/>
                <a:gd name="connsiteX2-5" fmla="*/ 11598 w 13265"/>
                <a:gd name="connsiteY2-6" fmla="*/ 5000 h 10000"/>
                <a:gd name="connsiteX3-7" fmla="*/ 13265 w 13265"/>
                <a:gd name="connsiteY3-8" fmla="*/ 10000 h 10000"/>
                <a:gd name="connsiteX4-9" fmla="*/ 4932 w 13265"/>
                <a:gd name="connsiteY4-10" fmla="*/ 10000 h 10000"/>
                <a:gd name="connsiteX5-11" fmla="*/ 0 w 13265"/>
                <a:gd name="connsiteY5-12" fmla="*/ 5084 h 10000"/>
                <a:gd name="connsiteX6-13" fmla="*/ 4932 w 13265"/>
                <a:gd name="connsiteY6-14" fmla="*/ 0 h 10000"/>
                <a:gd name="connsiteX0-15" fmla="*/ 5226 w 13559"/>
                <a:gd name="connsiteY0-16" fmla="*/ 0 h 10000"/>
                <a:gd name="connsiteX1-17" fmla="*/ 13559 w 13559"/>
                <a:gd name="connsiteY1-18" fmla="*/ 0 h 10000"/>
                <a:gd name="connsiteX2-19" fmla="*/ 11892 w 13559"/>
                <a:gd name="connsiteY2-20" fmla="*/ 5000 h 10000"/>
                <a:gd name="connsiteX3-21" fmla="*/ 13559 w 13559"/>
                <a:gd name="connsiteY3-22" fmla="*/ 10000 h 10000"/>
                <a:gd name="connsiteX4-23" fmla="*/ 5226 w 13559"/>
                <a:gd name="connsiteY4-24" fmla="*/ 10000 h 10000"/>
                <a:gd name="connsiteX5-25" fmla="*/ 294 w 13559"/>
                <a:gd name="connsiteY5-26" fmla="*/ 5084 h 10000"/>
                <a:gd name="connsiteX6-27" fmla="*/ 5226 w 13559"/>
                <a:gd name="connsiteY6-28" fmla="*/ 0 h 10000"/>
                <a:gd name="connsiteX0-29" fmla="*/ 4933 w 13266"/>
                <a:gd name="connsiteY0-30" fmla="*/ 0 h 10000"/>
                <a:gd name="connsiteX1-31" fmla="*/ 13266 w 13266"/>
                <a:gd name="connsiteY1-32" fmla="*/ 0 h 10000"/>
                <a:gd name="connsiteX2-33" fmla="*/ 11599 w 13266"/>
                <a:gd name="connsiteY2-34" fmla="*/ 5000 h 10000"/>
                <a:gd name="connsiteX3-35" fmla="*/ 13266 w 13266"/>
                <a:gd name="connsiteY3-36" fmla="*/ 10000 h 10000"/>
                <a:gd name="connsiteX4-37" fmla="*/ 4933 w 13266"/>
                <a:gd name="connsiteY4-38" fmla="*/ 10000 h 10000"/>
                <a:gd name="connsiteX5-39" fmla="*/ 1 w 13266"/>
                <a:gd name="connsiteY5-40" fmla="*/ 5084 h 10000"/>
                <a:gd name="connsiteX6-41" fmla="*/ 4933 w 13266"/>
                <a:gd name="connsiteY6-42" fmla="*/ 0 h 10000"/>
                <a:gd name="connsiteX0-43" fmla="*/ 4933 w 13266"/>
                <a:gd name="connsiteY0-44" fmla="*/ 0 h 10000"/>
                <a:gd name="connsiteX1-45" fmla="*/ 13266 w 13266"/>
                <a:gd name="connsiteY1-46" fmla="*/ 0 h 10000"/>
                <a:gd name="connsiteX2-47" fmla="*/ 11599 w 13266"/>
                <a:gd name="connsiteY2-48" fmla="*/ 5000 h 10000"/>
                <a:gd name="connsiteX3-49" fmla="*/ 13266 w 13266"/>
                <a:gd name="connsiteY3-50" fmla="*/ 10000 h 10000"/>
                <a:gd name="connsiteX4-51" fmla="*/ 4933 w 13266"/>
                <a:gd name="connsiteY4-52" fmla="*/ 10000 h 10000"/>
                <a:gd name="connsiteX5-53" fmla="*/ 1 w 13266"/>
                <a:gd name="connsiteY5-54" fmla="*/ 5084 h 10000"/>
                <a:gd name="connsiteX6-55" fmla="*/ 4933 w 13266"/>
                <a:gd name="connsiteY6-56" fmla="*/ 0 h 10000"/>
                <a:gd name="connsiteX0-57" fmla="*/ 4966 w 13299"/>
                <a:gd name="connsiteY0-58" fmla="*/ 0 h 10000"/>
                <a:gd name="connsiteX1-59" fmla="*/ 13299 w 13299"/>
                <a:gd name="connsiteY1-60" fmla="*/ 0 h 10000"/>
                <a:gd name="connsiteX2-61" fmla="*/ 11632 w 13299"/>
                <a:gd name="connsiteY2-62" fmla="*/ 5000 h 10000"/>
                <a:gd name="connsiteX3-63" fmla="*/ 13299 w 13299"/>
                <a:gd name="connsiteY3-64" fmla="*/ 10000 h 10000"/>
                <a:gd name="connsiteX4-65" fmla="*/ 7782 w 13299"/>
                <a:gd name="connsiteY4-66" fmla="*/ 10000 h 10000"/>
                <a:gd name="connsiteX5-67" fmla="*/ 34 w 13299"/>
                <a:gd name="connsiteY5-68" fmla="*/ 5084 h 10000"/>
                <a:gd name="connsiteX6-69" fmla="*/ 4966 w 13299"/>
                <a:gd name="connsiteY6-70" fmla="*/ 0 h 10000"/>
                <a:gd name="connsiteX0-71" fmla="*/ 4947 w 13280"/>
                <a:gd name="connsiteY0-72" fmla="*/ 0 h 10000"/>
                <a:gd name="connsiteX1-73" fmla="*/ 13280 w 13280"/>
                <a:gd name="connsiteY1-74" fmla="*/ 0 h 10000"/>
                <a:gd name="connsiteX2-75" fmla="*/ 11613 w 13280"/>
                <a:gd name="connsiteY2-76" fmla="*/ 5000 h 10000"/>
                <a:gd name="connsiteX3-77" fmla="*/ 13280 w 13280"/>
                <a:gd name="connsiteY3-78" fmla="*/ 10000 h 10000"/>
                <a:gd name="connsiteX4-79" fmla="*/ 6702 w 13280"/>
                <a:gd name="connsiteY4-80" fmla="*/ 9832 h 10000"/>
                <a:gd name="connsiteX5-81" fmla="*/ 15 w 13280"/>
                <a:gd name="connsiteY5-82" fmla="*/ 5084 h 10000"/>
                <a:gd name="connsiteX6-83" fmla="*/ 4947 w 13280"/>
                <a:gd name="connsiteY6-84" fmla="*/ 0 h 10000"/>
                <a:gd name="connsiteX0-85" fmla="*/ 4933 w 13266"/>
                <a:gd name="connsiteY0-86" fmla="*/ 0 h 10000"/>
                <a:gd name="connsiteX1-87" fmla="*/ 13266 w 13266"/>
                <a:gd name="connsiteY1-88" fmla="*/ 0 h 10000"/>
                <a:gd name="connsiteX2-89" fmla="*/ 11599 w 13266"/>
                <a:gd name="connsiteY2-90" fmla="*/ 5000 h 10000"/>
                <a:gd name="connsiteX3-91" fmla="*/ 13266 w 13266"/>
                <a:gd name="connsiteY3-92" fmla="*/ 10000 h 10000"/>
                <a:gd name="connsiteX4-93" fmla="*/ 6688 w 13266"/>
                <a:gd name="connsiteY4-94" fmla="*/ 9832 h 10000"/>
                <a:gd name="connsiteX5-95" fmla="*/ 1 w 13266"/>
                <a:gd name="connsiteY5-96" fmla="*/ 5084 h 10000"/>
                <a:gd name="connsiteX6-97" fmla="*/ 4933 w 13266"/>
                <a:gd name="connsiteY6-98" fmla="*/ 0 h 10000"/>
                <a:gd name="connsiteX0-99" fmla="*/ 5711 w 13268"/>
                <a:gd name="connsiteY0-100" fmla="*/ 126 h 10000"/>
                <a:gd name="connsiteX1-101" fmla="*/ 13268 w 13268"/>
                <a:gd name="connsiteY1-102" fmla="*/ 0 h 10000"/>
                <a:gd name="connsiteX2-103" fmla="*/ 11601 w 13268"/>
                <a:gd name="connsiteY2-104" fmla="*/ 5000 h 10000"/>
                <a:gd name="connsiteX3-105" fmla="*/ 13268 w 13268"/>
                <a:gd name="connsiteY3-106" fmla="*/ 10000 h 10000"/>
                <a:gd name="connsiteX4-107" fmla="*/ 6690 w 13268"/>
                <a:gd name="connsiteY4-108" fmla="*/ 9832 h 10000"/>
                <a:gd name="connsiteX5-109" fmla="*/ 3 w 13268"/>
                <a:gd name="connsiteY5-110" fmla="*/ 5084 h 10000"/>
                <a:gd name="connsiteX6-111" fmla="*/ 5711 w 13268"/>
                <a:gd name="connsiteY6-112" fmla="*/ 126 h 10000"/>
                <a:gd name="connsiteX0-113" fmla="*/ 5709 w 13266"/>
                <a:gd name="connsiteY0-114" fmla="*/ 126 h 10000"/>
                <a:gd name="connsiteX1-115" fmla="*/ 13266 w 13266"/>
                <a:gd name="connsiteY1-116" fmla="*/ 0 h 10000"/>
                <a:gd name="connsiteX2-117" fmla="*/ 11599 w 13266"/>
                <a:gd name="connsiteY2-118" fmla="*/ 5000 h 10000"/>
                <a:gd name="connsiteX3-119" fmla="*/ 13266 w 13266"/>
                <a:gd name="connsiteY3-120" fmla="*/ 10000 h 10000"/>
                <a:gd name="connsiteX4-121" fmla="*/ 6688 w 13266"/>
                <a:gd name="connsiteY4-122" fmla="*/ 9832 h 10000"/>
                <a:gd name="connsiteX5-123" fmla="*/ 1 w 13266"/>
                <a:gd name="connsiteY5-124" fmla="*/ 5084 h 10000"/>
                <a:gd name="connsiteX6-125" fmla="*/ 5709 w 13266"/>
                <a:gd name="connsiteY6-126" fmla="*/ 126 h 10000"/>
                <a:gd name="connsiteX0-127" fmla="*/ 5709 w 13266"/>
                <a:gd name="connsiteY0-128" fmla="*/ 126 h 10000"/>
                <a:gd name="connsiteX1-129" fmla="*/ 13266 w 13266"/>
                <a:gd name="connsiteY1-130" fmla="*/ 0 h 10000"/>
                <a:gd name="connsiteX2-131" fmla="*/ 11599 w 13266"/>
                <a:gd name="connsiteY2-132" fmla="*/ 5000 h 10000"/>
                <a:gd name="connsiteX3-133" fmla="*/ 13266 w 13266"/>
                <a:gd name="connsiteY3-134" fmla="*/ 10000 h 10000"/>
                <a:gd name="connsiteX4-135" fmla="*/ 6688 w 13266"/>
                <a:gd name="connsiteY4-136" fmla="*/ 9832 h 10000"/>
                <a:gd name="connsiteX5-137" fmla="*/ 1 w 13266"/>
                <a:gd name="connsiteY5-138" fmla="*/ 5084 h 10000"/>
                <a:gd name="connsiteX6-139" fmla="*/ 5709 w 13266"/>
                <a:gd name="connsiteY6-140" fmla="*/ 126 h 10000"/>
                <a:gd name="connsiteX0-141" fmla="*/ 6688 w 13265"/>
                <a:gd name="connsiteY0-142" fmla="*/ 42 h 10000"/>
                <a:gd name="connsiteX1-143" fmla="*/ 13265 w 13265"/>
                <a:gd name="connsiteY1-144" fmla="*/ 0 h 10000"/>
                <a:gd name="connsiteX2-145" fmla="*/ 11598 w 13265"/>
                <a:gd name="connsiteY2-146" fmla="*/ 5000 h 10000"/>
                <a:gd name="connsiteX3-147" fmla="*/ 13265 w 13265"/>
                <a:gd name="connsiteY3-148" fmla="*/ 10000 h 10000"/>
                <a:gd name="connsiteX4-149" fmla="*/ 6687 w 13265"/>
                <a:gd name="connsiteY4-150" fmla="*/ 9832 h 10000"/>
                <a:gd name="connsiteX5-151" fmla="*/ 0 w 13265"/>
                <a:gd name="connsiteY5-152" fmla="*/ 5084 h 10000"/>
                <a:gd name="connsiteX6-153" fmla="*/ 6688 w 13265"/>
                <a:gd name="connsiteY6-154" fmla="*/ 42 h 10000"/>
                <a:gd name="connsiteX0-155" fmla="*/ 6688 w 13265"/>
                <a:gd name="connsiteY0-156" fmla="*/ 42 h 9832"/>
                <a:gd name="connsiteX1-157" fmla="*/ 13265 w 13265"/>
                <a:gd name="connsiteY1-158" fmla="*/ 0 h 9832"/>
                <a:gd name="connsiteX2-159" fmla="*/ 11598 w 13265"/>
                <a:gd name="connsiteY2-160" fmla="*/ 5000 h 9832"/>
                <a:gd name="connsiteX3-161" fmla="*/ 11387 w 13265"/>
                <a:gd name="connsiteY3-162" fmla="*/ 9790 h 9832"/>
                <a:gd name="connsiteX4-163" fmla="*/ 6687 w 13265"/>
                <a:gd name="connsiteY4-164" fmla="*/ 9832 h 9832"/>
                <a:gd name="connsiteX5-165" fmla="*/ 0 w 13265"/>
                <a:gd name="connsiteY5-166" fmla="*/ 5084 h 9832"/>
                <a:gd name="connsiteX6-167" fmla="*/ 6688 w 13265"/>
                <a:gd name="connsiteY6-168" fmla="*/ 42 h 9832"/>
                <a:gd name="connsiteX0-169" fmla="*/ 5042 w 10000"/>
                <a:gd name="connsiteY0-170" fmla="*/ 43 h 10000"/>
                <a:gd name="connsiteX1-171" fmla="*/ 10000 w 10000"/>
                <a:gd name="connsiteY1-172" fmla="*/ 0 h 10000"/>
                <a:gd name="connsiteX2-173" fmla="*/ 8743 w 10000"/>
                <a:gd name="connsiteY2-174" fmla="*/ 5085 h 10000"/>
                <a:gd name="connsiteX3-175" fmla="*/ 9692 w 10000"/>
                <a:gd name="connsiteY3-176" fmla="*/ 10000 h 10000"/>
                <a:gd name="connsiteX4-177" fmla="*/ 5041 w 10000"/>
                <a:gd name="connsiteY4-178" fmla="*/ 10000 h 10000"/>
                <a:gd name="connsiteX5-179" fmla="*/ 0 w 10000"/>
                <a:gd name="connsiteY5-180" fmla="*/ 5171 h 10000"/>
                <a:gd name="connsiteX6-181" fmla="*/ 5042 w 10000"/>
                <a:gd name="connsiteY6-182" fmla="*/ 43 h 10000"/>
                <a:gd name="connsiteX0-183" fmla="*/ 5042 w 10000"/>
                <a:gd name="connsiteY0-184" fmla="*/ 43 h 10000"/>
                <a:gd name="connsiteX1-185" fmla="*/ 10000 w 10000"/>
                <a:gd name="connsiteY1-186" fmla="*/ 0 h 10000"/>
                <a:gd name="connsiteX2-187" fmla="*/ 8743 w 10000"/>
                <a:gd name="connsiteY2-188" fmla="*/ 5085 h 10000"/>
                <a:gd name="connsiteX3-189" fmla="*/ 9784 w 10000"/>
                <a:gd name="connsiteY3-190" fmla="*/ 10000 h 10000"/>
                <a:gd name="connsiteX4-191" fmla="*/ 5041 w 10000"/>
                <a:gd name="connsiteY4-192" fmla="*/ 10000 h 10000"/>
                <a:gd name="connsiteX5-193" fmla="*/ 0 w 10000"/>
                <a:gd name="connsiteY5-194" fmla="*/ 5171 h 10000"/>
                <a:gd name="connsiteX6-195" fmla="*/ 5042 w 10000"/>
                <a:gd name="connsiteY6-196" fmla="*/ 43 h 10000"/>
                <a:gd name="connsiteX0-197" fmla="*/ 5042 w 9784"/>
                <a:gd name="connsiteY0-198" fmla="*/ 0 h 9957"/>
                <a:gd name="connsiteX1-199" fmla="*/ 9415 w 9784"/>
                <a:gd name="connsiteY1-200" fmla="*/ 171 h 9957"/>
                <a:gd name="connsiteX2-201" fmla="*/ 8743 w 9784"/>
                <a:gd name="connsiteY2-202" fmla="*/ 5042 h 9957"/>
                <a:gd name="connsiteX3-203" fmla="*/ 9784 w 9784"/>
                <a:gd name="connsiteY3-204" fmla="*/ 9957 h 9957"/>
                <a:gd name="connsiteX4-205" fmla="*/ 5041 w 9784"/>
                <a:gd name="connsiteY4-206" fmla="*/ 9957 h 9957"/>
                <a:gd name="connsiteX5-207" fmla="*/ 0 w 9784"/>
                <a:gd name="connsiteY5-208" fmla="*/ 5128 h 9957"/>
                <a:gd name="connsiteX6-209" fmla="*/ 5042 w 9784"/>
                <a:gd name="connsiteY6-210" fmla="*/ 0 h 9957"/>
                <a:gd name="connsiteX0-211" fmla="*/ 5153 w 10000"/>
                <a:gd name="connsiteY0-212" fmla="*/ 0 h 10000"/>
                <a:gd name="connsiteX1-213" fmla="*/ 9875 w 10000"/>
                <a:gd name="connsiteY1-214" fmla="*/ 172 h 10000"/>
                <a:gd name="connsiteX2-215" fmla="*/ 8936 w 10000"/>
                <a:gd name="connsiteY2-216" fmla="*/ 5064 h 10000"/>
                <a:gd name="connsiteX3-217" fmla="*/ 10000 w 10000"/>
                <a:gd name="connsiteY3-218" fmla="*/ 10000 h 10000"/>
                <a:gd name="connsiteX4-219" fmla="*/ 5152 w 10000"/>
                <a:gd name="connsiteY4-220" fmla="*/ 10000 h 10000"/>
                <a:gd name="connsiteX5-221" fmla="*/ 0 w 10000"/>
                <a:gd name="connsiteY5-222" fmla="*/ 5150 h 10000"/>
                <a:gd name="connsiteX6-223" fmla="*/ 5153 w 10000"/>
                <a:gd name="connsiteY6-224" fmla="*/ 0 h 10000"/>
                <a:gd name="connsiteX0-225" fmla="*/ 5153 w 10001"/>
                <a:gd name="connsiteY0-226" fmla="*/ 0 h 10000"/>
                <a:gd name="connsiteX1-227" fmla="*/ 10001 w 10001"/>
                <a:gd name="connsiteY1-228" fmla="*/ 215 h 10000"/>
                <a:gd name="connsiteX2-229" fmla="*/ 8936 w 10001"/>
                <a:gd name="connsiteY2-230" fmla="*/ 5064 h 10000"/>
                <a:gd name="connsiteX3-231" fmla="*/ 10000 w 10001"/>
                <a:gd name="connsiteY3-232" fmla="*/ 10000 h 10000"/>
                <a:gd name="connsiteX4-233" fmla="*/ 5152 w 10001"/>
                <a:gd name="connsiteY4-234" fmla="*/ 10000 h 10000"/>
                <a:gd name="connsiteX5-235" fmla="*/ 0 w 10001"/>
                <a:gd name="connsiteY5-236" fmla="*/ 5150 h 10000"/>
                <a:gd name="connsiteX6-237" fmla="*/ 5153 w 10001"/>
                <a:gd name="connsiteY6-238" fmla="*/ 0 h 10000"/>
                <a:gd name="connsiteX0-239" fmla="*/ 5184 w 10001"/>
                <a:gd name="connsiteY0-240" fmla="*/ 43 h 9785"/>
                <a:gd name="connsiteX1-241" fmla="*/ 10001 w 10001"/>
                <a:gd name="connsiteY1-242" fmla="*/ 0 h 9785"/>
                <a:gd name="connsiteX2-243" fmla="*/ 8936 w 10001"/>
                <a:gd name="connsiteY2-244" fmla="*/ 4849 h 9785"/>
                <a:gd name="connsiteX3-245" fmla="*/ 10000 w 10001"/>
                <a:gd name="connsiteY3-246" fmla="*/ 9785 h 9785"/>
                <a:gd name="connsiteX4-247" fmla="*/ 5152 w 10001"/>
                <a:gd name="connsiteY4-248" fmla="*/ 9785 h 9785"/>
                <a:gd name="connsiteX5-249" fmla="*/ 0 w 10001"/>
                <a:gd name="connsiteY5-250" fmla="*/ 4935 h 9785"/>
                <a:gd name="connsiteX6-251" fmla="*/ 5184 w 10001"/>
                <a:gd name="connsiteY6-252" fmla="*/ 43 h 9785"/>
                <a:gd name="connsiteX0-253" fmla="*/ 5183 w 10000"/>
                <a:gd name="connsiteY0-254" fmla="*/ 44 h 10000"/>
                <a:gd name="connsiteX1-255" fmla="*/ 10000 w 10000"/>
                <a:gd name="connsiteY1-256" fmla="*/ 0 h 10000"/>
                <a:gd name="connsiteX2-257" fmla="*/ 8935 w 10000"/>
                <a:gd name="connsiteY2-258" fmla="*/ 4956 h 10000"/>
                <a:gd name="connsiteX3-259" fmla="*/ 9999 w 10000"/>
                <a:gd name="connsiteY3-260" fmla="*/ 10000 h 10000"/>
                <a:gd name="connsiteX4-261" fmla="*/ 5151 w 10000"/>
                <a:gd name="connsiteY4-262" fmla="*/ 10000 h 10000"/>
                <a:gd name="connsiteX5-263" fmla="*/ 0 w 10000"/>
                <a:gd name="connsiteY5-264" fmla="*/ 5043 h 10000"/>
                <a:gd name="connsiteX6-265" fmla="*/ 5183 w 10000"/>
                <a:gd name="connsiteY6-266" fmla="*/ 44 h 10000"/>
                <a:gd name="connsiteX0-267" fmla="*/ 5183 w 10000"/>
                <a:gd name="connsiteY0-268" fmla="*/ 44 h 10000"/>
                <a:gd name="connsiteX1-269" fmla="*/ 10000 w 10000"/>
                <a:gd name="connsiteY1-270" fmla="*/ 0 h 10000"/>
                <a:gd name="connsiteX2-271" fmla="*/ 8935 w 10000"/>
                <a:gd name="connsiteY2-272" fmla="*/ 4956 h 10000"/>
                <a:gd name="connsiteX3-273" fmla="*/ 9999 w 10000"/>
                <a:gd name="connsiteY3-274" fmla="*/ 10000 h 10000"/>
                <a:gd name="connsiteX4-275" fmla="*/ 5151 w 10000"/>
                <a:gd name="connsiteY4-276" fmla="*/ 10000 h 10000"/>
                <a:gd name="connsiteX5-277" fmla="*/ 0 w 10000"/>
                <a:gd name="connsiteY5-278" fmla="*/ 5043 h 10000"/>
                <a:gd name="connsiteX6-279" fmla="*/ 5183 w 10000"/>
                <a:gd name="connsiteY6-280" fmla="*/ 44 h 10000"/>
                <a:gd name="connsiteX0-281" fmla="*/ 5183 w 10000"/>
                <a:gd name="connsiteY0-282" fmla="*/ 44 h 10000"/>
                <a:gd name="connsiteX1-283" fmla="*/ 10000 w 10000"/>
                <a:gd name="connsiteY1-284" fmla="*/ 0 h 10000"/>
                <a:gd name="connsiteX2-285" fmla="*/ 8935 w 10000"/>
                <a:gd name="connsiteY2-286" fmla="*/ 4956 h 10000"/>
                <a:gd name="connsiteX3-287" fmla="*/ 9999 w 10000"/>
                <a:gd name="connsiteY3-288" fmla="*/ 10000 h 10000"/>
                <a:gd name="connsiteX4-289" fmla="*/ 5151 w 10000"/>
                <a:gd name="connsiteY4-290" fmla="*/ 10000 h 10000"/>
                <a:gd name="connsiteX5-291" fmla="*/ 0 w 10000"/>
                <a:gd name="connsiteY5-292" fmla="*/ 5043 h 10000"/>
                <a:gd name="connsiteX6-293" fmla="*/ 5183 w 10000"/>
                <a:gd name="connsiteY6-294" fmla="*/ 44 h 10000"/>
                <a:gd name="connsiteX0-295" fmla="*/ 5183 w 10000"/>
                <a:gd name="connsiteY0-296" fmla="*/ 44 h 10000"/>
                <a:gd name="connsiteX1-297" fmla="*/ 10000 w 10000"/>
                <a:gd name="connsiteY1-298" fmla="*/ 0 h 10000"/>
                <a:gd name="connsiteX2-299" fmla="*/ 8935 w 10000"/>
                <a:gd name="connsiteY2-300" fmla="*/ 4956 h 10000"/>
                <a:gd name="connsiteX3-301" fmla="*/ 9999 w 10000"/>
                <a:gd name="connsiteY3-302" fmla="*/ 10000 h 10000"/>
                <a:gd name="connsiteX4-303" fmla="*/ 5151 w 10000"/>
                <a:gd name="connsiteY4-304" fmla="*/ 10000 h 10000"/>
                <a:gd name="connsiteX5-305" fmla="*/ 0 w 10000"/>
                <a:gd name="connsiteY5-306" fmla="*/ 5043 h 10000"/>
                <a:gd name="connsiteX6-307" fmla="*/ 5183 w 10000"/>
                <a:gd name="connsiteY6-308" fmla="*/ 44 h 10000"/>
                <a:gd name="connsiteX0-309" fmla="*/ 5183 w 10000"/>
                <a:gd name="connsiteY0-310" fmla="*/ 44 h 10000"/>
                <a:gd name="connsiteX1-311" fmla="*/ 10000 w 10000"/>
                <a:gd name="connsiteY1-312" fmla="*/ 0 h 10000"/>
                <a:gd name="connsiteX2-313" fmla="*/ 8935 w 10000"/>
                <a:gd name="connsiteY2-314" fmla="*/ 4956 h 10000"/>
                <a:gd name="connsiteX3-315" fmla="*/ 9999 w 10000"/>
                <a:gd name="connsiteY3-316" fmla="*/ 10000 h 10000"/>
                <a:gd name="connsiteX4-317" fmla="*/ 5151 w 10000"/>
                <a:gd name="connsiteY4-318" fmla="*/ 10000 h 10000"/>
                <a:gd name="connsiteX5-319" fmla="*/ 0 w 10000"/>
                <a:gd name="connsiteY5-320" fmla="*/ 5043 h 10000"/>
                <a:gd name="connsiteX6-321" fmla="*/ 5183 w 10000"/>
                <a:gd name="connsiteY6-322" fmla="*/ 44 h 10000"/>
                <a:gd name="connsiteX0-323" fmla="*/ 5183 w 10000"/>
                <a:gd name="connsiteY0-324" fmla="*/ 44 h 10000"/>
                <a:gd name="connsiteX1-325" fmla="*/ 10000 w 10000"/>
                <a:gd name="connsiteY1-326" fmla="*/ 0 h 10000"/>
                <a:gd name="connsiteX2-327" fmla="*/ 8935 w 10000"/>
                <a:gd name="connsiteY2-328" fmla="*/ 4956 h 10000"/>
                <a:gd name="connsiteX3-329" fmla="*/ 9999 w 10000"/>
                <a:gd name="connsiteY3-330" fmla="*/ 10000 h 10000"/>
                <a:gd name="connsiteX4-331" fmla="*/ 5340 w 10000"/>
                <a:gd name="connsiteY4-332" fmla="*/ 9956 h 10000"/>
                <a:gd name="connsiteX5-333" fmla="*/ 0 w 10000"/>
                <a:gd name="connsiteY5-334" fmla="*/ 5043 h 10000"/>
                <a:gd name="connsiteX6-335" fmla="*/ 5183 w 10000"/>
                <a:gd name="connsiteY6-336" fmla="*/ 44 h 10000"/>
                <a:gd name="connsiteX0-337" fmla="*/ 5183 w 10000"/>
                <a:gd name="connsiteY0-338" fmla="*/ 44 h 10000"/>
                <a:gd name="connsiteX1-339" fmla="*/ 10000 w 10000"/>
                <a:gd name="connsiteY1-340" fmla="*/ 0 h 10000"/>
                <a:gd name="connsiteX2-341" fmla="*/ 8935 w 10000"/>
                <a:gd name="connsiteY2-342" fmla="*/ 4956 h 10000"/>
                <a:gd name="connsiteX3-343" fmla="*/ 9999 w 10000"/>
                <a:gd name="connsiteY3-344" fmla="*/ 10000 h 10000"/>
                <a:gd name="connsiteX4-345" fmla="*/ 5340 w 10000"/>
                <a:gd name="connsiteY4-346" fmla="*/ 9956 h 10000"/>
                <a:gd name="connsiteX5-347" fmla="*/ 0 w 10000"/>
                <a:gd name="connsiteY5-348" fmla="*/ 5043 h 10000"/>
                <a:gd name="connsiteX6-349" fmla="*/ 5183 w 10000"/>
                <a:gd name="connsiteY6-350" fmla="*/ 44 h 10000"/>
                <a:gd name="connsiteX0-351" fmla="*/ 5183 w 10000"/>
                <a:gd name="connsiteY0-352" fmla="*/ 44 h 10000"/>
                <a:gd name="connsiteX1-353" fmla="*/ 10000 w 10000"/>
                <a:gd name="connsiteY1-354" fmla="*/ 0 h 10000"/>
                <a:gd name="connsiteX2-355" fmla="*/ 8935 w 10000"/>
                <a:gd name="connsiteY2-356" fmla="*/ 4956 h 10000"/>
                <a:gd name="connsiteX3-357" fmla="*/ 9999 w 10000"/>
                <a:gd name="connsiteY3-358" fmla="*/ 10000 h 10000"/>
                <a:gd name="connsiteX4-359" fmla="*/ 5183 w 10000"/>
                <a:gd name="connsiteY4-360" fmla="*/ 9912 h 10000"/>
                <a:gd name="connsiteX5-361" fmla="*/ 0 w 10000"/>
                <a:gd name="connsiteY5-362" fmla="*/ 5043 h 10000"/>
                <a:gd name="connsiteX6-363" fmla="*/ 5183 w 10000"/>
                <a:gd name="connsiteY6-364" fmla="*/ 44 h 10000"/>
                <a:gd name="connsiteX0-365" fmla="*/ 5183 w 10000"/>
                <a:gd name="connsiteY0-366" fmla="*/ 44 h 10000"/>
                <a:gd name="connsiteX1-367" fmla="*/ 10000 w 10000"/>
                <a:gd name="connsiteY1-368" fmla="*/ 0 h 10000"/>
                <a:gd name="connsiteX2-369" fmla="*/ 8935 w 10000"/>
                <a:gd name="connsiteY2-370" fmla="*/ 4956 h 10000"/>
                <a:gd name="connsiteX3-371" fmla="*/ 9999 w 10000"/>
                <a:gd name="connsiteY3-372" fmla="*/ 10000 h 10000"/>
                <a:gd name="connsiteX4-373" fmla="*/ 5183 w 10000"/>
                <a:gd name="connsiteY4-374" fmla="*/ 9912 h 10000"/>
                <a:gd name="connsiteX5-375" fmla="*/ 0 w 10000"/>
                <a:gd name="connsiteY5-376" fmla="*/ 5043 h 10000"/>
                <a:gd name="connsiteX6-377" fmla="*/ 5183 w 10000"/>
                <a:gd name="connsiteY6-378" fmla="*/ 44 h 10000"/>
                <a:gd name="connsiteX0-379" fmla="*/ 5183 w 10000"/>
                <a:gd name="connsiteY0-380" fmla="*/ 44 h 10000"/>
                <a:gd name="connsiteX1-381" fmla="*/ 10000 w 10000"/>
                <a:gd name="connsiteY1-382" fmla="*/ 0 h 10000"/>
                <a:gd name="connsiteX2-383" fmla="*/ 8935 w 10000"/>
                <a:gd name="connsiteY2-384" fmla="*/ 4956 h 10000"/>
                <a:gd name="connsiteX3-385" fmla="*/ 9999 w 10000"/>
                <a:gd name="connsiteY3-386" fmla="*/ 10000 h 10000"/>
                <a:gd name="connsiteX4-387" fmla="*/ 5183 w 10000"/>
                <a:gd name="connsiteY4-388" fmla="*/ 9912 h 10000"/>
                <a:gd name="connsiteX5-389" fmla="*/ 0 w 10000"/>
                <a:gd name="connsiteY5-390" fmla="*/ 5043 h 10000"/>
                <a:gd name="connsiteX6-391" fmla="*/ 5183 w 10000"/>
                <a:gd name="connsiteY6-392" fmla="*/ 44 h 10000"/>
                <a:gd name="connsiteX0-393" fmla="*/ 8935 w 10000"/>
                <a:gd name="connsiteY0-394" fmla="*/ 4956 h 10000"/>
                <a:gd name="connsiteX1-395" fmla="*/ 9999 w 10000"/>
                <a:gd name="connsiteY1-396" fmla="*/ 10000 h 10000"/>
                <a:gd name="connsiteX2-397" fmla="*/ 5183 w 10000"/>
                <a:gd name="connsiteY2-398" fmla="*/ 9912 h 10000"/>
                <a:gd name="connsiteX3-399" fmla="*/ 0 w 10000"/>
                <a:gd name="connsiteY3-400" fmla="*/ 5043 h 10000"/>
                <a:gd name="connsiteX4-401" fmla="*/ 5183 w 10000"/>
                <a:gd name="connsiteY4-402" fmla="*/ 44 h 10000"/>
                <a:gd name="connsiteX5-403" fmla="*/ 10000 w 10000"/>
                <a:gd name="connsiteY5-404" fmla="*/ 0 h 10000"/>
                <a:gd name="connsiteX6-405" fmla="*/ 9841 w 10000"/>
                <a:gd name="connsiteY6-406" fmla="*/ 6220 h 10000"/>
                <a:gd name="connsiteX0-407" fmla="*/ 8935 w 10000"/>
                <a:gd name="connsiteY0-408" fmla="*/ 4956 h 10000"/>
                <a:gd name="connsiteX1-409" fmla="*/ 9999 w 10000"/>
                <a:gd name="connsiteY1-410" fmla="*/ 10000 h 10000"/>
                <a:gd name="connsiteX2-411" fmla="*/ 5183 w 10000"/>
                <a:gd name="connsiteY2-412" fmla="*/ 9912 h 10000"/>
                <a:gd name="connsiteX3-413" fmla="*/ 0 w 10000"/>
                <a:gd name="connsiteY3-414" fmla="*/ 5043 h 10000"/>
                <a:gd name="connsiteX4-415" fmla="*/ 5183 w 10000"/>
                <a:gd name="connsiteY4-416" fmla="*/ 44 h 10000"/>
                <a:gd name="connsiteX5-417" fmla="*/ 10000 w 10000"/>
                <a:gd name="connsiteY5-418" fmla="*/ 0 h 10000"/>
                <a:gd name="connsiteX0-419" fmla="*/ 9999 w 10000"/>
                <a:gd name="connsiteY0-420" fmla="*/ 10000 h 10000"/>
                <a:gd name="connsiteX1-421" fmla="*/ 5183 w 10000"/>
                <a:gd name="connsiteY1-422" fmla="*/ 9912 h 10000"/>
                <a:gd name="connsiteX2-423" fmla="*/ 0 w 10000"/>
                <a:gd name="connsiteY2-424" fmla="*/ 5043 h 10000"/>
                <a:gd name="connsiteX3-425" fmla="*/ 5183 w 10000"/>
                <a:gd name="connsiteY3-426" fmla="*/ 44 h 10000"/>
                <a:gd name="connsiteX4-427" fmla="*/ 10000 w 10000"/>
                <a:gd name="connsiteY4-428" fmla="*/ 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9999" y="10000"/>
                  </a:moveTo>
                  <a:lnTo>
                    <a:pt x="5183" y="9912"/>
                  </a:lnTo>
                  <a:cubicBezTo>
                    <a:pt x="3060" y="9824"/>
                    <a:pt x="0" y="6688"/>
                    <a:pt x="0" y="5043"/>
                  </a:cubicBezTo>
                  <a:cubicBezTo>
                    <a:pt x="0" y="3398"/>
                    <a:pt x="2965" y="220"/>
                    <a:pt x="5183" y="44"/>
                  </a:cubicBezTo>
                  <a:lnTo>
                    <a:pt x="1000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>
                <a:latin typeface="+mn-ea"/>
              </a:endParaRPr>
            </a:p>
          </p:txBody>
        </p:sp>
        <p:sp>
          <p:nvSpPr>
            <p:cNvPr id="22" name="Stored Data 71"/>
            <p:cNvSpPr/>
            <p:nvPr/>
          </p:nvSpPr>
          <p:spPr>
            <a:xfrm rot="10800000">
              <a:off x="8934214" y="983612"/>
              <a:ext cx="68426" cy="460459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4932 w 13265"/>
                <a:gd name="connsiteY0-2" fmla="*/ 0 h 10000"/>
                <a:gd name="connsiteX1-3" fmla="*/ 13265 w 13265"/>
                <a:gd name="connsiteY1-4" fmla="*/ 0 h 10000"/>
                <a:gd name="connsiteX2-5" fmla="*/ 11598 w 13265"/>
                <a:gd name="connsiteY2-6" fmla="*/ 5000 h 10000"/>
                <a:gd name="connsiteX3-7" fmla="*/ 13265 w 13265"/>
                <a:gd name="connsiteY3-8" fmla="*/ 10000 h 10000"/>
                <a:gd name="connsiteX4-9" fmla="*/ 4932 w 13265"/>
                <a:gd name="connsiteY4-10" fmla="*/ 10000 h 10000"/>
                <a:gd name="connsiteX5-11" fmla="*/ 0 w 13265"/>
                <a:gd name="connsiteY5-12" fmla="*/ 5084 h 10000"/>
                <a:gd name="connsiteX6-13" fmla="*/ 4932 w 13265"/>
                <a:gd name="connsiteY6-14" fmla="*/ 0 h 10000"/>
                <a:gd name="connsiteX0-15" fmla="*/ 5226 w 13559"/>
                <a:gd name="connsiteY0-16" fmla="*/ 0 h 10000"/>
                <a:gd name="connsiteX1-17" fmla="*/ 13559 w 13559"/>
                <a:gd name="connsiteY1-18" fmla="*/ 0 h 10000"/>
                <a:gd name="connsiteX2-19" fmla="*/ 11892 w 13559"/>
                <a:gd name="connsiteY2-20" fmla="*/ 5000 h 10000"/>
                <a:gd name="connsiteX3-21" fmla="*/ 13559 w 13559"/>
                <a:gd name="connsiteY3-22" fmla="*/ 10000 h 10000"/>
                <a:gd name="connsiteX4-23" fmla="*/ 5226 w 13559"/>
                <a:gd name="connsiteY4-24" fmla="*/ 10000 h 10000"/>
                <a:gd name="connsiteX5-25" fmla="*/ 294 w 13559"/>
                <a:gd name="connsiteY5-26" fmla="*/ 5084 h 10000"/>
                <a:gd name="connsiteX6-27" fmla="*/ 5226 w 13559"/>
                <a:gd name="connsiteY6-28" fmla="*/ 0 h 10000"/>
                <a:gd name="connsiteX0-29" fmla="*/ 4933 w 13266"/>
                <a:gd name="connsiteY0-30" fmla="*/ 0 h 10000"/>
                <a:gd name="connsiteX1-31" fmla="*/ 13266 w 13266"/>
                <a:gd name="connsiteY1-32" fmla="*/ 0 h 10000"/>
                <a:gd name="connsiteX2-33" fmla="*/ 11599 w 13266"/>
                <a:gd name="connsiteY2-34" fmla="*/ 5000 h 10000"/>
                <a:gd name="connsiteX3-35" fmla="*/ 13266 w 13266"/>
                <a:gd name="connsiteY3-36" fmla="*/ 10000 h 10000"/>
                <a:gd name="connsiteX4-37" fmla="*/ 4933 w 13266"/>
                <a:gd name="connsiteY4-38" fmla="*/ 10000 h 10000"/>
                <a:gd name="connsiteX5-39" fmla="*/ 1 w 13266"/>
                <a:gd name="connsiteY5-40" fmla="*/ 5084 h 10000"/>
                <a:gd name="connsiteX6-41" fmla="*/ 4933 w 13266"/>
                <a:gd name="connsiteY6-42" fmla="*/ 0 h 10000"/>
                <a:gd name="connsiteX0-43" fmla="*/ 4933 w 13266"/>
                <a:gd name="connsiteY0-44" fmla="*/ 0 h 10000"/>
                <a:gd name="connsiteX1-45" fmla="*/ 13266 w 13266"/>
                <a:gd name="connsiteY1-46" fmla="*/ 0 h 10000"/>
                <a:gd name="connsiteX2-47" fmla="*/ 11599 w 13266"/>
                <a:gd name="connsiteY2-48" fmla="*/ 5000 h 10000"/>
                <a:gd name="connsiteX3-49" fmla="*/ 13266 w 13266"/>
                <a:gd name="connsiteY3-50" fmla="*/ 10000 h 10000"/>
                <a:gd name="connsiteX4-51" fmla="*/ 4933 w 13266"/>
                <a:gd name="connsiteY4-52" fmla="*/ 10000 h 10000"/>
                <a:gd name="connsiteX5-53" fmla="*/ 1 w 13266"/>
                <a:gd name="connsiteY5-54" fmla="*/ 5084 h 10000"/>
                <a:gd name="connsiteX6-55" fmla="*/ 4933 w 13266"/>
                <a:gd name="connsiteY6-56" fmla="*/ 0 h 10000"/>
                <a:gd name="connsiteX0-57" fmla="*/ 4966 w 13299"/>
                <a:gd name="connsiteY0-58" fmla="*/ 0 h 10000"/>
                <a:gd name="connsiteX1-59" fmla="*/ 13299 w 13299"/>
                <a:gd name="connsiteY1-60" fmla="*/ 0 h 10000"/>
                <a:gd name="connsiteX2-61" fmla="*/ 11632 w 13299"/>
                <a:gd name="connsiteY2-62" fmla="*/ 5000 h 10000"/>
                <a:gd name="connsiteX3-63" fmla="*/ 13299 w 13299"/>
                <a:gd name="connsiteY3-64" fmla="*/ 10000 h 10000"/>
                <a:gd name="connsiteX4-65" fmla="*/ 7782 w 13299"/>
                <a:gd name="connsiteY4-66" fmla="*/ 10000 h 10000"/>
                <a:gd name="connsiteX5-67" fmla="*/ 34 w 13299"/>
                <a:gd name="connsiteY5-68" fmla="*/ 5084 h 10000"/>
                <a:gd name="connsiteX6-69" fmla="*/ 4966 w 13299"/>
                <a:gd name="connsiteY6-70" fmla="*/ 0 h 10000"/>
                <a:gd name="connsiteX0-71" fmla="*/ 4947 w 13280"/>
                <a:gd name="connsiteY0-72" fmla="*/ 0 h 10000"/>
                <a:gd name="connsiteX1-73" fmla="*/ 13280 w 13280"/>
                <a:gd name="connsiteY1-74" fmla="*/ 0 h 10000"/>
                <a:gd name="connsiteX2-75" fmla="*/ 11613 w 13280"/>
                <a:gd name="connsiteY2-76" fmla="*/ 5000 h 10000"/>
                <a:gd name="connsiteX3-77" fmla="*/ 13280 w 13280"/>
                <a:gd name="connsiteY3-78" fmla="*/ 10000 h 10000"/>
                <a:gd name="connsiteX4-79" fmla="*/ 6702 w 13280"/>
                <a:gd name="connsiteY4-80" fmla="*/ 9832 h 10000"/>
                <a:gd name="connsiteX5-81" fmla="*/ 15 w 13280"/>
                <a:gd name="connsiteY5-82" fmla="*/ 5084 h 10000"/>
                <a:gd name="connsiteX6-83" fmla="*/ 4947 w 13280"/>
                <a:gd name="connsiteY6-84" fmla="*/ 0 h 10000"/>
                <a:gd name="connsiteX0-85" fmla="*/ 4933 w 13266"/>
                <a:gd name="connsiteY0-86" fmla="*/ 0 h 10000"/>
                <a:gd name="connsiteX1-87" fmla="*/ 13266 w 13266"/>
                <a:gd name="connsiteY1-88" fmla="*/ 0 h 10000"/>
                <a:gd name="connsiteX2-89" fmla="*/ 11599 w 13266"/>
                <a:gd name="connsiteY2-90" fmla="*/ 5000 h 10000"/>
                <a:gd name="connsiteX3-91" fmla="*/ 13266 w 13266"/>
                <a:gd name="connsiteY3-92" fmla="*/ 10000 h 10000"/>
                <a:gd name="connsiteX4-93" fmla="*/ 6688 w 13266"/>
                <a:gd name="connsiteY4-94" fmla="*/ 9832 h 10000"/>
                <a:gd name="connsiteX5-95" fmla="*/ 1 w 13266"/>
                <a:gd name="connsiteY5-96" fmla="*/ 5084 h 10000"/>
                <a:gd name="connsiteX6-97" fmla="*/ 4933 w 13266"/>
                <a:gd name="connsiteY6-98" fmla="*/ 0 h 10000"/>
                <a:gd name="connsiteX0-99" fmla="*/ 5711 w 13268"/>
                <a:gd name="connsiteY0-100" fmla="*/ 126 h 10000"/>
                <a:gd name="connsiteX1-101" fmla="*/ 13268 w 13268"/>
                <a:gd name="connsiteY1-102" fmla="*/ 0 h 10000"/>
                <a:gd name="connsiteX2-103" fmla="*/ 11601 w 13268"/>
                <a:gd name="connsiteY2-104" fmla="*/ 5000 h 10000"/>
                <a:gd name="connsiteX3-105" fmla="*/ 13268 w 13268"/>
                <a:gd name="connsiteY3-106" fmla="*/ 10000 h 10000"/>
                <a:gd name="connsiteX4-107" fmla="*/ 6690 w 13268"/>
                <a:gd name="connsiteY4-108" fmla="*/ 9832 h 10000"/>
                <a:gd name="connsiteX5-109" fmla="*/ 3 w 13268"/>
                <a:gd name="connsiteY5-110" fmla="*/ 5084 h 10000"/>
                <a:gd name="connsiteX6-111" fmla="*/ 5711 w 13268"/>
                <a:gd name="connsiteY6-112" fmla="*/ 126 h 10000"/>
                <a:gd name="connsiteX0-113" fmla="*/ 5709 w 13266"/>
                <a:gd name="connsiteY0-114" fmla="*/ 126 h 10000"/>
                <a:gd name="connsiteX1-115" fmla="*/ 13266 w 13266"/>
                <a:gd name="connsiteY1-116" fmla="*/ 0 h 10000"/>
                <a:gd name="connsiteX2-117" fmla="*/ 11599 w 13266"/>
                <a:gd name="connsiteY2-118" fmla="*/ 5000 h 10000"/>
                <a:gd name="connsiteX3-119" fmla="*/ 13266 w 13266"/>
                <a:gd name="connsiteY3-120" fmla="*/ 10000 h 10000"/>
                <a:gd name="connsiteX4-121" fmla="*/ 6688 w 13266"/>
                <a:gd name="connsiteY4-122" fmla="*/ 9832 h 10000"/>
                <a:gd name="connsiteX5-123" fmla="*/ 1 w 13266"/>
                <a:gd name="connsiteY5-124" fmla="*/ 5084 h 10000"/>
                <a:gd name="connsiteX6-125" fmla="*/ 5709 w 13266"/>
                <a:gd name="connsiteY6-126" fmla="*/ 126 h 10000"/>
                <a:gd name="connsiteX0-127" fmla="*/ 5709 w 13266"/>
                <a:gd name="connsiteY0-128" fmla="*/ 126 h 10000"/>
                <a:gd name="connsiteX1-129" fmla="*/ 13266 w 13266"/>
                <a:gd name="connsiteY1-130" fmla="*/ 0 h 10000"/>
                <a:gd name="connsiteX2-131" fmla="*/ 11599 w 13266"/>
                <a:gd name="connsiteY2-132" fmla="*/ 5000 h 10000"/>
                <a:gd name="connsiteX3-133" fmla="*/ 13266 w 13266"/>
                <a:gd name="connsiteY3-134" fmla="*/ 10000 h 10000"/>
                <a:gd name="connsiteX4-135" fmla="*/ 6688 w 13266"/>
                <a:gd name="connsiteY4-136" fmla="*/ 9832 h 10000"/>
                <a:gd name="connsiteX5-137" fmla="*/ 1 w 13266"/>
                <a:gd name="connsiteY5-138" fmla="*/ 5084 h 10000"/>
                <a:gd name="connsiteX6-139" fmla="*/ 5709 w 13266"/>
                <a:gd name="connsiteY6-140" fmla="*/ 126 h 10000"/>
                <a:gd name="connsiteX0-141" fmla="*/ 6688 w 13265"/>
                <a:gd name="connsiteY0-142" fmla="*/ 42 h 10000"/>
                <a:gd name="connsiteX1-143" fmla="*/ 13265 w 13265"/>
                <a:gd name="connsiteY1-144" fmla="*/ 0 h 10000"/>
                <a:gd name="connsiteX2-145" fmla="*/ 11598 w 13265"/>
                <a:gd name="connsiteY2-146" fmla="*/ 5000 h 10000"/>
                <a:gd name="connsiteX3-147" fmla="*/ 13265 w 13265"/>
                <a:gd name="connsiteY3-148" fmla="*/ 10000 h 10000"/>
                <a:gd name="connsiteX4-149" fmla="*/ 6687 w 13265"/>
                <a:gd name="connsiteY4-150" fmla="*/ 9832 h 10000"/>
                <a:gd name="connsiteX5-151" fmla="*/ 0 w 13265"/>
                <a:gd name="connsiteY5-152" fmla="*/ 5084 h 10000"/>
                <a:gd name="connsiteX6-153" fmla="*/ 6688 w 13265"/>
                <a:gd name="connsiteY6-154" fmla="*/ 42 h 10000"/>
                <a:gd name="connsiteX0-155" fmla="*/ 6688 w 13265"/>
                <a:gd name="connsiteY0-156" fmla="*/ 42 h 9832"/>
                <a:gd name="connsiteX1-157" fmla="*/ 13265 w 13265"/>
                <a:gd name="connsiteY1-158" fmla="*/ 0 h 9832"/>
                <a:gd name="connsiteX2-159" fmla="*/ 11598 w 13265"/>
                <a:gd name="connsiteY2-160" fmla="*/ 5000 h 9832"/>
                <a:gd name="connsiteX3-161" fmla="*/ 11387 w 13265"/>
                <a:gd name="connsiteY3-162" fmla="*/ 9790 h 9832"/>
                <a:gd name="connsiteX4-163" fmla="*/ 6687 w 13265"/>
                <a:gd name="connsiteY4-164" fmla="*/ 9832 h 9832"/>
                <a:gd name="connsiteX5-165" fmla="*/ 0 w 13265"/>
                <a:gd name="connsiteY5-166" fmla="*/ 5084 h 9832"/>
                <a:gd name="connsiteX6-167" fmla="*/ 6688 w 13265"/>
                <a:gd name="connsiteY6-168" fmla="*/ 42 h 9832"/>
                <a:gd name="connsiteX0-169" fmla="*/ 5042 w 10000"/>
                <a:gd name="connsiteY0-170" fmla="*/ 43 h 10000"/>
                <a:gd name="connsiteX1-171" fmla="*/ 10000 w 10000"/>
                <a:gd name="connsiteY1-172" fmla="*/ 0 h 10000"/>
                <a:gd name="connsiteX2-173" fmla="*/ 8743 w 10000"/>
                <a:gd name="connsiteY2-174" fmla="*/ 5085 h 10000"/>
                <a:gd name="connsiteX3-175" fmla="*/ 9692 w 10000"/>
                <a:gd name="connsiteY3-176" fmla="*/ 10000 h 10000"/>
                <a:gd name="connsiteX4-177" fmla="*/ 5041 w 10000"/>
                <a:gd name="connsiteY4-178" fmla="*/ 10000 h 10000"/>
                <a:gd name="connsiteX5-179" fmla="*/ 0 w 10000"/>
                <a:gd name="connsiteY5-180" fmla="*/ 5171 h 10000"/>
                <a:gd name="connsiteX6-181" fmla="*/ 5042 w 10000"/>
                <a:gd name="connsiteY6-182" fmla="*/ 43 h 10000"/>
                <a:gd name="connsiteX0-183" fmla="*/ 5042 w 10000"/>
                <a:gd name="connsiteY0-184" fmla="*/ 43 h 10000"/>
                <a:gd name="connsiteX1-185" fmla="*/ 10000 w 10000"/>
                <a:gd name="connsiteY1-186" fmla="*/ 0 h 10000"/>
                <a:gd name="connsiteX2-187" fmla="*/ 8743 w 10000"/>
                <a:gd name="connsiteY2-188" fmla="*/ 5085 h 10000"/>
                <a:gd name="connsiteX3-189" fmla="*/ 9784 w 10000"/>
                <a:gd name="connsiteY3-190" fmla="*/ 10000 h 10000"/>
                <a:gd name="connsiteX4-191" fmla="*/ 5041 w 10000"/>
                <a:gd name="connsiteY4-192" fmla="*/ 10000 h 10000"/>
                <a:gd name="connsiteX5-193" fmla="*/ 0 w 10000"/>
                <a:gd name="connsiteY5-194" fmla="*/ 5171 h 10000"/>
                <a:gd name="connsiteX6-195" fmla="*/ 5042 w 10000"/>
                <a:gd name="connsiteY6-196" fmla="*/ 43 h 10000"/>
                <a:gd name="connsiteX0-197" fmla="*/ 5042 w 9784"/>
                <a:gd name="connsiteY0-198" fmla="*/ 0 h 9957"/>
                <a:gd name="connsiteX1-199" fmla="*/ 9415 w 9784"/>
                <a:gd name="connsiteY1-200" fmla="*/ 171 h 9957"/>
                <a:gd name="connsiteX2-201" fmla="*/ 8743 w 9784"/>
                <a:gd name="connsiteY2-202" fmla="*/ 5042 h 9957"/>
                <a:gd name="connsiteX3-203" fmla="*/ 9784 w 9784"/>
                <a:gd name="connsiteY3-204" fmla="*/ 9957 h 9957"/>
                <a:gd name="connsiteX4-205" fmla="*/ 5041 w 9784"/>
                <a:gd name="connsiteY4-206" fmla="*/ 9957 h 9957"/>
                <a:gd name="connsiteX5-207" fmla="*/ 0 w 9784"/>
                <a:gd name="connsiteY5-208" fmla="*/ 5128 h 9957"/>
                <a:gd name="connsiteX6-209" fmla="*/ 5042 w 9784"/>
                <a:gd name="connsiteY6-210" fmla="*/ 0 h 9957"/>
                <a:gd name="connsiteX0-211" fmla="*/ 5153 w 10000"/>
                <a:gd name="connsiteY0-212" fmla="*/ 0 h 10000"/>
                <a:gd name="connsiteX1-213" fmla="*/ 9875 w 10000"/>
                <a:gd name="connsiteY1-214" fmla="*/ 172 h 10000"/>
                <a:gd name="connsiteX2-215" fmla="*/ 8936 w 10000"/>
                <a:gd name="connsiteY2-216" fmla="*/ 5064 h 10000"/>
                <a:gd name="connsiteX3-217" fmla="*/ 10000 w 10000"/>
                <a:gd name="connsiteY3-218" fmla="*/ 10000 h 10000"/>
                <a:gd name="connsiteX4-219" fmla="*/ 5152 w 10000"/>
                <a:gd name="connsiteY4-220" fmla="*/ 10000 h 10000"/>
                <a:gd name="connsiteX5-221" fmla="*/ 0 w 10000"/>
                <a:gd name="connsiteY5-222" fmla="*/ 5150 h 10000"/>
                <a:gd name="connsiteX6-223" fmla="*/ 5153 w 10000"/>
                <a:gd name="connsiteY6-224" fmla="*/ 0 h 10000"/>
                <a:gd name="connsiteX0-225" fmla="*/ 5153 w 10001"/>
                <a:gd name="connsiteY0-226" fmla="*/ 0 h 10000"/>
                <a:gd name="connsiteX1-227" fmla="*/ 10001 w 10001"/>
                <a:gd name="connsiteY1-228" fmla="*/ 215 h 10000"/>
                <a:gd name="connsiteX2-229" fmla="*/ 8936 w 10001"/>
                <a:gd name="connsiteY2-230" fmla="*/ 5064 h 10000"/>
                <a:gd name="connsiteX3-231" fmla="*/ 10000 w 10001"/>
                <a:gd name="connsiteY3-232" fmla="*/ 10000 h 10000"/>
                <a:gd name="connsiteX4-233" fmla="*/ 5152 w 10001"/>
                <a:gd name="connsiteY4-234" fmla="*/ 10000 h 10000"/>
                <a:gd name="connsiteX5-235" fmla="*/ 0 w 10001"/>
                <a:gd name="connsiteY5-236" fmla="*/ 5150 h 10000"/>
                <a:gd name="connsiteX6-237" fmla="*/ 5153 w 10001"/>
                <a:gd name="connsiteY6-238" fmla="*/ 0 h 10000"/>
                <a:gd name="connsiteX0-239" fmla="*/ 5184 w 10001"/>
                <a:gd name="connsiteY0-240" fmla="*/ 43 h 9785"/>
                <a:gd name="connsiteX1-241" fmla="*/ 10001 w 10001"/>
                <a:gd name="connsiteY1-242" fmla="*/ 0 h 9785"/>
                <a:gd name="connsiteX2-243" fmla="*/ 8936 w 10001"/>
                <a:gd name="connsiteY2-244" fmla="*/ 4849 h 9785"/>
                <a:gd name="connsiteX3-245" fmla="*/ 10000 w 10001"/>
                <a:gd name="connsiteY3-246" fmla="*/ 9785 h 9785"/>
                <a:gd name="connsiteX4-247" fmla="*/ 5152 w 10001"/>
                <a:gd name="connsiteY4-248" fmla="*/ 9785 h 9785"/>
                <a:gd name="connsiteX5-249" fmla="*/ 0 w 10001"/>
                <a:gd name="connsiteY5-250" fmla="*/ 4935 h 9785"/>
                <a:gd name="connsiteX6-251" fmla="*/ 5184 w 10001"/>
                <a:gd name="connsiteY6-252" fmla="*/ 43 h 9785"/>
                <a:gd name="connsiteX0-253" fmla="*/ 5183 w 10000"/>
                <a:gd name="connsiteY0-254" fmla="*/ 44 h 10000"/>
                <a:gd name="connsiteX1-255" fmla="*/ 10000 w 10000"/>
                <a:gd name="connsiteY1-256" fmla="*/ 0 h 10000"/>
                <a:gd name="connsiteX2-257" fmla="*/ 8935 w 10000"/>
                <a:gd name="connsiteY2-258" fmla="*/ 4956 h 10000"/>
                <a:gd name="connsiteX3-259" fmla="*/ 9999 w 10000"/>
                <a:gd name="connsiteY3-260" fmla="*/ 10000 h 10000"/>
                <a:gd name="connsiteX4-261" fmla="*/ 5151 w 10000"/>
                <a:gd name="connsiteY4-262" fmla="*/ 10000 h 10000"/>
                <a:gd name="connsiteX5-263" fmla="*/ 0 w 10000"/>
                <a:gd name="connsiteY5-264" fmla="*/ 5043 h 10000"/>
                <a:gd name="connsiteX6-265" fmla="*/ 5183 w 10000"/>
                <a:gd name="connsiteY6-266" fmla="*/ 44 h 10000"/>
                <a:gd name="connsiteX0-267" fmla="*/ 5183 w 10000"/>
                <a:gd name="connsiteY0-268" fmla="*/ 44 h 10000"/>
                <a:gd name="connsiteX1-269" fmla="*/ 10000 w 10000"/>
                <a:gd name="connsiteY1-270" fmla="*/ 0 h 10000"/>
                <a:gd name="connsiteX2-271" fmla="*/ 8935 w 10000"/>
                <a:gd name="connsiteY2-272" fmla="*/ 4956 h 10000"/>
                <a:gd name="connsiteX3-273" fmla="*/ 9999 w 10000"/>
                <a:gd name="connsiteY3-274" fmla="*/ 10000 h 10000"/>
                <a:gd name="connsiteX4-275" fmla="*/ 5151 w 10000"/>
                <a:gd name="connsiteY4-276" fmla="*/ 10000 h 10000"/>
                <a:gd name="connsiteX5-277" fmla="*/ 0 w 10000"/>
                <a:gd name="connsiteY5-278" fmla="*/ 5043 h 10000"/>
                <a:gd name="connsiteX6-279" fmla="*/ 5183 w 10000"/>
                <a:gd name="connsiteY6-280" fmla="*/ 44 h 10000"/>
                <a:gd name="connsiteX0-281" fmla="*/ 5183 w 10000"/>
                <a:gd name="connsiteY0-282" fmla="*/ 44 h 10000"/>
                <a:gd name="connsiteX1-283" fmla="*/ 10000 w 10000"/>
                <a:gd name="connsiteY1-284" fmla="*/ 0 h 10000"/>
                <a:gd name="connsiteX2-285" fmla="*/ 8935 w 10000"/>
                <a:gd name="connsiteY2-286" fmla="*/ 4956 h 10000"/>
                <a:gd name="connsiteX3-287" fmla="*/ 9999 w 10000"/>
                <a:gd name="connsiteY3-288" fmla="*/ 10000 h 10000"/>
                <a:gd name="connsiteX4-289" fmla="*/ 5151 w 10000"/>
                <a:gd name="connsiteY4-290" fmla="*/ 10000 h 10000"/>
                <a:gd name="connsiteX5-291" fmla="*/ 0 w 10000"/>
                <a:gd name="connsiteY5-292" fmla="*/ 5043 h 10000"/>
                <a:gd name="connsiteX6-293" fmla="*/ 5183 w 10000"/>
                <a:gd name="connsiteY6-294" fmla="*/ 44 h 10000"/>
                <a:gd name="connsiteX0-295" fmla="*/ 5183 w 10000"/>
                <a:gd name="connsiteY0-296" fmla="*/ 44 h 10000"/>
                <a:gd name="connsiteX1-297" fmla="*/ 10000 w 10000"/>
                <a:gd name="connsiteY1-298" fmla="*/ 0 h 10000"/>
                <a:gd name="connsiteX2-299" fmla="*/ 8935 w 10000"/>
                <a:gd name="connsiteY2-300" fmla="*/ 4956 h 10000"/>
                <a:gd name="connsiteX3-301" fmla="*/ 9999 w 10000"/>
                <a:gd name="connsiteY3-302" fmla="*/ 10000 h 10000"/>
                <a:gd name="connsiteX4-303" fmla="*/ 5151 w 10000"/>
                <a:gd name="connsiteY4-304" fmla="*/ 10000 h 10000"/>
                <a:gd name="connsiteX5-305" fmla="*/ 0 w 10000"/>
                <a:gd name="connsiteY5-306" fmla="*/ 5043 h 10000"/>
                <a:gd name="connsiteX6-307" fmla="*/ 5183 w 10000"/>
                <a:gd name="connsiteY6-308" fmla="*/ 44 h 10000"/>
                <a:gd name="connsiteX0-309" fmla="*/ 5183 w 10000"/>
                <a:gd name="connsiteY0-310" fmla="*/ 44 h 10000"/>
                <a:gd name="connsiteX1-311" fmla="*/ 10000 w 10000"/>
                <a:gd name="connsiteY1-312" fmla="*/ 0 h 10000"/>
                <a:gd name="connsiteX2-313" fmla="*/ 8935 w 10000"/>
                <a:gd name="connsiteY2-314" fmla="*/ 4956 h 10000"/>
                <a:gd name="connsiteX3-315" fmla="*/ 9999 w 10000"/>
                <a:gd name="connsiteY3-316" fmla="*/ 10000 h 10000"/>
                <a:gd name="connsiteX4-317" fmla="*/ 5151 w 10000"/>
                <a:gd name="connsiteY4-318" fmla="*/ 10000 h 10000"/>
                <a:gd name="connsiteX5-319" fmla="*/ 0 w 10000"/>
                <a:gd name="connsiteY5-320" fmla="*/ 5043 h 10000"/>
                <a:gd name="connsiteX6-321" fmla="*/ 5183 w 10000"/>
                <a:gd name="connsiteY6-322" fmla="*/ 44 h 10000"/>
                <a:gd name="connsiteX0-323" fmla="*/ 5183 w 10000"/>
                <a:gd name="connsiteY0-324" fmla="*/ 44 h 10000"/>
                <a:gd name="connsiteX1-325" fmla="*/ 10000 w 10000"/>
                <a:gd name="connsiteY1-326" fmla="*/ 0 h 10000"/>
                <a:gd name="connsiteX2-327" fmla="*/ 8935 w 10000"/>
                <a:gd name="connsiteY2-328" fmla="*/ 4956 h 10000"/>
                <a:gd name="connsiteX3-329" fmla="*/ 9999 w 10000"/>
                <a:gd name="connsiteY3-330" fmla="*/ 10000 h 10000"/>
                <a:gd name="connsiteX4-331" fmla="*/ 5340 w 10000"/>
                <a:gd name="connsiteY4-332" fmla="*/ 9956 h 10000"/>
                <a:gd name="connsiteX5-333" fmla="*/ 0 w 10000"/>
                <a:gd name="connsiteY5-334" fmla="*/ 5043 h 10000"/>
                <a:gd name="connsiteX6-335" fmla="*/ 5183 w 10000"/>
                <a:gd name="connsiteY6-336" fmla="*/ 44 h 10000"/>
                <a:gd name="connsiteX0-337" fmla="*/ 5183 w 10000"/>
                <a:gd name="connsiteY0-338" fmla="*/ 44 h 10000"/>
                <a:gd name="connsiteX1-339" fmla="*/ 10000 w 10000"/>
                <a:gd name="connsiteY1-340" fmla="*/ 0 h 10000"/>
                <a:gd name="connsiteX2-341" fmla="*/ 8935 w 10000"/>
                <a:gd name="connsiteY2-342" fmla="*/ 4956 h 10000"/>
                <a:gd name="connsiteX3-343" fmla="*/ 9999 w 10000"/>
                <a:gd name="connsiteY3-344" fmla="*/ 10000 h 10000"/>
                <a:gd name="connsiteX4-345" fmla="*/ 5340 w 10000"/>
                <a:gd name="connsiteY4-346" fmla="*/ 9956 h 10000"/>
                <a:gd name="connsiteX5-347" fmla="*/ 0 w 10000"/>
                <a:gd name="connsiteY5-348" fmla="*/ 5043 h 10000"/>
                <a:gd name="connsiteX6-349" fmla="*/ 5183 w 10000"/>
                <a:gd name="connsiteY6-350" fmla="*/ 44 h 10000"/>
                <a:gd name="connsiteX0-351" fmla="*/ 5183 w 10000"/>
                <a:gd name="connsiteY0-352" fmla="*/ 44 h 10000"/>
                <a:gd name="connsiteX1-353" fmla="*/ 10000 w 10000"/>
                <a:gd name="connsiteY1-354" fmla="*/ 0 h 10000"/>
                <a:gd name="connsiteX2-355" fmla="*/ 8935 w 10000"/>
                <a:gd name="connsiteY2-356" fmla="*/ 4956 h 10000"/>
                <a:gd name="connsiteX3-357" fmla="*/ 9999 w 10000"/>
                <a:gd name="connsiteY3-358" fmla="*/ 10000 h 10000"/>
                <a:gd name="connsiteX4-359" fmla="*/ 5183 w 10000"/>
                <a:gd name="connsiteY4-360" fmla="*/ 9912 h 10000"/>
                <a:gd name="connsiteX5-361" fmla="*/ 0 w 10000"/>
                <a:gd name="connsiteY5-362" fmla="*/ 5043 h 10000"/>
                <a:gd name="connsiteX6-363" fmla="*/ 5183 w 10000"/>
                <a:gd name="connsiteY6-364" fmla="*/ 44 h 10000"/>
                <a:gd name="connsiteX0-365" fmla="*/ 603 w 5420"/>
                <a:gd name="connsiteY0-366" fmla="*/ 44 h 10000"/>
                <a:gd name="connsiteX1-367" fmla="*/ 5420 w 5420"/>
                <a:gd name="connsiteY1-368" fmla="*/ 0 h 10000"/>
                <a:gd name="connsiteX2-369" fmla="*/ 4355 w 5420"/>
                <a:gd name="connsiteY2-370" fmla="*/ 4956 h 10000"/>
                <a:gd name="connsiteX3-371" fmla="*/ 5419 w 5420"/>
                <a:gd name="connsiteY3-372" fmla="*/ 10000 h 10000"/>
                <a:gd name="connsiteX4-373" fmla="*/ 603 w 5420"/>
                <a:gd name="connsiteY4-374" fmla="*/ 9912 h 10000"/>
                <a:gd name="connsiteX5-375" fmla="*/ 603 w 5420"/>
                <a:gd name="connsiteY5-376" fmla="*/ 44 h 10000"/>
                <a:gd name="connsiteX0-377" fmla="*/ 1112 w 9999"/>
                <a:gd name="connsiteY0-378" fmla="*/ 9912 h 11176"/>
                <a:gd name="connsiteX1-379" fmla="*/ 1112 w 9999"/>
                <a:gd name="connsiteY1-380" fmla="*/ 44 h 11176"/>
                <a:gd name="connsiteX2-381" fmla="*/ 9999 w 9999"/>
                <a:gd name="connsiteY2-382" fmla="*/ 0 h 11176"/>
                <a:gd name="connsiteX3-383" fmla="*/ 8034 w 9999"/>
                <a:gd name="connsiteY3-384" fmla="*/ 4956 h 11176"/>
                <a:gd name="connsiteX4-385" fmla="*/ 9997 w 9999"/>
                <a:gd name="connsiteY4-386" fmla="*/ 10000 h 11176"/>
                <a:gd name="connsiteX5-387" fmla="*/ 2783 w 9999"/>
                <a:gd name="connsiteY5-388" fmla="*/ 11176 h 11176"/>
                <a:gd name="connsiteX0-389" fmla="*/ 1112 w 10000"/>
                <a:gd name="connsiteY0-390" fmla="*/ 8869 h 8948"/>
                <a:gd name="connsiteX1-391" fmla="*/ 1112 w 10000"/>
                <a:gd name="connsiteY1-392" fmla="*/ 39 h 8948"/>
                <a:gd name="connsiteX2-393" fmla="*/ 10000 w 10000"/>
                <a:gd name="connsiteY2-394" fmla="*/ 0 h 8948"/>
                <a:gd name="connsiteX3-395" fmla="*/ 8035 w 10000"/>
                <a:gd name="connsiteY3-396" fmla="*/ 4435 h 8948"/>
                <a:gd name="connsiteX4-397" fmla="*/ 9998 w 10000"/>
                <a:gd name="connsiteY4-398" fmla="*/ 8948 h 8948"/>
                <a:gd name="connsiteX0-399" fmla="*/ 0 w 8888"/>
                <a:gd name="connsiteY0-400" fmla="*/ 44 h 10000"/>
                <a:gd name="connsiteX1-401" fmla="*/ 8888 w 8888"/>
                <a:gd name="connsiteY1-402" fmla="*/ 0 h 10000"/>
                <a:gd name="connsiteX2-403" fmla="*/ 6923 w 8888"/>
                <a:gd name="connsiteY2-404" fmla="*/ 4956 h 10000"/>
                <a:gd name="connsiteX3-405" fmla="*/ 8886 w 8888"/>
                <a:gd name="connsiteY3-406" fmla="*/ 10000 h 10000"/>
                <a:gd name="connsiteX0-407" fmla="*/ 2211 w 2211"/>
                <a:gd name="connsiteY0-408" fmla="*/ 0 h 10000"/>
                <a:gd name="connsiteX1-409" fmla="*/ 0 w 2211"/>
                <a:gd name="connsiteY1-410" fmla="*/ 4956 h 10000"/>
                <a:gd name="connsiteX2-411" fmla="*/ 2209 w 2211"/>
                <a:gd name="connsiteY2-412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>
                <a:latin typeface="+mn-ea"/>
              </a:endParaRPr>
            </a:p>
          </p:txBody>
        </p:sp>
        <p:sp>
          <p:nvSpPr>
            <p:cNvPr id="23" name="Stored Data 71"/>
            <p:cNvSpPr/>
            <p:nvPr/>
          </p:nvSpPr>
          <p:spPr>
            <a:xfrm rot="10800000">
              <a:off x="8883805" y="983155"/>
              <a:ext cx="68426" cy="460459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4932 w 13265"/>
                <a:gd name="connsiteY0-2" fmla="*/ 0 h 10000"/>
                <a:gd name="connsiteX1-3" fmla="*/ 13265 w 13265"/>
                <a:gd name="connsiteY1-4" fmla="*/ 0 h 10000"/>
                <a:gd name="connsiteX2-5" fmla="*/ 11598 w 13265"/>
                <a:gd name="connsiteY2-6" fmla="*/ 5000 h 10000"/>
                <a:gd name="connsiteX3-7" fmla="*/ 13265 w 13265"/>
                <a:gd name="connsiteY3-8" fmla="*/ 10000 h 10000"/>
                <a:gd name="connsiteX4-9" fmla="*/ 4932 w 13265"/>
                <a:gd name="connsiteY4-10" fmla="*/ 10000 h 10000"/>
                <a:gd name="connsiteX5-11" fmla="*/ 0 w 13265"/>
                <a:gd name="connsiteY5-12" fmla="*/ 5084 h 10000"/>
                <a:gd name="connsiteX6-13" fmla="*/ 4932 w 13265"/>
                <a:gd name="connsiteY6-14" fmla="*/ 0 h 10000"/>
                <a:gd name="connsiteX0-15" fmla="*/ 5226 w 13559"/>
                <a:gd name="connsiteY0-16" fmla="*/ 0 h 10000"/>
                <a:gd name="connsiteX1-17" fmla="*/ 13559 w 13559"/>
                <a:gd name="connsiteY1-18" fmla="*/ 0 h 10000"/>
                <a:gd name="connsiteX2-19" fmla="*/ 11892 w 13559"/>
                <a:gd name="connsiteY2-20" fmla="*/ 5000 h 10000"/>
                <a:gd name="connsiteX3-21" fmla="*/ 13559 w 13559"/>
                <a:gd name="connsiteY3-22" fmla="*/ 10000 h 10000"/>
                <a:gd name="connsiteX4-23" fmla="*/ 5226 w 13559"/>
                <a:gd name="connsiteY4-24" fmla="*/ 10000 h 10000"/>
                <a:gd name="connsiteX5-25" fmla="*/ 294 w 13559"/>
                <a:gd name="connsiteY5-26" fmla="*/ 5084 h 10000"/>
                <a:gd name="connsiteX6-27" fmla="*/ 5226 w 13559"/>
                <a:gd name="connsiteY6-28" fmla="*/ 0 h 10000"/>
                <a:gd name="connsiteX0-29" fmla="*/ 4933 w 13266"/>
                <a:gd name="connsiteY0-30" fmla="*/ 0 h 10000"/>
                <a:gd name="connsiteX1-31" fmla="*/ 13266 w 13266"/>
                <a:gd name="connsiteY1-32" fmla="*/ 0 h 10000"/>
                <a:gd name="connsiteX2-33" fmla="*/ 11599 w 13266"/>
                <a:gd name="connsiteY2-34" fmla="*/ 5000 h 10000"/>
                <a:gd name="connsiteX3-35" fmla="*/ 13266 w 13266"/>
                <a:gd name="connsiteY3-36" fmla="*/ 10000 h 10000"/>
                <a:gd name="connsiteX4-37" fmla="*/ 4933 w 13266"/>
                <a:gd name="connsiteY4-38" fmla="*/ 10000 h 10000"/>
                <a:gd name="connsiteX5-39" fmla="*/ 1 w 13266"/>
                <a:gd name="connsiteY5-40" fmla="*/ 5084 h 10000"/>
                <a:gd name="connsiteX6-41" fmla="*/ 4933 w 13266"/>
                <a:gd name="connsiteY6-42" fmla="*/ 0 h 10000"/>
                <a:gd name="connsiteX0-43" fmla="*/ 4933 w 13266"/>
                <a:gd name="connsiteY0-44" fmla="*/ 0 h 10000"/>
                <a:gd name="connsiteX1-45" fmla="*/ 13266 w 13266"/>
                <a:gd name="connsiteY1-46" fmla="*/ 0 h 10000"/>
                <a:gd name="connsiteX2-47" fmla="*/ 11599 w 13266"/>
                <a:gd name="connsiteY2-48" fmla="*/ 5000 h 10000"/>
                <a:gd name="connsiteX3-49" fmla="*/ 13266 w 13266"/>
                <a:gd name="connsiteY3-50" fmla="*/ 10000 h 10000"/>
                <a:gd name="connsiteX4-51" fmla="*/ 4933 w 13266"/>
                <a:gd name="connsiteY4-52" fmla="*/ 10000 h 10000"/>
                <a:gd name="connsiteX5-53" fmla="*/ 1 w 13266"/>
                <a:gd name="connsiteY5-54" fmla="*/ 5084 h 10000"/>
                <a:gd name="connsiteX6-55" fmla="*/ 4933 w 13266"/>
                <a:gd name="connsiteY6-56" fmla="*/ 0 h 10000"/>
                <a:gd name="connsiteX0-57" fmla="*/ 4966 w 13299"/>
                <a:gd name="connsiteY0-58" fmla="*/ 0 h 10000"/>
                <a:gd name="connsiteX1-59" fmla="*/ 13299 w 13299"/>
                <a:gd name="connsiteY1-60" fmla="*/ 0 h 10000"/>
                <a:gd name="connsiteX2-61" fmla="*/ 11632 w 13299"/>
                <a:gd name="connsiteY2-62" fmla="*/ 5000 h 10000"/>
                <a:gd name="connsiteX3-63" fmla="*/ 13299 w 13299"/>
                <a:gd name="connsiteY3-64" fmla="*/ 10000 h 10000"/>
                <a:gd name="connsiteX4-65" fmla="*/ 7782 w 13299"/>
                <a:gd name="connsiteY4-66" fmla="*/ 10000 h 10000"/>
                <a:gd name="connsiteX5-67" fmla="*/ 34 w 13299"/>
                <a:gd name="connsiteY5-68" fmla="*/ 5084 h 10000"/>
                <a:gd name="connsiteX6-69" fmla="*/ 4966 w 13299"/>
                <a:gd name="connsiteY6-70" fmla="*/ 0 h 10000"/>
                <a:gd name="connsiteX0-71" fmla="*/ 4947 w 13280"/>
                <a:gd name="connsiteY0-72" fmla="*/ 0 h 10000"/>
                <a:gd name="connsiteX1-73" fmla="*/ 13280 w 13280"/>
                <a:gd name="connsiteY1-74" fmla="*/ 0 h 10000"/>
                <a:gd name="connsiteX2-75" fmla="*/ 11613 w 13280"/>
                <a:gd name="connsiteY2-76" fmla="*/ 5000 h 10000"/>
                <a:gd name="connsiteX3-77" fmla="*/ 13280 w 13280"/>
                <a:gd name="connsiteY3-78" fmla="*/ 10000 h 10000"/>
                <a:gd name="connsiteX4-79" fmla="*/ 6702 w 13280"/>
                <a:gd name="connsiteY4-80" fmla="*/ 9832 h 10000"/>
                <a:gd name="connsiteX5-81" fmla="*/ 15 w 13280"/>
                <a:gd name="connsiteY5-82" fmla="*/ 5084 h 10000"/>
                <a:gd name="connsiteX6-83" fmla="*/ 4947 w 13280"/>
                <a:gd name="connsiteY6-84" fmla="*/ 0 h 10000"/>
                <a:gd name="connsiteX0-85" fmla="*/ 4933 w 13266"/>
                <a:gd name="connsiteY0-86" fmla="*/ 0 h 10000"/>
                <a:gd name="connsiteX1-87" fmla="*/ 13266 w 13266"/>
                <a:gd name="connsiteY1-88" fmla="*/ 0 h 10000"/>
                <a:gd name="connsiteX2-89" fmla="*/ 11599 w 13266"/>
                <a:gd name="connsiteY2-90" fmla="*/ 5000 h 10000"/>
                <a:gd name="connsiteX3-91" fmla="*/ 13266 w 13266"/>
                <a:gd name="connsiteY3-92" fmla="*/ 10000 h 10000"/>
                <a:gd name="connsiteX4-93" fmla="*/ 6688 w 13266"/>
                <a:gd name="connsiteY4-94" fmla="*/ 9832 h 10000"/>
                <a:gd name="connsiteX5-95" fmla="*/ 1 w 13266"/>
                <a:gd name="connsiteY5-96" fmla="*/ 5084 h 10000"/>
                <a:gd name="connsiteX6-97" fmla="*/ 4933 w 13266"/>
                <a:gd name="connsiteY6-98" fmla="*/ 0 h 10000"/>
                <a:gd name="connsiteX0-99" fmla="*/ 5711 w 13268"/>
                <a:gd name="connsiteY0-100" fmla="*/ 126 h 10000"/>
                <a:gd name="connsiteX1-101" fmla="*/ 13268 w 13268"/>
                <a:gd name="connsiteY1-102" fmla="*/ 0 h 10000"/>
                <a:gd name="connsiteX2-103" fmla="*/ 11601 w 13268"/>
                <a:gd name="connsiteY2-104" fmla="*/ 5000 h 10000"/>
                <a:gd name="connsiteX3-105" fmla="*/ 13268 w 13268"/>
                <a:gd name="connsiteY3-106" fmla="*/ 10000 h 10000"/>
                <a:gd name="connsiteX4-107" fmla="*/ 6690 w 13268"/>
                <a:gd name="connsiteY4-108" fmla="*/ 9832 h 10000"/>
                <a:gd name="connsiteX5-109" fmla="*/ 3 w 13268"/>
                <a:gd name="connsiteY5-110" fmla="*/ 5084 h 10000"/>
                <a:gd name="connsiteX6-111" fmla="*/ 5711 w 13268"/>
                <a:gd name="connsiteY6-112" fmla="*/ 126 h 10000"/>
                <a:gd name="connsiteX0-113" fmla="*/ 5709 w 13266"/>
                <a:gd name="connsiteY0-114" fmla="*/ 126 h 10000"/>
                <a:gd name="connsiteX1-115" fmla="*/ 13266 w 13266"/>
                <a:gd name="connsiteY1-116" fmla="*/ 0 h 10000"/>
                <a:gd name="connsiteX2-117" fmla="*/ 11599 w 13266"/>
                <a:gd name="connsiteY2-118" fmla="*/ 5000 h 10000"/>
                <a:gd name="connsiteX3-119" fmla="*/ 13266 w 13266"/>
                <a:gd name="connsiteY3-120" fmla="*/ 10000 h 10000"/>
                <a:gd name="connsiteX4-121" fmla="*/ 6688 w 13266"/>
                <a:gd name="connsiteY4-122" fmla="*/ 9832 h 10000"/>
                <a:gd name="connsiteX5-123" fmla="*/ 1 w 13266"/>
                <a:gd name="connsiteY5-124" fmla="*/ 5084 h 10000"/>
                <a:gd name="connsiteX6-125" fmla="*/ 5709 w 13266"/>
                <a:gd name="connsiteY6-126" fmla="*/ 126 h 10000"/>
                <a:gd name="connsiteX0-127" fmla="*/ 5709 w 13266"/>
                <a:gd name="connsiteY0-128" fmla="*/ 126 h 10000"/>
                <a:gd name="connsiteX1-129" fmla="*/ 13266 w 13266"/>
                <a:gd name="connsiteY1-130" fmla="*/ 0 h 10000"/>
                <a:gd name="connsiteX2-131" fmla="*/ 11599 w 13266"/>
                <a:gd name="connsiteY2-132" fmla="*/ 5000 h 10000"/>
                <a:gd name="connsiteX3-133" fmla="*/ 13266 w 13266"/>
                <a:gd name="connsiteY3-134" fmla="*/ 10000 h 10000"/>
                <a:gd name="connsiteX4-135" fmla="*/ 6688 w 13266"/>
                <a:gd name="connsiteY4-136" fmla="*/ 9832 h 10000"/>
                <a:gd name="connsiteX5-137" fmla="*/ 1 w 13266"/>
                <a:gd name="connsiteY5-138" fmla="*/ 5084 h 10000"/>
                <a:gd name="connsiteX6-139" fmla="*/ 5709 w 13266"/>
                <a:gd name="connsiteY6-140" fmla="*/ 126 h 10000"/>
                <a:gd name="connsiteX0-141" fmla="*/ 6688 w 13265"/>
                <a:gd name="connsiteY0-142" fmla="*/ 42 h 10000"/>
                <a:gd name="connsiteX1-143" fmla="*/ 13265 w 13265"/>
                <a:gd name="connsiteY1-144" fmla="*/ 0 h 10000"/>
                <a:gd name="connsiteX2-145" fmla="*/ 11598 w 13265"/>
                <a:gd name="connsiteY2-146" fmla="*/ 5000 h 10000"/>
                <a:gd name="connsiteX3-147" fmla="*/ 13265 w 13265"/>
                <a:gd name="connsiteY3-148" fmla="*/ 10000 h 10000"/>
                <a:gd name="connsiteX4-149" fmla="*/ 6687 w 13265"/>
                <a:gd name="connsiteY4-150" fmla="*/ 9832 h 10000"/>
                <a:gd name="connsiteX5-151" fmla="*/ 0 w 13265"/>
                <a:gd name="connsiteY5-152" fmla="*/ 5084 h 10000"/>
                <a:gd name="connsiteX6-153" fmla="*/ 6688 w 13265"/>
                <a:gd name="connsiteY6-154" fmla="*/ 42 h 10000"/>
                <a:gd name="connsiteX0-155" fmla="*/ 6688 w 13265"/>
                <a:gd name="connsiteY0-156" fmla="*/ 42 h 9832"/>
                <a:gd name="connsiteX1-157" fmla="*/ 13265 w 13265"/>
                <a:gd name="connsiteY1-158" fmla="*/ 0 h 9832"/>
                <a:gd name="connsiteX2-159" fmla="*/ 11598 w 13265"/>
                <a:gd name="connsiteY2-160" fmla="*/ 5000 h 9832"/>
                <a:gd name="connsiteX3-161" fmla="*/ 11387 w 13265"/>
                <a:gd name="connsiteY3-162" fmla="*/ 9790 h 9832"/>
                <a:gd name="connsiteX4-163" fmla="*/ 6687 w 13265"/>
                <a:gd name="connsiteY4-164" fmla="*/ 9832 h 9832"/>
                <a:gd name="connsiteX5-165" fmla="*/ 0 w 13265"/>
                <a:gd name="connsiteY5-166" fmla="*/ 5084 h 9832"/>
                <a:gd name="connsiteX6-167" fmla="*/ 6688 w 13265"/>
                <a:gd name="connsiteY6-168" fmla="*/ 42 h 9832"/>
                <a:gd name="connsiteX0-169" fmla="*/ 5042 w 10000"/>
                <a:gd name="connsiteY0-170" fmla="*/ 43 h 10000"/>
                <a:gd name="connsiteX1-171" fmla="*/ 10000 w 10000"/>
                <a:gd name="connsiteY1-172" fmla="*/ 0 h 10000"/>
                <a:gd name="connsiteX2-173" fmla="*/ 8743 w 10000"/>
                <a:gd name="connsiteY2-174" fmla="*/ 5085 h 10000"/>
                <a:gd name="connsiteX3-175" fmla="*/ 9692 w 10000"/>
                <a:gd name="connsiteY3-176" fmla="*/ 10000 h 10000"/>
                <a:gd name="connsiteX4-177" fmla="*/ 5041 w 10000"/>
                <a:gd name="connsiteY4-178" fmla="*/ 10000 h 10000"/>
                <a:gd name="connsiteX5-179" fmla="*/ 0 w 10000"/>
                <a:gd name="connsiteY5-180" fmla="*/ 5171 h 10000"/>
                <a:gd name="connsiteX6-181" fmla="*/ 5042 w 10000"/>
                <a:gd name="connsiteY6-182" fmla="*/ 43 h 10000"/>
                <a:gd name="connsiteX0-183" fmla="*/ 5042 w 10000"/>
                <a:gd name="connsiteY0-184" fmla="*/ 43 h 10000"/>
                <a:gd name="connsiteX1-185" fmla="*/ 10000 w 10000"/>
                <a:gd name="connsiteY1-186" fmla="*/ 0 h 10000"/>
                <a:gd name="connsiteX2-187" fmla="*/ 8743 w 10000"/>
                <a:gd name="connsiteY2-188" fmla="*/ 5085 h 10000"/>
                <a:gd name="connsiteX3-189" fmla="*/ 9784 w 10000"/>
                <a:gd name="connsiteY3-190" fmla="*/ 10000 h 10000"/>
                <a:gd name="connsiteX4-191" fmla="*/ 5041 w 10000"/>
                <a:gd name="connsiteY4-192" fmla="*/ 10000 h 10000"/>
                <a:gd name="connsiteX5-193" fmla="*/ 0 w 10000"/>
                <a:gd name="connsiteY5-194" fmla="*/ 5171 h 10000"/>
                <a:gd name="connsiteX6-195" fmla="*/ 5042 w 10000"/>
                <a:gd name="connsiteY6-196" fmla="*/ 43 h 10000"/>
                <a:gd name="connsiteX0-197" fmla="*/ 5042 w 9784"/>
                <a:gd name="connsiteY0-198" fmla="*/ 0 h 9957"/>
                <a:gd name="connsiteX1-199" fmla="*/ 9415 w 9784"/>
                <a:gd name="connsiteY1-200" fmla="*/ 171 h 9957"/>
                <a:gd name="connsiteX2-201" fmla="*/ 8743 w 9784"/>
                <a:gd name="connsiteY2-202" fmla="*/ 5042 h 9957"/>
                <a:gd name="connsiteX3-203" fmla="*/ 9784 w 9784"/>
                <a:gd name="connsiteY3-204" fmla="*/ 9957 h 9957"/>
                <a:gd name="connsiteX4-205" fmla="*/ 5041 w 9784"/>
                <a:gd name="connsiteY4-206" fmla="*/ 9957 h 9957"/>
                <a:gd name="connsiteX5-207" fmla="*/ 0 w 9784"/>
                <a:gd name="connsiteY5-208" fmla="*/ 5128 h 9957"/>
                <a:gd name="connsiteX6-209" fmla="*/ 5042 w 9784"/>
                <a:gd name="connsiteY6-210" fmla="*/ 0 h 9957"/>
                <a:gd name="connsiteX0-211" fmla="*/ 5153 w 10000"/>
                <a:gd name="connsiteY0-212" fmla="*/ 0 h 10000"/>
                <a:gd name="connsiteX1-213" fmla="*/ 9875 w 10000"/>
                <a:gd name="connsiteY1-214" fmla="*/ 172 h 10000"/>
                <a:gd name="connsiteX2-215" fmla="*/ 8936 w 10000"/>
                <a:gd name="connsiteY2-216" fmla="*/ 5064 h 10000"/>
                <a:gd name="connsiteX3-217" fmla="*/ 10000 w 10000"/>
                <a:gd name="connsiteY3-218" fmla="*/ 10000 h 10000"/>
                <a:gd name="connsiteX4-219" fmla="*/ 5152 w 10000"/>
                <a:gd name="connsiteY4-220" fmla="*/ 10000 h 10000"/>
                <a:gd name="connsiteX5-221" fmla="*/ 0 w 10000"/>
                <a:gd name="connsiteY5-222" fmla="*/ 5150 h 10000"/>
                <a:gd name="connsiteX6-223" fmla="*/ 5153 w 10000"/>
                <a:gd name="connsiteY6-224" fmla="*/ 0 h 10000"/>
                <a:gd name="connsiteX0-225" fmla="*/ 5153 w 10001"/>
                <a:gd name="connsiteY0-226" fmla="*/ 0 h 10000"/>
                <a:gd name="connsiteX1-227" fmla="*/ 10001 w 10001"/>
                <a:gd name="connsiteY1-228" fmla="*/ 215 h 10000"/>
                <a:gd name="connsiteX2-229" fmla="*/ 8936 w 10001"/>
                <a:gd name="connsiteY2-230" fmla="*/ 5064 h 10000"/>
                <a:gd name="connsiteX3-231" fmla="*/ 10000 w 10001"/>
                <a:gd name="connsiteY3-232" fmla="*/ 10000 h 10000"/>
                <a:gd name="connsiteX4-233" fmla="*/ 5152 w 10001"/>
                <a:gd name="connsiteY4-234" fmla="*/ 10000 h 10000"/>
                <a:gd name="connsiteX5-235" fmla="*/ 0 w 10001"/>
                <a:gd name="connsiteY5-236" fmla="*/ 5150 h 10000"/>
                <a:gd name="connsiteX6-237" fmla="*/ 5153 w 10001"/>
                <a:gd name="connsiteY6-238" fmla="*/ 0 h 10000"/>
                <a:gd name="connsiteX0-239" fmla="*/ 5184 w 10001"/>
                <a:gd name="connsiteY0-240" fmla="*/ 43 h 9785"/>
                <a:gd name="connsiteX1-241" fmla="*/ 10001 w 10001"/>
                <a:gd name="connsiteY1-242" fmla="*/ 0 h 9785"/>
                <a:gd name="connsiteX2-243" fmla="*/ 8936 w 10001"/>
                <a:gd name="connsiteY2-244" fmla="*/ 4849 h 9785"/>
                <a:gd name="connsiteX3-245" fmla="*/ 10000 w 10001"/>
                <a:gd name="connsiteY3-246" fmla="*/ 9785 h 9785"/>
                <a:gd name="connsiteX4-247" fmla="*/ 5152 w 10001"/>
                <a:gd name="connsiteY4-248" fmla="*/ 9785 h 9785"/>
                <a:gd name="connsiteX5-249" fmla="*/ 0 w 10001"/>
                <a:gd name="connsiteY5-250" fmla="*/ 4935 h 9785"/>
                <a:gd name="connsiteX6-251" fmla="*/ 5184 w 10001"/>
                <a:gd name="connsiteY6-252" fmla="*/ 43 h 9785"/>
                <a:gd name="connsiteX0-253" fmla="*/ 5183 w 10000"/>
                <a:gd name="connsiteY0-254" fmla="*/ 44 h 10000"/>
                <a:gd name="connsiteX1-255" fmla="*/ 10000 w 10000"/>
                <a:gd name="connsiteY1-256" fmla="*/ 0 h 10000"/>
                <a:gd name="connsiteX2-257" fmla="*/ 8935 w 10000"/>
                <a:gd name="connsiteY2-258" fmla="*/ 4956 h 10000"/>
                <a:gd name="connsiteX3-259" fmla="*/ 9999 w 10000"/>
                <a:gd name="connsiteY3-260" fmla="*/ 10000 h 10000"/>
                <a:gd name="connsiteX4-261" fmla="*/ 5151 w 10000"/>
                <a:gd name="connsiteY4-262" fmla="*/ 10000 h 10000"/>
                <a:gd name="connsiteX5-263" fmla="*/ 0 w 10000"/>
                <a:gd name="connsiteY5-264" fmla="*/ 5043 h 10000"/>
                <a:gd name="connsiteX6-265" fmla="*/ 5183 w 10000"/>
                <a:gd name="connsiteY6-266" fmla="*/ 44 h 10000"/>
                <a:gd name="connsiteX0-267" fmla="*/ 5183 w 10000"/>
                <a:gd name="connsiteY0-268" fmla="*/ 44 h 10000"/>
                <a:gd name="connsiteX1-269" fmla="*/ 10000 w 10000"/>
                <a:gd name="connsiteY1-270" fmla="*/ 0 h 10000"/>
                <a:gd name="connsiteX2-271" fmla="*/ 8935 w 10000"/>
                <a:gd name="connsiteY2-272" fmla="*/ 4956 h 10000"/>
                <a:gd name="connsiteX3-273" fmla="*/ 9999 w 10000"/>
                <a:gd name="connsiteY3-274" fmla="*/ 10000 h 10000"/>
                <a:gd name="connsiteX4-275" fmla="*/ 5151 w 10000"/>
                <a:gd name="connsiteY4-276" fmla="*/ 10000 h 10000"/>
                <a:gd name="connsiteX5-277" fmla="*/ 0 w 10000"/>
                <a:gd name="connsiteY5-278" fmla="*/ 5043 h 10000"/>
                <a:gd name="connsiteX6-279" fmla="*/ 5183 w 10000"/>
                <a:gd name="connsiteY6-280" fmla="*/ 44 h 10000"/>
                <a:gd name="connsiteX0-281" fmla="*/ 5183 w 10000"/>
                <a:gd name="connsiteY0-282" fmla="*/ 44 h 10000"/>
                <a:gd name="connsiteX1-283" fmla="*/ 10000 w 10000"/>
                <a:gd name="connsiteY1-284" fmla="*/ 0 h 10000"/>
                <a:gd name="connsiteX2-285" fmla="*/ 8935 w 10000"/>
                <a:gd name="connsiteY2-286" fmla="*/ 4956 h 10000"/>
                <a:gd name="connsiteX3-287" fmla="*/ 9999 w 10000"/>
                <a:gd name="connsiteY3-288" fmla="*/ 10000 h 10000"/>
                <a:gd name="connsiteX4-289" fmla="*/ 5151 w 10000"/>
                <a:gd name="connsiteY4-290" fmla="*/ 10000 h 10000"/>
                <a:gd name="connsiteX5-291" fmla="*/ 0 w 10000"/>
                <a:gd name="connsiteY5-292" fmla="*/ 5043 h 10000"/>
                <a:gd name="connsiteX6-293" fmla="*/ 5183 w 10000"/>
                <a:gd name="connsiteY6-294" fmla="*/ 44 h 10000"/>
                <a:gd name="connsiteX0-295" fmla="*/ 5183 w 10000"/>
                <a:gd name="connsiteY0-296" fmla="*/ 44 h 10000"/>
                <a:gd name="connsiteX1-297" fmla="*/ 10000 w 10000"/>
                <a:gd name="connsiteY1-298" fmla="*/ 0 h 10000"/>
                <a:gd name="connsiteX2-299" fmla="*/ 8935 w 10000"/>
                <a:gd name="connsiteY2-300" fmla="*/ 4956 h 10000"/>
                <a:gd name="connsiteX3-301" fmla="*/ 9999 w 10000"/>
                <a:gd name="connsiteY3-302" fmla="*/ 10000 h 10000"/>
                <a:gd name="connsiteX4-303" fmla="*/ 5151 w 10000"/>
                <a:gd name="connsiteY4-304" fmla="*/ 10000 h 10000"/>
                <a:gd name="connsiteX5-305" fmla="*/ 0 w 10000"/>
                <a:gd name="connsiteY5-306" fmla="*/ 5043 h 10000"/>
                <a:gd name="connsiteX6-307" fmla="*/ 5183 w 10000"/>
                <a:gd name="connsiteY6-308" fmla="*/ 44 h 10000"/>
                <a:gd name="connsiteX0-309" fmla="*/ 5183 w 10000"/>
                <a:gd name="connsiteY0-310" fmla="*/ 44 h 10000"/>
                <a:gd name="connsiteX1-311" fmla="*/ 10000 w 10000"/>
                <a:gd name="connsiteY1-312" fmla="*/ 0 h 10000"/>
                <a:gd name="connsiteX2-313" fmla="*/ 8935 w 10000"/>
                <a:gd name="connsiteY2-314" fmla="*/ 4956 h 10000"/>
                <a:gd name="connsiteX3-315" fmla="*/ 9999 w 10000"/>
                <a:gd name="connsiteY3-316" fmla="*/ 10000 h 10000"/>
                <a:gd name="connsiteX4-317" fmla="*/ 5151 w 10000"/>
                <a:gd name="connsiteY4-318" fmla="*/ 10000 h 10000"/>
                <a:gd name="connsiteX5-319" fmla="*/ 0 w 10000"/>
                <a:gd name="connsiteY5-320" fmla="*/ 5043 h 10000"/>
                <a:gd name="connsiteX6-321" fmla="*/ 5183 w 10000"/>
                <a:gd name="connsiteY6-322" fmla="*/ 44 h 10000"/>
                <a:gd name="connsiteX0-323" fmla="*/ 5183 w 10000"/>
                <a:gd name="connsiteY0-324" fmla="*/ 44 h 10000"/>
                <a:gd name="connsiteX1-325" fmla="*/ 10000 w 10000"/>
                <a:gd name="connsiteY1-326" fmla="*/ 0 h 10000"/>
                <a:gd name="connsiteX2-327" fmla="*/ 8935 w 10000"/>
                <a:gd name="connsiteY2-328" fmla="*/ 4956 h 10000"/>
                <a:gd name="connsiteX3-329" fmla="*/ 9999 w 10000"/>
                <a:gd name="connsiteY3-330" fmla="*/ 10000 h 10000"/>
                <a:gd name="connsiteX4-331" fmla="*/ 5340 w 10000"/>
                <a:gd name="connsiteY4-332" fmla="*/ 9956 h 10000"/>
                <a:gd name="connsiteX5-333" fmla="*/ 0 w 10000"/>
                <a:gd name="connsiteY5-334" fmla="*/ 5043 h 10000"/>
                <a:gd name="connsiteX6-335" fmla="*/ 5183 w 10000"/>
                <a:gd name="connsiteY6-336" fmla="*/ 44 h 10000"/>
                <a:gd name="connsiteX0-337" fmla="*/ 5183 w 10000"/>
                <a:gd name="connsiteY0-338" fmla="*/ 44 h 10000"/>
                <a:gd name="connsiteX1-339" fmla="*/ 10000 w 10000"/>
                <a:gd name="connsiteY1-340" fmla="*/ 0 h 10000"/>
                <a:gd name="connsiteX2-341" fmla="*/ 8935 w 10000"/>
                <a:gd name="connsiteY2-342" fmla="*/ 4956 h 10000"/>
                <a:gd name="connsiteX3-343" fmla="*/ 9999 w 10000"/>
                <a:gd name="connsiteY3-344" fmla="*/ 10000 h 10000"/>
                <a:gd name="connsiteX4-345" fmla="*/ 5340 w 10000"/>
                <a:gd name="connsiteY4-346" fmla="*/ 9956 h 10000"/>
                <a:gd name="connsiteX5-347" fmla="*/ 0 w 10000"/>
                <a:gd name="connsiteY5-348" fmla="*/ 5043 h 10000"/>
                <a:gd name="connsiteX6-349" fmla="*/ 5183 w 10000"/>
                <a:gd name="connsiteY6-350" fmla="*/ 44 h 10000"/>
                <a:gd name="connsiteX0-351" fmla="*/ 5183 w 10000"/>
                <a:gd name="connsiteY0-352" fmla="*/ 44 h 10000"/>
                <a:gd name="connsiteX1-353" fmla="*/ 10000 w 10000"/>
                <a:gd name="connsiteY1-354" fmla="*/ 0 h 10000"/>
                <a:gd name="connsiteX2-355" fmla="*/ 8935 w 10000"/>
                <a:gd name="connsiteY2-356" fmla="*/ 4956 h 10000"/>
                <a:gd name="connsiteX3-357" fmla="*/ 9999 w 10000"/>
                <a:gd name="connsiteY3-358" fmla="*/ 10000 h 10000"/>
                <a:gd name="connsiteX4-359" fmla="*/ 5183 w 10000"/>
                <a:gd name="connsiteY4-360" fmla="*/ 9912 h 10000"/>
                <a:gd name="connsiteX5-361" fmla="*/ 0 w 10000"/>
                <a:gd name="connsiteY5-362" fmla="*/ 5043 h 10000"/>
                <a:gd name="connsiteX6-363" fmla="*/ 5183 w 10000"/>
                <a:gd name="connsiteY6-364" fmla="*/ 44 h 10000"/>
                <a:gd name="connsiteX0-365" fmla="*/ 603 w 5420"/>
                <a:gd name="connsiteY0-366" fmla="*/ 44 h 10000"/>
                <a:gd name="connsiteX1-367" fmla="*/ 5420 w 5420"/>
                <a:gd name="connsiteY1-368" fmla="*/ 0 h 10000"/>
                <a:gd name="connsiteX2-369" fmla="*/ 4355 w 5420"/>
                <a:gd name="connsiteY2-370" fmla="*/ 4956 h 10000"/>
                <a:gd name="connsiteX3-371" fmla="*/ 5419 w 5420"/>
                <a:gd name="connsiteY3-372" fmla="*/ 10000 h 10000"/>
                <a:gd name="connsiteX4-373" fmla="*/ 603 w 5420"/>
                <a:gd name="connsiteY4-374" fmla="*/ 9912 h 10000"/>
                <a:gd name="connsiteX5-375" fmla="*/ 603 w 5420"/>
                <a:gd name="connsiteY5-376" fmla="*/ 44 h 10000"/>
                <a:gd name="connsiteX0-377" fmla="*/ 1112 w 9999"/>
                <a:gd name="connsiteY0-378" fmla="*/ 9912 h 11176"/>
                <a:gd name="connsiteX1-379" fmla="*/ 1112 w 9999"/>
                <a:gd name="connsiteY1-380" fmla="*/ 44 h 11176"/>
                <a:gd name="connsiteX2-381" fmla="*/ 9999 w 9999"/>
                <a:gd name="connsiteY2-382" fmla="*/ 0 h 11176"/>
                <a:gd name="connsiteX3-383" fmla="*/ 8034 w 9999"/>
                <a:gd name="connsiteY3-384" fmla="*/ 4956 h 11176"/>
                <a:gd name="connsiteX4-385" fmla="*/ 9997 w 9999"/>
                <a:gd name="connsiteY4-386" fmla="*/ 10000 h 11176"/>
                <a:gd name="connsiteX5-387" fmla="*/ 2783 w 9999"/>
                <a:gd name="connsiteY5-388" fmla="*/ 11176 h 11176"/>
                <a:gd name="connsiteX0-389" fmla="*/ 1112 w 10000"/>
                <a:gd name="connsiteY0-390" fmla="*/ 8869 h 8948"/>
                <a:gd name="connsiteX1-391" fmla="*/ 1112 w 10000"/>
                <a:gd name="connsiteY1-392" fmla="*/ 39 h 8948"/>
                <a:gd name="connsiteX2-393" fmla="*/ 10000 w 10000"/>
                <a:gd name="connsiteY2-394" fmla="*/ 0 h 8948"/>
                <a:gd name="connsiteX3-395" fmla="*/ 8035 w 10000"/>
                <a:gd name="connsiteY3-396" fmla="*/ 4435 h 8948"/>
                <a:gd name="connsiteX4-397" fmla="*/ 9998 w 10000"/>
                <a:gd name="connsiteY4-398" fmla="*/ 8948 h 8948"/>
                <a:gd name="connsiteX0-399" fmla="*/ 0 w 8888"/>
                <a:gd name="connsiteY0-400" fmla="*/ 44 h 10000"/>
                <a:gd name="connsiteX1-401" fmla="*/ 8888 w 8888"/>
                <a:gd name="connsiteY1-402" fmla="*/ 0 h 10000"/>
                <a:gd name="connsiteX2-403" fmla="*/ 6923 w 8888"/>
                <a:gd name="connsiteY2-404" fmla="*/ 4956 h 10000"/>
                <a:gd name="connsiteX3-405" fmla="*/ 8886 w 8888"/>
                <a:gd name="connsiteY3-406" fmla="*/ 10000 h 10000"/>
                <a:gd name="connsiteX0-407" fmla="*/ 2211 w 2211"/>
                <a:gd name="connsiteY0-408" fmla="*/ 0 h 10000"/>
                <a:gd name="connsiteX1-409" fmla="*/ 0 w 2211"/>
                <a:gd name="connsiteY1-410" fmla="*/ 4956 h 10000"/>
                <a:gd name="connsiteX2-411" fmla="*/ 2209 w 2211"/>
                <a:gd name="connsiteY2-412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>
                <a:latin typeface="+mn-ea"/>
              </a:endParaRPr>
            </a:p>
          </p:txBody>
        </p:sp>
        <p:grpSp>
          <p:nvGrpSpPr>
            <p:cNvPr id="24" name="Group 119"/>
            <p:cNvGrpSpPr/>
            <p:nvPr/>
          </p:nvGrpSpPr>
          <p:grpSpPr>
            <a:xfrm>
              <a:off x="6429376" y="1096052"/>
              <a:ext cx="847700" cy="460460"/>
              <a:chOff x="3675121" y="5435921"/>
              <a:chExt cx="1332140" cy="723601"/>
            </a:xfrm>
          </p:grpSpPr>
          <p:cxnSp>
            <p:nvCxnSpPr>
              <p:cNvPr id="43" name="Straight Connector 124"/>
              <p:cNvCxnSpPr/>
              <p:nvPr/>
            </p:nvCxnSpPr>
            <p:spPr>
              <a:xfrm flipV="1">
                <a:off x="3675121" y="5984024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125"/>
              <p:cNvCxnSpPr/>
              <p:nvPr/>
            </p:nvCxnSpPr>
            <p:spPr>
              <a:xfrm flipV="1">
                <a:off x="3675121" y="5620676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Stored Data 71"/>
              <p:cNvSpPr/>
              <p:nvPr/>
            </p:nvSpPr>
            <p:spPr>
              <a:xfrm rot="10800000">
                <a:off x="3997592" y="5435941"/>
                <a:ext cx="1009669" cy="723580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-1" fmla="*/ 4932 w 13265"/>
                  <a:gd name="connsiteY0-2" fmla="*/ 0 h 10000"/>
                  <a:gd name="connsiteX1-3" fmla="*/ 13265 w 13265"/>
                  <a:gd name="connsiteY1-4" fmla="*/ 0 h 10000"/>
                  <a:gd name="connsiteX2-5" fmla="*/ 11598 w 13265"/>
                  <a:gd name="connsiteY2-6" fmla="*/ 5000 h 10000"/>
                  <a:gd name="connsiteX3-7" fmla="*/ 13265 w 13265"/>
                  <a:gd name="connsiteY3-8" fmla="*/ 10000 h 10000"/>
                  <a:gd name="connsiteX4-9" fmla="*/ 4932 w 13265"/>
                  <a:gd name="connsiteY4-10" fmla="*/ 10000 h 10000"/>
                  <a:gd name="connsiteX5-11" fmla="*/ 0 w 13265"/>
                  <a:gd name="connsiteY5-12" fmla="*/ 5084 h 10000"/>
                  <a:gd name="connsiteX6-13" fmla="*/ 4932 w 13265"/>
                  <a:gd name="connsiteY6-14" fmla="*/ 0 h 10000"/>
                  <a:gd name="connsiteX0-15" fmla="*/ 5226 w 13559"/>
                  <a:gd name="connsiteY0-16" fmla="*/ 0 h 10000"/>
                  <a:gd name="connsiteX1-17" fmla="*/ 13559 w 13559"/>
                  <a:gd name="connsiteY1-18" fmla="*/ 0 h 10000"/>
                  <a:gd name="connsiteX2-19" fmla="*/ 11892 w 13559"/>
                  <a:gd name="connsiteY2-20" fmla="*/ 5000 h 10000"/>
                  <a:gd name="connsiteX3-21" fmla="*/ 13559 w 13559"/>
                  <a:gd name="connsiteY3-22" fmla="*/ 10000 h 10000"/>
                  <a:gd name="connsiteX4-23" fmla="*/ 5226 w 13559"/>
                  <a:gd name="connsiteY4-24" fmla="*/ 10000 h 10000"/>
                  <a:gd name="connsiteX5-25" fmla="*/ 294 w 13559"/>
                  <a:gd name="connsiteY5-26" fmla="*/ 5084 h 10000"/>
                  <a:gd name="connsiteX6-27" fmla="*/ 5226 w 13559"/>
                  <a:gd name="connsiteY6-28" fmla="*/ 0 h 10000"/>
                  <a:gd name="connsiteX0-29" fmla="*/ 4933 w 13266"/>
                  <a:gd name="connsiteY0-30" fmla="*/ 0 h 10000"/>
                  <a:gd name="connsiteX1-31" fmla="*/ 13266 w 13266"/>
                  <a:gd name="connsiteY1-32" fmla="*/ 0 h 10000"/>
                  <a:gd name="connsiteX2-33" fmla="*/ 11599 w 13266"/>
                  <a:gd name="connsiteY2-34" fmla="*/ 5000 h 10000"/>
                  <a:gd name="connsiteX3-35" fmla="*/ 13266 w 13266"/>
                  <a:gd name="connsiteY3-36" fmla="*/ 10000 h 10000"/>
                  <a:gd name="connsiteX4-37" fmla="*/ 4933 w 13266"/>
                  <a:gd name="connsiteY4-38" fmla="*/ 10000 h 10000"/>
                  <a:gd name="connsiteX5-39" fmla="*/ 1 w 13266"/>
                  <a:gd name="connsiteY5-40" fmla="*/ 5084 h 10000"/>
                  <a:gd name="connsiteX6-41" fmla="*/ 4933 w 13266"/>
                  <a:gd name="connsiteY6-42" fmla="*/ 0 h 10000"/>
                  <a:gd name="connsiteX0-43" fmla="*/ 4933 w 13266"/>
                  <a:gd name="connsiteY0-44" fmla="*/ 0 h 10000"/>
                  <a:gd name="connsiteX1-45" fmla="*/ 13266 w 13266"/>
                  <a:gd name="connsiteY1-46" fmla="*/ 0 h 10000"/>
                  <a:gd name="connsiteX2-47" fmla="*/ 11599 w 13266"/>
                  <a:gd name="connsiteY2-48" fmla="*/ 5000 h 10000"/>
                  <a:gd name="connsiteX3-49" fmla="*/ 13266 w 13266"/>
                  <a:gd name="connsiteY3-50" fmla="*/ 10000 h 10000"/>
                  <a:gd name="connsiteX4-51" fmla="*/ 4933 w 13266"/>
                  <a:gd name="connsiteY4-52" fmla="*/ 10000 h 10000"/>
                  <a:gd name="connsiteX5-53" fmla="*/ 1 w 13266"/>
                  <a:gd name="connsiteY5-54" fmla="*/ 5084 h 10000"/>
                  <a:gd name="connsiteX6-55" fmla="*/ 4933 w 13266"/>
                  <a:gd name="connsiteY6-56" fmla="*/ 0 h 10000"/>
                  <a:gd name="connsiteX0-57" fmla="*/ 4966 w 13299"/>
                  <a:gd name="connsiteY0-58" fmla="*/ 0 h 10000"/>
                  <a:gd name="connsiteX1-59" fmla="*/ 13299 w 13299"/>
                  <a:gd name="connsiteY1-60" fmla="*/ 0 h 10000"/>
                  <a:gd name="connsiteX2-61" fmla="*/ 11632 w 13299"/>
                  <a:gd name="connsiteY2-62" fmla="*/ 5000 h 10000"/>
                  <a:gd name="connsiteX3-63" fmla="*/ 13299 w 13299"/>
                  <a:gd name="connsiteY3-64" fmla="*/ 10000 h 10000"/>
                  <a:gd name="connsiteX4-65" fmla="*/ 7782 w 13299"/>
                  <a:gd name="connsiteY4-66" fmla="*/ 10000 h 10000"/>
                  <a:gd name="connsiteX5-67" fmla="*/ 34 w 13299"/>
                  <a:gd name="connsiteY5-68" fmla="*/ 5084 h 10000"/>
                  <a:gd name="connsiteX6-69" fmla="*/ 4966 w 13299"/>
                  <a:gd name="connsiteY6-70" fmla="*/ 0 h 10000"/>
                  <a:gd name="connsiteX0-71" fmla="*/ 4947 w 13280"/>
                  <a:gd name="connsiteY0-72" fmla="*/ 0 h 10000"/>
                  <a:gd name="connsiteX1-73" fmla="*/ 13280 w 13280"/>
                  <a:gd name="connsiteY1-74" fmla="*/ 0 h 10000"/>
                  <a:gd name="connsiteX2-75" fmla="*/ 11613 w 13280"/>
                  <a:gd name="connsiteY2-76" fmla="*/ 5000 h 10000"/>
                  <a:gd name="connsiteX3-77" fmla="*/ 13280 w 13280"/>
                  <a:gd name="connsiteY3-78" fmla="*/ 10000 h 10000"/>
                  <a:gd name="connsiteX4-79" fmla="*/ 6702 w 13280"/>
                  <a:gd name="connsiteY4-80" fmla="*/ 9832 h 10000"/>
                  <a:gd name="connsiteX5-81" fmla="*/ 15 w 13280"/>
                  <a:gd name="connsiteY5-82" fmla="*/ 5084 h 10000"/>
                  <a:gd name="connsiteX6-83" fmla="*/ 4947 w 13280"/>
                  <a:gd name="connsiteY6-84" fmla="*/ 0 h 10000"/>
                  <a:gd name="connsiteX0-85" fmla="*/ 4933 w 13266"/>
                  <a:gd name="connsiteY0-86" fmla="*/ 0 h 10000"/>
                  <a:gd name="connsiteX1-87" fmla="*/ 13266 w 13266"/>
                  <a:gd name="connsiteY1-88" fmla="*/ 0 h 10000"/>
                  <a:gd name="connsiteX2-89" fmla="*/ 11599 w 13266"/>
                  <a:gd name="connsiteY2-90" fmla="*/ 5000 h 10000"/>
                  <a:gd name="connsiteX3-91" fmla="*/ 13266 w 13266"/>
                  <a:gd name="connsiteY3-92" fmla="*/ 10000 h 10000"/>
                  <a:gd name="connsiteX4-93" fmla="*/ 6688 w 13266"/>
                  <a:gd name="connsiteY4-94" fmla="*/ 9832 h 10000"/>
                  <a:gd name="connsiteX5-95" fmla="*/ 1 w 13266"/>
                  <a:gd name="connsiteY5-96" fmla="*/ 5084 h 10000"/>
                  <a:gd name="connsiteX6-97" fmla="*/ 4933 w 13266"/>
                  <a:gd name="connsiteY6-98" fmla="*/ 0 h 10000"/>
                  <a:gd name="connsiteX0-99" fmla="*/ 5711 w 13268"/>
                  <a:gd name="connsiteY0-100" fmla="*/ 126 h 10000"/>
                  <a:gd name="connsiteX1-101" fmla="*/ 13268 w 13268"/>
                  <a:gd name="connsiteY1-102" fmla="*/ 0 h 10000"/>
                  <a:gd name="connsiteX2-103" fmla="*/ 11601 w 13268"/>
                  <a:gd name="connsiteY2-104" fmla="*/ 5000 h 10000"/>
                  <a:gd name="connsiteX3-105" fmla="*/ 13268 w 13268"/>
                  <a:gd name="connsiteY3-106" fmla="*/ 10000 h 10000"/>
                  <a:gd name="connsiteX4-107" fmla="*/ 6690 w 13268"/>
                  <a:gd name="connsiteY4-108" fmla="*/ 9832 h 10000"/>
                  <a:gd name="connsiteX5-109" fmla="*/ 3 w 13268"/>
                  <a:gd name="connsiteY5-110" fmla="*/ 5084 h 10000"/>
                  <a:gd name="connsiteX6-111" fmla="*/ 5711 w 13268"/>
                  <a:gd name="connsiteY6-112" fmla="*/ 126 h 10000"/>
                  <a:gd name="connsiteX0-113" fmla="*/ 5709 w 13266"/>
                  <a:gd name="connsiteY0-114" fmla="*/ 126 h 10000"/>
                  <a:gd name="connsiteX1-115" fmla="*/ 13266 w 13266"/>
                  <a:gd name="connsiteY1-116" fmla="*/ 0 h 10000"/>
                  <a:gd name="connsiteX2-117" fmla="*/ 11599 w 13266"/>
                  <a:gd name="connsiteY2-118" fmla="*/ 5000 h 10000"/>
                  <a:gd name="connsiteX3-119" fmla="*/ 13266 w 13266"/>
                  <a:gd name="connsiteY3-120" fmla="*/ 10000 h 10000"/>
                  <a:gd name="connsiteX4-121" fmla="*/ 6688 w 13266"/>
                  <a:gd name="connsiteY4-122" fmla="*/ 9832 h 10000"/>
                  <a:gd name="connsiteX5-123" fmla="*/ 1 w 13266"/>
                  <a:gd name="connsiteY5-124" fmla="*/ 5084 h 10000"/>
                  <a:gd name="connsiteX6-125" fmla="*/ 5709 w 13266"/>
                  <a:gd name="connsiteY6-126" fmla="*/ 126 h 10000"/>
                  <a:gd name="connsiteX0-127" fmla="*/ 5709 w 13266"/>
                  <a:gd name="connsiteY0-128" fmla="*/ 126 h 10000"/>
                  <a:gd name="connsiteX1-129" fmla="*/ 13266 w 13266"/>
                  <a:gd name="connsiteY1-130" fmla="*/ 0 h 10000"/>
                  <a:gd name="connsiteX2-131" fmla="*/ 11599 w 13266"/>
                  <a:gd name="connsiteY2-132" fmla="*/ 5000 h 10000"/>
                  <a:gd name="connsiteX3-133" fmla="*/ 13266 w 13266"/>
                  <a:gd name="connsiteY3-134" fmla="*/ 10000 h 10000"/>
                  <a:gd name="connsiteX4-135" fmla="*/ 6688 w 13266"/>
                  <a:gd name="connsiteY4-136" fmla="*/ 9832 h 10000"/>
                  <a:gd name="connsiteX5-137" fmla="*/ 1 w 13266"/>
                  <a:gd name="connsiteY5-138" fmla="*/ 5084 h 10000"/>
                  <a:gd name="connsiteX6-139" fmla="*/ 5709 w 13266"/>
                  <a:gd name="connsiteY6-140" fmla="*/ 126 h 10000"/>
                  <a:gd name="connsiteX0-141" fmla="*/ 6688 w 13265"/>
                  <a:gd name="connsiteY0-142" fmla="*/ 42 h 10000"/>
                  <a:gd name="connsiteX1-143" fmla="*/ 13265 w 13265"/>
                  <a:gd name="connsiteY1-144" fmla="*/ 0 h 10000"/>
                  <a:gd name="connsiteX2-145" fmla="*/ 11598 w 13265"/>
                  <a:gd name="connsiteY2-146" fmla="*/ 5000 h 10000"/>
                  <a:gd name="connsiteX3-147" fmla="*/ 13265 w 13265"/>
                  <a:gd name="connsiteY3-148" fmla="*/ 10000 h 10000"/>
                  <a:gd name="connsiteX4-149" fmla="*/ 6687 w 13265"/>
                  <a:gd name="connsiteY4-150" fmla="*/ 9832 h 10000"/>
                  <a:gd name="connsiteX5-151" fmla="*/ 0 w 13265"/>
                  <a:gd name="connsiteY5-152" fmla="*/ 5084 h 10000"/>
                  <a:gd name="connsiteX6-153" fmla="*/ 6688 w 13265"/>
                  <a:gd name="connsiteY6-154" fmla="*/ 42 h 10000"/>
                  <a:gd name="connsiteX0-155" fmla="*/ 6688 w 13265"/>
                  <a:gd name="connsiteY0-156" fmla="*/ 42 h 9832"/>
                  <a:gd name="connsiteX1-157" fmla="*/ 13265 w 13265"/>
                  <a:gd name="connsiteY1-158" fmla="*/ 0 h 9832"/>
                  <a:gd name="connsiteX2-159" fmla="*/ 11598 w 13265"/>
                  <a:gd name="connsiteY2-160" fmla="*/ 5000 h 9832"/>
                  <a:gd name="connsiteX3-161" fmla="*/ 11387 w 13265"/>
                  <a:gd name="connsiteY3-162" fmla="*/ 9790 h 9832"/>
                  <a:gd name="connsiteX4-163" fmla="*/ 6687 w 13265"/>
                  <a:gd name="connsiteY4-164" fmla="*/ 9832 h 9832"/>
                  <a:gd name="connsiteX5-165" fmla="*/ 0 w 13265"/>
                  <a:gd name="connsiteY5-166" fmla="*/ 5084 h 9832"/>
                  <a:gd name="connsiteX6-167" fmla="*/ 6688 w 13265"/>
                  <a:gd name="connsiteY6-168" fmla="*/ 42 h 9832"/>
                  <a:gd name="connsiteX0-169" fmla="*/ 5042 w 10000"/>
                  <a:gd name="connsiteY0-170" fmla="*/ 43 h 10000"/>
                  <a:gd name="connsiteX1-171" fmla="*/ 10000 w 10000"/>
                  <a:gd name="connsiteY1-172" fmla="*/ 0 h 10000"/>
                  <a:gd name="connsiteX2-173" fmla="*/ 8743 w 10000"/>
                  <a:gd name="connsiteY2-174" fmla="*/ 5085 h 10000"/>
                  <a:gd name="connsiteX3-175" fmla="*/ 9692 w 10000"/>
                  <a:gd name="connsiteY3-176" fmla="*/ 10000 h 10000"/>
                  <a:gd name="connsiteX4-177" fmla="*/ 5041 w 10000"/>
                  <a:gd name="connsiteY4-178" fmla="*/ 10000 h 10000"/>
                  <a:gd name="connsiteX5-179" fmla="*/ 0 w 10000"/>
                  <a:gd name="connsiteY5-180" fmla="*/ 5171 h 10000"/>
                  <a:gd name="connsiteX6-181" fmla="*/ 5042 w 10000"/>
                  <a:gd name="connsiteY6-182" fmla="*/ 43 h 10000"/>
                  <a:gd name="connsiteX0-183" fmla="*/ 5042 w 10000"/>
                  <a:gd name="connsiteY0-184" fmla="*/ 43 h 10000"/>
                  <a:gd name="connsiteX1-185" fmla="*/ 10000 w 10000"/>
                  <a:gd name="connsiteY1-186" fmla="*/ 0 h 10000"/>
                  <a:gd name="connsiteX2-187" fmla="*/ 8743 w 10000"/>
                  <a:gd name="connsiteY2-188" fmla="*/ 5085 h 10000"/>
                  <a:gd name="connsiteX3-189" fmla="*/ 9784 w 10000"/>
                  <a:gd name="connsiteY3-190" fmla="*/ 10000 h 10000"/>
                  <a:gd name="connsiteX4-191" fmla="*/ 5041 w 10000"/>
                  <a:gd name="connsiteY4-192" fmla="*/ 10000 h 10000"/>
                  <a:gd name="connsiteX5-193" fmla="*/ 0 w 10000"/>
                  <a:gd name="connsiteY5-194" fmla="*/ 5171 h 10000"/>
                  <a:gd name="connsiteX6-195" fmla="*/ 5042 w 10000"/>
                  <a:gd name="connsiteY6-196" fmla="*/ 43 h 10000"/>
                  <a:gd name="connsiteX0-197" fmla="*/ 5042 w 9784"/>
                  <a:gd name="connsiteY0-198" fmla="*/ 0 h 9957"/>
                  <a:gd name="connsiteX1-199" fmla="*/ 9415 w 9784"/>
                  <a:gd name="connsiteY1-200" fmla="*/ 171 h 9957"/>
                  <a:gd name="connsiteX2-201" fmla="*/ 8743 w 9784"/>
                  <a:gd name="connsiteY2-202" fmla="*/ 5042 h 9957"/>
                  <a:gd name="connsiteX3-203" fmla="*/ 9784 w 9784"/>
                  <a:gd name="connsiteY3-204" fmla="*/ 9957 h 9957"/>
                  <a:gd name="connsiteX4-205" fmla="*/ 5041 w 9784"/>
                  <a:gd name="connsiteY4-206" fmla="*/ 9957 h 9957"/>
                  <a:gd name="connsiteX5-207" fmla="*/ 0 w 9784"/>
                  <a:gd name="connsiteY5-208" fmla="*/ 5128 h 9957"/>
                  <a:gd name="connsiteX6-209" fmla="*/ 5042 w 9784"/>
                  <a:gd name="connsiteY6-210" fmla="*/ 0 h 9957"/>
                  <a:gd name="connsiteX0-211" fmla="*/ 5153 w 10000"/>
                  <a:gd name="connsiteY0-212" fmla="*/ 0 h 10000"/>
                  <a:gd name="connsiteX1-213" fmla="*/ 9875 w 10000"/>
                  <a:gd name="connsiteY1-214" fmla="*/ 172 h 10000"/>
                  <a:gd name="connsiteX2-215" fmla="*/ 8936 w 10000"/>
                  <a:gd name="connsiteY2-216" fmla="*/ 5064 h 10000"/>
                  <a:gd name="connsiteX3-217" fmla="*/ 10000 w 10000"/>
                  <a:gd name="connsiteY3-218" fmla="*/ 10000 h 10000"/>
                  <a:gd name="connsiteX4-219" fmla="*/ 5152 w 10000"/>
                  <a:gd name="connsiteY4-220" fmla="*/ 10000 h 10000"/>
                  <a:gd name="connsiteX5-221" fmla="*/ 0 w 10000"/>
                  <a:gd name="connsiteY5-222" fmla="*/ 5150 h 10000"/>
                  <a:gd name="connsiteX6-223" fmla="*/ 5153 w 10000"/>
                  <a:gd name="connsiteY6-224" fmla="*/ 0 h 10000"/>
                  <a:gd name="connsiteX0-225" fmla="*/ 5153 w 10001"/>
                  <a:gd name="connsiteY0-226" fmla="*/ 0 h 10000"/>
                  <a:gd name="connsiteX1-227" fmla="*/ 10001 w 10001"/>
                  <a:gd name="connsiteY1-228" fmla="*/ 215 h 10000"/>
                  <a:gd name="connsiteX2-229" fmla="*/ 8936 w 10001"/>
                  <a:gd name="connsiteY2-230" fmla="*/ 5064 h 10000"/>
                  <a:gd name="connsiteX3-231" fmla="*/ 10000 w 10001"/>
                  <a:gd name="connsiteY3-232" fmla="*/ 10000 h 10000"/>
                  <a:gd name="connsiteX4-233" fmla="*/ 5152 w 10001"/>
                  <a:gd name="connsiteY4-234" fmla="*/ 10000 h 10000"/>
                  <a:gd name="connsiteX5-235" fmla="*/ 0 w 10001"/>
                  <a:gd name="connsiteY5-236" fmla="*/ 5150 h 10000"/>
                  <a:gd name="connsiteX6-237" fmla="*/ 5153 w 10001"/>
                  <a:gd name="connsiteY6-238" fmla="*/ 0 h 10000"/>
                  <a:gd name="connsiteX0-239" fmla="*/ 5184 w 10001"/>
                  <a:gd name="connsiteY0-240" fmla="*/ 43 h 9785"/>
                  <a:gd name="connsiteX1-241" fmla="*/ 10001 w 10001"/>
                  <a:gd name="connsiteY1-242" fmla="*/ 0 h 9785"/>
                  <a:gd name="connsiteX2-243" fmla="*/ 8936 w 10001"/>
                  <a:gd name="connsiteY2-244" fmla="*/ 4849 h 9785"/>
                  <a:gd name="connsiteX3-245" fmla="*/ 10000 w 10001"/>
                  <a:gd name="connsiteY3-246" fmla="*/ 9785 h 9785"/>
                  <a:gd name="connsiteX4-247" fmla="*/ 5152 w 10001"/>
                  <a:gd name="connsiteY4-248" fmla="*/ 9785 h 9785"/>
                  <a:gd name="connsiteX5-249" fmla="*/ 0 w 10001"/>
                  <a:gd name="connsiteY5-250" fmla="*/ 4935 h 9785"/>
                  <a:gd name="connsiteX6-251" fmla="*/ 5184 w 10001"/>
                  <a:gd name="connsiteY6-252" fmla="*/ 43 h 9785"/>
                  <a:gd name="connsiteX0-253" fmla="*/ 5183 w 10000"/>
                  <a:gd name="connsiteY0-254" fmla="*/ 44 h 10000"/>
                  <a:gd name="connsiteX1-255" fmla="*/ 10000 w 10000"/>
                  <a:gd name="connsiteY1-256" fmla="*/ 0 h 10000"/>
                  <a:gd name="connsiteX2-257" fmla="*/ 8935 w 10000"/>
                  <a:gd name="connsiteY2-258" fmla="*/ 4956 h 10000"/>
                  <a:gd name="connsiteX3-259" fmla="*/ 9999 w 10000"/>
                  <a:gd name="connsiteY3-260" fmla="*/ 10000 h 10000"/>
                  <a:gd name="connsiteX4-261" fmla="*/ 5151 w 10000"/>
                  <a:gd name="connsiteY4-262" fmla="*/ 10000 h 10000"/>
                  <a:gd name="connsiteX5-263" fmla="*/ 0 w 10000"/>
                  <a:gd name="connsiteY5-264" fmla="*/ 5043 h 10000"/>
                  <a:gd name="connsiteX6-265" fmla="*/ 5183 w 10000"/>
                  <a:gd name="connsiteY6-266" fmla="*/ 44 h 10000"/>
                  <a:gd name="connsiteX0-267" fmla="*/ 5183 w 10000"/>
                  <a:gd name="connsiteY0-268" fmla="*/ 44 h 10000"/>
                  <a:gd name="connsiteX1-269" fmla="*/ 10000 w 10000"/>
                  <a:gd name="connsiteY1-270" fmla="*/ 0 h 10000"/>
                  <a:gd name="connsiteX2-271" fmla="*/ 8935 w 10000"/>
                  <a:gd name="connsiteY2-272" fmla="*/ 4956 h 10000"/>
                  <a:gd name="connsiteX3-273" fmla="*/ 9999 w 10000"/>
                  <a:gd name="connsiteY3-274" fmla="*/ 10000 h 10000"/>
                  <a:gd name="connsiteX4-275" fmla="*/ 5151 w 10000"/>
                  <a:gd name="connsiteY4-276" fmla="*/ 10000 h 10000"/>
                  <a:gd name="connsiteX5-277" fmla="*/ 0 w 10000"/>
                  <a:gd name="connsiteY5-278" fmla="*/ 5043 h 10000"/>
                  <a:gd name="connsiteX6-279" fmla="*/ 5183 w 10000"/>
                  <a:gd name="connsiteY6-280" fmla="*/ 44 h 10000"/>
                  <a:gd name="connsiteX0-281" fmla="*/ 5183 w 10000"/>
                  <a:gd name="connsiteY0-282" fmla="*/ 44 h 10000"/>
                  <a:gd name="connsiteX1-283" fmla="*/ 10000 w 10000"/>
                  <a:gd name="connsiteY1-284" fmla="*/ 0 h 10000"/>
                  <a:gd name="connsiteX2-285" fmla="*/ 8935 w 10000"/>
                  <a:gd name="connsiteY2-286" fmla="*/ 4956 h 10000"/>
                  <a:gd name="connsiteX3-287" fmla="*/ 9999 w 10000"/>
                  <a:gd name="connsiteY3-288" fmla="*/ 10000 h 10000"/>
                  <a:gd name="connsiteX4-289" fmla="*/ 5151 w 10000"/>
                  <a:gd name="connsiteY4-290" fmla="*/ 10000 h 10000"/>
                  <a:gd name="connsiteX5-291" fmla="*/ 0 w 10000"/>
                  <a:gd name="connsiteY5-292" fmla="*/ 5043 h 10000"/>
                  <a:gd name="connsiteX6-293" fmla="*/ 5183 w 10000"/>
                  <a:gd name="connsiteY6-294" fmla="*/ 44 h 10000"/>
                  <a:gd name="connsiteX0-295" fmla="*/ 5183 w 10000"/>
                  <a:gd name="connsiteY0-296" fmla="*/ 44 h 10000"/>
                  <a:gd name="connsiteX1-297" fmla="*/ 10000 w 10000"/>
                  <a:gd name="connsiteY1-298" fmla="*/ 0 h 10000"/>
                  <a:gd name="connsiteX2-299" fmla="*/ 8935 w 10000"/>
                  <a:gd name="connsiteY2-300" fmla="*/ 4956 h 10000"/>
                  <a:gd name="connsiteX3-301" fmla="*/ 9999 w 10000"/>
                  <a:gd name="connsiteY3-302" fmla="*/ 10000 h 10000"/>
                  <a:gd name="connsiteX4-303" fmla="*/ 5151 w 10000"/>
                  <a:gd name="connsiteY4-304" fmla="*/ 10000 h 10000"/>
                  <a:gd name="connsiteX5-305" fmla="*/ 0 w 10000"/>
                  <a:gd name="connsiteY5-306" fmla="*/ 5043 h 10000"/>
                  <a:gd name="connsiteX6-307" fmla="*/ 5183 w 10000"/>
                  <a:gd name="connsiteY6-308" fmla="*/ 44 h 10000"/>
                  <a:gd name="connsiteX0-309" fmla="*/ 5183 w 10000"/>
                  <a:gd name="connsiteY0-310" fmla="*/ 44 h 10000"/>
                  <a:gd name="connsiteX1-311" fmla="*/ 10000 w 10000"/>
                  <a:gd name="connsiteY1-312" fmla="*/ 0 h 10000"/>
                  <a:gd name="connsiteX2-313" fmla="*/ 8935 w 10000"/>
                  <a:gd name="connsiteY2-314" fmla="*/ 4956 h 10000"/>
                  <a:gd name="connsiteX3-315" fmla="*/ 9999 w 10000"/>
                  <a:gd name="connsiteY3-316" fmla="*/ 10000 h 10000"/>
                  <a:gd name="connsiteX4-317" fmla="*/ 5151 w 10000"/>
                  <a:gd name="connsiteY4-318" fmla="*/ 10000 h 10000"/>
                  <a:gd name="connsiteX5-319" fmla="*/ 0 w 10000"/>
                  <a:gd name="connsiteY5-320" fmla="*/ 5043 h 10000"/>
                  <a:gd name="connsiteX6-321" fmla="*/ 5183 w 10000"/>
                  <a:gd name="connsiteY6-322" fmla="*/ 44 h 10000"/>
                  <a:gd name="connsiteX0-323" fmla="*/ 5183 w 10000"/>
                  <a:gd name="connsiteY0-324" fmla="*/ 44 h 10000"/>
                  <a:gd name="connsiteX1-325" fmla="*/ 10000 w 10000"/>
                  <a:gd name="connsiteY1-326" fmla="*/ 0 h 10000"/>
                  <a:gd name="connsiteX2-327" fmla="*/ 8935 w 10000"/>
                  <a:gd name="connsiteY2-328" fmla="*/ 4956 h 10000"/>
                  <a:gd name="connsiteX3-329" fmla="*/ 9999 w 10000"/>
                  <a:gd name="connsiteY3-330" fmla="*/ 10000 h 10000"/>
                  <a:gd name="connsiteX4-331" fmla="*/ 5340 w 10000"/>
                  <a:gd name="connsiteY4-332" fmla="*/ 9956 h 10000"/>
                  <a:gd name="connsiteX5-333" fmla="*/ 0 w 10000"/>
                  <a:gd name="connsiteY5-334" fmla="*/ 5043 h 10000"/>
                  <a:gd name="connsiteX6-335" fmla="*/ 5183 w 10000"/>
                  <a:gd name="connsiteY6-336" fmla="*/ 44 h 10000"/>
                  <a:gd name="connsiteX0-337" fmla="*/ 5183 w 10000"/>
                  <a:gd name="connsiteY0-338" fmla="*/ 44 h 10000"/>
                  <a:gd name="connsiteX1-339" fmla="*/ 10000 w 10000"/>
                  <a:gd name="connsiteY1-340" fmla="*/ 0 h 10000"/>
                  <a:gd name="connsiteX2-341" fmla="*/ 8935 w 10000"/>
                  <a:gd name="connsiteY2-342" fmla="*/ 4956 h 10000"/>
                  <a:gd name="connsiteX3-343" fmla="*/ 9999 w 10000"/>
                  <a:gd name="connsiteY3-344" fmla="*/ 10000 h 10000"/>
                  <a:gd name="connsiteX4-345" fmla="*/ 5340 w 10000"/>
                  <a:gd name="connsiteY4-346" fmla="*/ 9956 h 10000"/>
                  <a:gd name="connsiteX5-347" fmla="*/ 0 w 10000"/>
                  <a:gd name="connsiteY5-348" fmla="*/ 5043 h 10000"/>
                  <a:gd name="connsiteX6-349" fmla="*/ 5183 w 10000"/>
                  <a:gd name="connsiteY6-350" fmla="*/ 44 h 10000"/>
                  <a:gd name="connsiteX0-351" fmla="*/ 5183 w 10000"/>
                  <a:gd name="connsiteY0-352" fmla="*/ 44 h 10000"/>
                  <a:gd name="connsiteX1-353" fmla="*/ 10000 w 10000"/>
                  <a:gd name="connsiteY1-354" fmla="*/ 0 h 10000"/>
                  <a:gd name="connsiteX2-355" fmla="*/ 8935 w 10000"/>
                  <a:gd name="connsiteY2-356" fmla="*/ 4956 h 10000"/>
                  <a:gd name="connsiteX3-357" fmla="*/ 9999 w 10000"/>
                  <a:gd name="connsiteY3-358" fmla="*/ 10000 h 10000"/>
                  <a:gd name="connsiteX4-359" fmla="*/ 5183 w 10000"/>
                  <a:gd name="connsiteY4-360" fmla="*/ 9912 h 10000"/>
                  <a:gd name="connsiteX5-361" fmla="*/ 0 w 10000"/>
                  <a:gd name="connsiteY5-362" fmla="*/ 5043 h 10000"/>
                  <a:gd name="connsiteX6-363" fmla="*/ 5183 w 10000"/>
                  <a:gd name="connsiteY6-364" fmla="*/ 44 h 10000"/>
                  <a:gd name="connsiteX0-365" fmla="*/ 5183 w 10000"/>
                  <a:gd name="connsiteY0-366" fmla="*/ 44 h 10000"/>
                  <a:gd name="connsiteX1-367" fmla="*/ 10000 w 10000"/>
                  <a:gd name="connsiteY1-368" fmla="*/ 0 h 10000"/>
                  <a:gd name="connsiteX2-369" fmla="*/ 8935 w 10000"/>
                  <a:gd name="connsiteY2-370" fmla="*/ 4956 h 10000"/>
                  <a:gd name="connsiteX3-371" fmla="*/ 9999 w 10000"/>
                  <a:gd name="connsiteY3-372" fmla="*/ 10000 h 10000"/>
                  <a:gd name="connsiteX4-373" fmla="*/ 5183 w 10000"/>
                  <a:gd name="connsiteY4-374" fmla="*/ 9912 h 10000"/>
                  <a:gd name="connsiteX5-375" fmla="*/ 0 w 10000"/>
                  <a:gd name="connsiteY5-376" fmla="*/ 5043 h 10000"/>
                  <a:gd name="connsiteX6-377" fmla="*/ 5183 w 10000"/>
                  <a:gd name="connsiteY6-378" fmla="*/ 44 h 10000"/>
                  <a:gd name="connsiteX0-379" fmla="*/ 5183 w 10000"/>
                  <a:gd name="connsiteY0-380" fmla="*/ 44 h 10000"/>
                  <a:gd name="connsiteX1-381" fmla="*/ 10000 w 10000"/>
                  <a:gd name="connsiteY1-382" fmla="*/ 0 h 10000"/>
                  <a:gd name="connsiteX2-383" fmla="*/ 8935 w 10000"/>
                  <a:gd name="connsiteY2-384" fmla="*/ 4956 h 10000"/>
                  <a:gd name="connsiteX3-385" fmla="*/ 9999 w 10000"/>
                  <a:gd name="connsiteY3-386" fmla="*/ 10000 h 10000"/>
                  <a:gd name="connsiteX4-387" fmla="*/ 5183 w 10000"/>
                  <a:gd name="connsiteY4-388" fmla="*/ 9912 h 10000"/>
                  <a:gd name="connsiteX5-389" fmla="*/ 0 w 10000"/>
                  <a:gd name="connsiteY5-390" fmla="*/ 5043 h 10000"/>
                  <a:gd name="connsiteX6-391" fmla="*/ 5183 w 10000"/>
                  <a:gd name="connsiteY6-392" fmla="*/ 44 h 10000"/>
                  <a:gd name="connsiteX0-393" fmla="*/ 8935 w 10000"/>
                  <a:gd name="connsiteY0-394" fmla="*/ 4956 h 10000"/>
                  <a:gd name="connsiteX1-395" fmla="*/ 9999 w 10000"/>
                  <a:gd name="connsiteY1-396" fmla="*/ 10000 h 10000"/>
                  <a:gd name="connsiteX2-397" fmla="*/ 5183 w 10000"/>
                  <a:gd name="connsiteY2-398" fmla="*/ 9912 h 10000"/>
                  <a:gd name="connsiteX3-399" fmla="*/ 0 w 10000"/>
                  <a:gd name="connsiteY3-400" fmla="*/ 5043 h 10000"/>
                  <a:gd name="connsiteX4-401" fmla="*/ 5183 w 10000"/>
                  <a:gd name="connsiteY4-402" fmla="*/ 44 h 10000"/>
                  <a:gd name="connsiteX5-403" fmla="*/ 10000 w 10000"/>
                  <a:gd name="connsiteY5-404" fmla="*/ 0 h 10000"/>
                  <a:gd name="connsiteX6-405" fmla="*/ 9841 w 10000"/>
                  <a:gd name="connsiteY6-406" fmla="*/ 6220 h 10000"/>
                  <a:gd name="connsiteX0-407" fmla="*/ 8935 w 10000"/>
                  <a:gd name="connsiteY0-408" fmla="*/ 4956 h 10000"/>
                  <a:gd name="connsiteX1-409" fmla="*/ 9999 w 10000"/>
                  <a:gd name="connsiteY1-410" fmla="*/ 10000 h 10000"/>
                  <a:gd name="connsiteX2-411" fmla="*/ 5183 w 10000"/>
                  <a:gd name="connsiteY2-412" fmla="*/ 9912 h 10000"/>
                  <a:gd name="connsiteX3-413" fmla="*/ 0 w 10000"/>
                  <a:gd name="connsiteY3-414" fmla="*/ 5043 h 10000"/>
                  <a:gd name="connsiteX4-415" fmla="*/ 5183 w 10000"/>
                  <a:gd name="connsiteY4-416" fmla="*/ 44 h 10000"/>
                  <a:gd name="connsiteX5-417" fmla="*/ 10000 w 10000"/>
                  <a:gd name="connsiteY5-418" fmla="*/ 0 h 10000"/>
                  <a:gd name="connsiteX0-419" fmla="*/ 9999 w 10000"/>
                  <a:gd name="connsiteY0-420" fmla="*/ 10000 h 10000"/>
                  <a:gd name="connsiteX1-421" fmla="*/ 5183 w 10000"/>
                  <a:gd name="connsiteY1-422" fmla="*/ 9912 h 10000"/>
                  <a:gd name="connsiteX2-423" fmla="*/ 0 w 10000"/>
                  <a:gd name="connsiteY2-424" fmla="*/ 5043 h 10000"/>
                  <a:gd name="connsiteX3-425" fmla="*/ 5183 w 10000"/>
                  <a:gd name="connsiteY3-426" fmla="*/ 44 h 10000"/>
                  <a:gd name="connsiteX4-427" fmla="*/ 10000 w 10000"/>
                  <a:gd name="connsiteY4-428" fmla="*/ 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10000">
                    <a:moveTo>
                      <a:pt x="9999" y="10000"/>
                    </a:moveTo>
                    <a:lnTo>
                      <a:pt x="5183" y="9912"/>
                    </a:lnTo>
                    <a:cubicBezTo>
                      <a:pt x="3060" y="9824"/>
                      <a:pt x="0" y="6688"/>
                      <a:pt x="0" y="5043"/>
                    </a:cubicBezTo>
                    <a:cubicBezTo>
                      <a:pt x="0" y="3398"/>
                      <a:pt x="2965" y="220"/>
                      <a:pt x="5183" y="44"/>
                    </a:cubicBezTo>
                    <a:lnTo>
                      <a:pt x="1000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5">
                  <a:latin typeface="+mn-ea"/>
                </a:endParaRPr>
              </a:p>
            </p:txBody>
          </p:sp>
          <p:sp>
            <p:nvSpPr>
              <p:cNvPr id="47" name="Stored Data 71"/>
              <p:cNvSpPr/>
              <p:nvPr/>
            </p:nvSpPr>
            <p:spPr>
              <a:xfrm rot="10800000">
                <a:off x="3990333" y="5435921"/>
                <a:ext cx="107530" cy="723601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-1" fmla="*/ 4932 w 13265"/>
                  <a:gd name="connsiteY0-2" fmla="*/ 0 h 10000"/>
                  <a:gd name="connsiteX1-3" fmla="*/ 13265 w 13265"/>
                  <a:gd name="connsiteY1-4" fmla="*/ 0 h 10000"/>
                  <a:gd name="connsiteX2-5" fmla="*/ 11598 w 13265"/>
                  <a:gd name="connsiteY2-6" fmla="*/ 5000 h 10000"/>
                  <a:gd name="connsiteX3-7" fmla="*/ 13265 w 13265"/>
                  <a:gd name="connsiteY3-8" fmla="*/ 10000 h 10000"/>
                  <a:gd name="connsiteX4-9" fmla="*/ 4932 w 13265"/>
                  <a:gd name="connsiteY4-10" fmla="*/ 10000 h 10000"/>
                  <a:gd name="connsiteX5-11" fmla="*/ 0 w 13265"/>
                  <a:gd name="connsiteY5-12" fmla="*/ 5084 h 10000"/>
                  <a:gd name="connsiteX6-13" fmla="*/ 4932 w 13265"/>
                  <a:gd name="connsiteY6-14" fmla="*/ 0 h 10000"/>
                  <a:gd name="connsiteX0-15" fmla="*/ 5226 w 13559"/>
                  <a:gd name="connsiteY0-16" fmla="*/ 0 h 10000"/>
                  <a:gd name="connsiteX1-17" fmla="*/ 13559 w 13559"/>
                  <a:gd name="connsiteY1-18" fmla="*/ 0 h 10000"/>
                  <a:gd name="connsiteX2-19" fmla="*/ 11892 w 13559"/>
                  <a:gd name="connsiteY2-20" fmla="*/ 5000 h 10000"/>
                  <a:gd name="connsiteX3-21" fmla="*/ 13559 w 13559"/>
                  <a:gd name="connsiteY3-22" fmla="*/ 10000 h 10000"/>
                  <a:gd name="connsiteX4-23" fmla="*/ 5226 w 13559"/>
                  <a:gd name="connsiteY4-24" fmla="*/ 10000 h 10000"/>
                  <a:gd name="connsiteX5-25" fmla="*/ 294 w 13559"/>
                  <a:gd name="connsiteY5-26" fmla="*/ 5084 h 10000"/>
                  <a:gd name="connsiteX6-27" fmla="*/ 5226 w 13559"/>
                  <a:gd name="connsiteY6-28" fmla="*/ 0 h 10000"/>
                  <a:gd name="connsiteX0-29" fmla="*/ 4933 w 13266"/>
                  <a:gd name="connsiteY0-30" fmla="*/ 0 h 10000"/>
                  <a:gd name="connsiteX1-31" fmla="*/ 13266 w 13266"/>
                  <a:gd name="connsiteY1-32" fmla="*/ 0 h 10000"/>
                  <a:gd name="connsiteX2-33" fmla="*/ 11599 w 13266"/>
                  <a:gd name="connsiteY2-34" fmla="*/ 5000 h 10000"/>
                  <a:gd name="connsiteX3-35" fmla="*/ 13266 w 13266"/>
                  <a:gd name="connsiteY3-36" fmla="*/ 10000 h 10000"/>
                  <a:gd name="connsiteX4-37" fmla="*/ 4933 w 13266"/>
                  <a:gd name="connsiteY4-38" fmla="*/ 10000 h 10000"/>
                  <a:gd name="connsiteX5-39" fmla="*/ 1 w 13266"/>
                  <a:gd name="connsiteY5-40" fmla="*/ 5084 h 10000"/>
                  <a:gd name="connsiteX6-41" fmla="*/ 4933 w 13266"/>
                  <a:gd name="connsiteY6-42" fmla="*/ 0 h 10000"/>
                  <a:gd name="connsiteX0-43" fmla="*/ 4933 w 13266"/>
                  <a:gd name="connsiteY0-44" fmla="*/ 0 h 10000"/>
                  <a:gd name="connsiteX1-45" fmla="*/ 13266 w 13266"/>
                  <a:gd name="connsiteY1-46" fmla="*/ 0 h 10000"/>
                  <a:gd name="connsiteX2-47" fmla="*/ 11599 w 13266"/>
                  <a:gd name="connsiteY2-48" fmla="*/ 5000 h 10000"/>
                  <a:gd name="connsiteX3-49" fmla="*/ 13266 w 13266"/>
                  <a:gd name="connsiteY3-50" fmla="*/ 10000 h 10000"/>
                  <a:gd name="connsiteX4-51" fmla="*/ 4933 w 13266"/>
                  <a:gd name="connsiteY4-52" fmla="*/ 10000 h 10000"/>
                  <a:gd name="connsiteX5-53" fmla="*/ 1 w 13266"/>
                  <a:gd name="connsiteY5-54" fmla="*/ 5084 h 10000"/>
                  <a:gd name="connsiteX6-55" fmla="*/ 4933 w 13266"/>
                  <a:gd name="connsiteY6-56" fmla="*/ 0 h 10000"/>
                  <a:gd name="connsiteX0-57" fmla="*/ 4966 w 13299"/>
                  <a:gd name="connsiteY0-58" fmla="*/ 0 h 10000"/>
                  <a:gd name="connsiteX1-59" fmla="*/ 13299 w 13299"/>
                  <a:gd name="connsiteY1-60" fmla="*/ 0 h 10000"/>
                  <a:gd name="connsiteX2-61" fmla="*/ 11632 w 13299"/>
                  <a:gd name="connsiteY2-62" fmla="*/ 5000 h 10000"/>
                  <a:gd name="connsiteX3-63" fmla="*/ 13299 w 13299"/>
                  <a:gd name="connsiteY3-64" fmla="*/ 10000 h 10000"/>
                  <a:gd name="connsiteX4-65" fmla="*/ 7782 w 13299"/>
                  <a:gd name="connsiteY4-66" fmla="*/ 10000 h 10000"/>
                  <a:gd name="connsiteX5-67" fmla="*/ 34 w 13299"/>
                  <a:gd name="connsiteY5-68" fmla="*/ 5084 h 10000"/>
                  <a:gd name="connsiteX6-69" fmla="*/ 4966 w 13299"/>
                  <a:gd name="connsiteY6-70" fmla="*/ 0 h 10000"/>
                  <a:gd name="connsiteX0-71" fmla="*/ 4947 w 13280"/>
                  <a:gd name="connsiteY0-72" fmla="*/ 0 h 10000"/>
                  <a:gd name="connsiteX1-73" fmla="*/ 13280 w 13280"/>
                  <a:gd name="connsiteY1-74" fmla="*/ 0 h 10000"/>
                  <a:gd name="connsiteX2-75" fmla="*/ 11613 w 13280"/>
                  <a:gd name="connsiteY2-76" fmla="*/ 5000 h 10000"/>
                  <a:gd name="connsiteX3-77" fmla="*/ 13280 w 13280"/>
                  <a:gd name="connsiteY3-78" fmla="*/ 10000 h 10000"/>
                  <a:gd name="connsiteX4-79" fmla="*/ 6702 w 13280"/>
                  <a:gd name="connsiteY4-80" fmla="*/ 9832 h 10000"/>
                  <a:gd name="connsiteX5-81" fmla="*/ 15 w 13280"/>
                  <a:gd name="connsiteY5-82" fmla="*/ 5084 h 10000"/>
                  <a:gd name="connsiteX6-83" fmla="*/ 4947 w 13280"/>
                  <a:gd name="connsiteY6-84" fmla="*/ 0 h 10000"/>
                  <a:gd name="connsiteX0-85" fmla="*/ 4933 w 13266"/>
                  <a:gd name="connsiteY0-86" fmla="*/ 0 h 10000"/>
                  <a:gd name="connsiteX1-87" fmla="*/ 13266 w 13266"/>
                  <a:gd name="connsiteY1-88" fmla="*/ 0 h 10000"/>
                  <a:gd name="connsiteX2-89" fmla="*/ 11599 w 13266"/>
                  <a:gd name="connsiteY2-90" fmla="*/ 5000 h 10000"/>
                  <a:gd name="connsiteX3-91" fmla="*/ 13266 w 13266"/>
                  <a:gd name="connsiteY3-92" fmla="*/ 10000 h 10000"/>
                  <a:gd name="connsiteX4-93" fmla="*/ 6688 w 13266"/>
                  <a:gd name="connsiteY4-94" fmla="*/ 9832 h 10000"/>
                  <a:gd name="connsiteX5-95" fmla="*/ 1 w 13266"/>
                  <a:gd name="connsiteY5-96" fmla="*/ 5084 h 10000"/>
                  <a:gd name="connsiteX6-97" fmla="*/ 4933 w 13266"/>
                  <a:gd name="connsiteY6-98" fmla="*/ 0 h 10000"/>
                  <a:gd name="connsiteX0-99" fmla="*/ 5711 w 13268"/>
                  <a:gd name="connsiteY0-100" fmla="*/ 126 h 10000"/>
                  <a:gd name="connsiteX1-101" fmla="*/ 13268 w 13268"/>
                  <a:gd name="connsiteY1-102" fmla="*/ 0 h 10000"/>
                  <a:gd name="connsiteX2-103" fmla="*/ 11601 w 13268"/>
                  <a:gd name="connsiteY2-104" fmla="*/ 5000 h 10000"/>
                  <a:gd name="connsiteX3-105" fmla="*/ 13268 w 13268"/>
                  <a:gd name="connsiteY3-106" fmla="*/ 10000 h 10000"/>
                  <a:gd name="connsiteX4-107" fmla="*/ 6690 w 13268"/>
                  <a:gd name="connsiteY4-108" fmla="*/ 9832 h 10000"/>
                  <a:gd name="connsiteX5-109" fmla="*/ 3 w 13268"/>
                  <a:gd name="connsiteY5-110" fmla="*/ 5084 h 10000"/>
                  <a:gd name="connsiteX6-111" fmla="*/ 5711 w 13268"/>
                  <a:gd name="connsiteY6-112" fmla="*/ 126 h 10000"/>
                  <a:gd name="connsiteX0-113" fmla="*/ 5709 w 13266"/>
                  <a:gd name="connsiteY0-114" fmla="*/ 126 h 10000"/>
                  <a:gd name="connsiteX1-115" fmla="*/ 13266 w 13266"/>
                  <a:gd name="connsiteY1-116" fmla="*/ 0 h 10000"/>
                  <a:gd name="connsiteX2-117" fmla="*/ 11599 w 13266"/>
                  <a:gd name="connsiteY2-118" fmla="*/ 5000 h 10000"/>
                  <a:gd name="connsiteX3-119" fmla="*/ 13266 w 13266"/>
                  <a:gd name="connsiteY3-120" fmla="*/ 10000 h 10000"/>
                  <a:gd name="connsiteX4-121" fmla="*/ 6688 w 13266"/>
                  <a:gd name="connsiteY4-122" fmla="*/ 9832 h 10000"/>
                  <a:gd name="connsiteX5-123" fmla="*/ 1 w 13266"/>
                  <a:gd name="connsiteY5-124" fmla="*/ 5084 h 10000"/>
                  <a:gd name="connsiteX6-125" fmla="*/ 5709 w 13266"/>
                  <a:gd name="connsiteY6-126" fmla="*/ 126 h 10000"/>
                  <a:gd name="connsiteX0-127" fmla="*/ 5709 w 13266"/>
                  <a:gd name="connsiteY0-128" fmla="*/ 126 h 10000"/>
                  <a:gd name="connsiteX1-129" fmla="*/ 13266 w 13266"/>
                  <a:gd name="connsiteY1-130" fmla="*/ 0 h 10000"/>
                  <a:gd name="connsiteX2-131" fmla="*/ 11599 w 13266"/>
                  <a:gd name="connsiteY2-132" fmla="*/ 5000 h 10000"/>
                  <a:gd name="connsiteX3-133" fmla="*/ 13266 w 13266"/>
                  <a:gd name="connsiteY3-134" fmla="*/ 10000 h 10000"/>
                  <a:gd name="connsiteX4-135" fmla="*/ 6688 w 13266"/>
                  <a:gd name="connsiteY4-136" fmla="*/ 9832 h 10000"/>
                  <a:gd name="connsiteX5-137" fmla="*/ 1 w 13266"/>
                  <a:gd name="connsiteY5-138" fmla="*/ 5084 h 10000"/>
                  <a:gd name="connsiteX6-139" fmla="*/ 5709 w 13266"/>
                  <a:gd name="connsiteY6-140" fmla="*/ 126 h 10000"/>
                  <a:gd name="connsiteX0-141" fmla="*/ 6688 w 13265"/>
                  <a:gd name="connsiteY0-142" fmla="*/ 42 h 10000"/>
                  <a:gd name="connsiteX1-143" fmla="*/ 13265 w 13265"/>
                  <a:gd name="connsiteY1-144" fmla="*/ 0 h 10000"/>
                  <a:gd name="connsiteX2-145" fmla="*/ 11598 w 13265"/>
                  <a:gd name="connsiteY2-146" fmla="*/ 5000 h 10000"/>
                  <a:gd name="connsiteX3-147" fmla="*/ 13265 w 13265"/>
                  <a:gd name="connsiteY3-148" fmla="*/ 10000 h 10000"/>
                  <a:gd name="connsiteX4-149" fmla="*/ 6687 w 13265"/>
                  <a:gd name="connsiteY4-150" fmla="*/ 9832 h 10000"/>
                  <a:gd name="connsiteX5-151" fmla="*/ 0 w 13265"/>
                  <a:gd name="connsiteY5-152" fmla="*/ 5084 h 10000"/>
                  <a:gd name="connsiteX6-153" fmla="*/ 6688 w 13265"/>
                  <a:gd name="connsiteY6-154" fmla="*/ 42 h 10000"/>
                  <a:gd name="connsiteX0-155" fmla="*/ 6688 w 13265"/>
                  <a:gd name="connsiteY0-156" fmla="*/ 42 h 9832"/>
                  <a:gd name="connsiteX1-157" fmla="*/ 13265 w 13265"/>
                  <a:gd name="connsiteY1-158" fmla="*/ 0 h 9832"/>
                  <a:gd name="connsiteX2-159" fmla="*/ 11598 w 13265"/>
                  <a:gd name="connsiteY2-160" fmla="*/ 5000 h 9832"/>
                  <a:gd name="connsiteX3-161" fmla="*/ 11387 w 13265"/>
                  <a:gd name="connsiteY3-162" fmla="*/ 9790 h 9832"/>
                  <a:gd name="connsiteX4-163" fmla="*/ 6687 w 13265"/>
                  <a:gd name="connsiteY4-164" fmla="*/ 9832 h 9832"/>
                  <a:gd name="connsiteX5-165" fmla="*/ 0 w 13265"/>
                  <a:gd name="connsiteY5-166" fmla="*/ 5084 h 9832"/>
                  <a:gd name="connsiteX6-167" fmla="*/ 6688 w 13265"/>
                  <a:gd name="connsiteY6-168" fmla="*/ 42 h 9832"/>
                  <a:gd name="connsiteX0-169" fmla="*/ 5042 w 10000"/>
                  <a:gd name="connsiteY0-170" fmla="*/ 43 h 10000"/>
                  <a:gd name="connsiteX1-171" fmla="*/ 10000 w 10000"/>
                  <a:gd name="connsiteY1-172" fmla="*/ 0 h 10000"/>
                  <a:gd name="connsiteX2-173" fmla="*/ 8743 w 10000"/>
                  <a:gd name="connsiteY2-174" fmla="*/ 5085 h 10000"/>
                  <a:gd name="connsiteX3-175" fmla="*/ 9692 w 10000"/>
                  <a:gd name="connsiteY3-176" fmla="*/ 10000 h 10000"/>
                  <a:gd name="connsiteX4-177" fmla="*/ 5041 w 10000"/>
                  <a:gd name="connsiteY4-178" fmla="*/ 10000 h 10000"/>
                  <a:gd name="connsiteX5-179" fmla="*/ 0 w 10000"/>
                  <a:gd name="connsiteY5-180" fmla="*/ 5171 h 10000"/>
                  <a:gd name="connsiteX6-181" fmla="*/ 5042 w 10000"/>
                  <a:gd name="connsiteY6-182" fmla="*/ 43 h 10000"/>
                  <a:gd name="connsiteX0-183" fmla="*/ 5042 w 10000"/>
                  <a:gd name="connsiteY0-184" fmla="*/ 43 h 10000"/>
                  <a:gd name="connsiteX1-185" fmla="*/ 10000 w 10000"/>
                  <a:gd name="connsiteY1-186" fmla="*/ 0 h 10000"/>
                  <a:gd name="connsiteX2-187" fmla="*/ 8743 w 10000"/>
                  <a:gd name="connsiteY2-188" fmla="*/ 5085 h 10000"/>
                  <a:gd name="connsiteX3-189" fmla="*/ 9784 w 10000"/>
                  <a:gd name="connsiteY3-190" fmla="*/ 10000 h 10000"/>
                  <a:gd name="connsiteX4-191" fmla="*/ 5041 w 10000"/>
                  <a:gd name="connsiteY4-192" fmla="*/ 10000 h 10000"/>
                  <a:gd name="connsiteX5-193" fmla="*/ 0 w 10000"/>
                  <a:gd name="connsiteY5-194" fmla="*/ 5171 h 10000"/>
                  <a:gd name="connsiteX6-195" fmla="*/ 5042 w 10000"/>
                  <a:gd name="connsiteY6-196" fmla="*/ 43 h 10000"/>
                  <a:gd name="connsiteX0-197" fmla="*/ 5042 w 9784"/>
                  <a:gd name="connsiteY0-198" fmla="*/ 0 h 9957"/>
                  <a:gd name="connsiteX1-199" fmla="*/ 9415 w 9784"/>
                  <a:gd name="connsiteY1-200" fmla="*/ 171 h 9957"/>
                  <a:gd name="connsiteX2-201" fmla="*/ 8743 w 9784"/>
                  <a:gd name="connsiteY2-202" fmla="*/ 5042 h 9957"/>
                  <a:gd name="connsiteX3-203" fmla="*/ 9784 w 9784"/>
                  <a:gd name="connsiteY3-204" fmla="*/ 9957 h 9957"/>
                  <a:gd name="connsiteX4-205" fmla="*/ 5041 w 9784"/>
                  <a:gd name="connsiteY4-206" fmla="*/ 9957 h 9957"/>
                  <a:gd name="connsiteX5-207" fmla="*/ 0 w 9784"/>
                  <a:gd name="connsiteY5-208" fmla="*/ 5128 h 9957"/>
                  <a:gd name="connsiteX6-209" fmla="*/ 5042 w 9784"/>
                  <a:gd name="connsiteY6-210" fmla="*/ 0 h 9957"/>
                  <a:gd name="connsiteX0-211" fmla="*/ 5153 w 10000"/>
                  <a:gd name="connsiteY0-212" fmla="*/ 0 h 10000"/>
                  <a:gd name="connsiteX1-213" fmla="*/ 9875 w 10000"/>
                  <a:gd name="connsiteY1-214" fmla="*/ 172 h 10000"/>
                  <a:gd name="connsiteX2-215" fmla="*/ 8936 w 10000"/>
                  <a:gd name="connsiteY2-216" fmla="*/ 5064 h 10000"/>
                  <a:gd name="connsiteX3-217" fmla="*/ 10000 w 10000"/>
                  <a:gd name="connsiteY3-218" fmla="*/ 10000 h 10000"/>
                  <a:gd name="connsiteX4-219" fmla="*/ 5152 w 10000"/>
                  <a:gd name="connsiteY4-220" fmla="*/ 10000 h 10000"/>
                  <a:gd name="connsiteX5-221" fmla="*/ 0 w 10000"/>
                  <a:gd name="connsiteY5-222" fmla="*/ 5150 h 10000"/>
                  <a:gd name="connsiteX6-223" fmla="*/ 5153 w 10000"/>
                  <a:gd name="connsiteY6-224" fmla="*/ 0 h 10000"/>
                  <a:gd name="connsiteX0-225" fmla="*/ 5153 w 10001"/>
                  <a:gd name="connsiteY0-226" fmla="*/ 0 h 10000"/>
                  <a:gd name="connsiteX1-227" fmla="*/ 10001 w 10001"/>
                  <a:gd name="connsiteY1-228" fmla="*/ 215 h 10000"/>
                  <a:gd name="connsiteX2-229" fmla="*/ 8936 w 10001"/>
                  <a:gd name="connsiteY2-230" fmla="*/ 5064 h 10000"/>
                  <a:gd name="connsiteX3-231" fmla="*/ 10000 w 10001"/>
                  <a:gd name="connsiteY3-232" fmla="*/ 10000 h 10000"/>
                  <a:gd name="connsiteX4-233" fmla="*/ 5152 w 10001"/>
                  <a:gd name="connsiteY4-234" fmla="*/ 10000 h 10000"/>
                  <a:gd name="connsiteX5-235" fmla="*/ 0 w 10001"/>
                  <a:gd name="connsiteY5-236" fmla="*/ 5150 h 10000"/>
                  <a:gd name="connsiteX6-237" fmla="*/ 5153 w 10001"/>
                  <a:gd name="connsiteY6-238" fmla="*/ 0 h 10000"/>
                  <a:gd name="connsiteX0-239" fmla="*/ 5184 w 10001"/>
                  <a:gd name="connsiteY0-240" fmla="*/ 43 h 9785"/>
                  <a:gd name="connsiteX1-241" fmla="*/ 10001 w 10001"/>
                  <a:gd name="connsiteY1-242" fmla="*/ 0 h 9785"/>
                  <a:gd name="connsiteX2-243" fmla="*/ 8936 w 10001"/>
                  <a:gd name="connsiteY2-244" fmla="*/ 4849 h 9785"/>
                  <a:gd name="connsiteX3-245" fmla="*/ 10000 w 10001"/>
                  <a:gd name="connsiteY3-246" fmla="*/ 9785 h 9785"/>
                  <a:gd name="connsiteX4-247" fmla="*/ 5152 w 10001"/>
                  <a:gd name="connsiteY4-248" fmla="*/ 9785 h 9785"/>
                  <a:gd name="connsiteX5-249" fmla="*/ 0 w 10001"/>
                  <a:gd name="connsiteY5-250" fmla="*/ 4935 h 9785"/>
                  <a:gd name="connsiteX6-251" fmla="*/ 5184 w 10001"/>
                  <a:gd name="connsiteY6-252" fmla="*/ 43 h 9785"/>
                  <a:gd name="connsiteX0-253" fmla="*/ 5183 w 10000"/>
                  <a:gd name="connsiteY0-254" fmla="*/ 44 h 10000"/>
                  <a:gd name="connsiteX1-255" fmla="*/ 10000 w 10000"/>
                  <a:gd name="connsiteY1-256" fmla="*/ 0 h 10000"/>
                  <a:gd name="connsiteX2-257" fmla="*/ 8935 w 10000"/>
                  <a:gd name="connsiteY2-258" fmla="*/ 4956 h 10000"/>
                  <a:gd name="connsiteX3-259" fmla="*/ 9999 w 10000"/>
                  <a:gd name="connsiteY3-260" fmla="*/ 10000 h 10000"/>
                  <a:gd name="connsiteX4-261" fmla="*/ 5151 w 10000"/>
                  <a:gd name="connsiteY4-262" fmla="*/ 10000 h 10000"/>
                  <a:gd name="connsiteX5-263" fmla="*/ 0 w 10000"/>
                  <a:gd name="connsiteY5-264" fmla="*/ 5043 h 10000"/>
                  <a:gd name="connsiteX6-265" fmla="*/ 5183 w 10000"/>
                  <a:gd name="connsiteY6-266" fmla="*/ 44 h 10000"/>
                  <a:gd name="connsiteX0-267" fmla="*/ 5183 w 10000"/>
                  <a:gd name="connsiteY0-268" fmla="*/ 44 h 10000"/>
                  <a:gd name="connsiteX1-269" fmla="*/ 10000 w 10000"/>
                  <a:gd name="connsiteY1-270" fmla="*/ 0 h 10000"/>
                  <a:gd name="connsiteX2-271" fmla="*/ 8935 w 10000"/>
                  <a:gd name="connsiteY2-272" fmla="*/ 4956 h 10000"/>
                  <a:gd name="connsiteX3-273" fmla="*/ 9999 w 10000"/>
                  <a:gd name="connsiteY3-274" fmla="*/ 10000 h 10000"/>
                  <a:gd name="connsiteX4-275" fmla="*/ 5151 w 10000"/>
                  <a:gd name="connsiteY4-276" fmla="*/ 10000 h 10000"/>
                  <a:gd name="connsiteX5-277" fmla="*/ 0 w 10000"/>
                  <a:gd name="connsiteY5-278" fmla="*/ 5043 h 10000"/>
                  <a:gd name="connsiteX6-279" fmla="*/ 5183 w 10000"/>
                  <a:gd name="connsiteY6-280" fmla="*/ 44 h 10000"/>
                  <a:gd name="connsiteX0-281" fmla="*/ 5183 w 10000"/>
                  <a:gd name="connsiteY0-282" fmla="*/ 44 h 10000"/>
                  <a:gd name="connsiteX1-283" fmla="*/ 10000 w 10000"/>
                  <a:gd name="connsiteY1-284" fmla="*/ 0 h 10000"/>
                  <a:gd name="connsiteX2-285" fmla="*/ 8935 w 10000"/>
                  <a:gd name="connsiteY2-286" fmla="*/ 4956 h 10000"/>
                  <a:gd name="connsiteX3-287" fmla="*/ 9999 w 10000"/>
                  <a:gd name="connsiteY3-288" fmla="*/ 10000 h 10000"/>
                  <a:gd name="connsiteX4-289" fmla="*/ 5151 w 10000"/>
                  <a:gd name="connsiteY4-290" fmla="*/ 10000 h 10000"/>
                  <a:gd name="connsiteX5-291" fmla="*/ 0 w 10000"/>
                  <a:gd name="connsiteY5-292" fmla="*/ 5043 h 10000"/>
                  <a:gd name="connsiteX6-293" fmla="*/ 5183 w 10000"/>
                  <a:gd name="connsiteY6-294" fmla="*/ 44 h 10000"/>
                  <a:gd name="connsiteX0-295" fmla="*/ 5183 w 10000"/>
                  <a:gd name="connsiteY0-296" fmla="*/ 44 h 10000"/>
                  <a:gd name="connsiteX1-297" fmla="*/ 10000 w 10000"/>
                  <a:gd name="connsiteY1-298" fmla="*/ 0 h 10000"/>
                  <a:gd name="connsiteX2-299" fmla="*/ 8935 w 10000"/>
                  <a:gd name="connsiteY2-300" fmla="*/ 4956 h 10000"/>
                  <a:gd name="connsiteX3-301" fmla="*/ 9999 w 10000"/>
                  <a:gd name="connsiteY3-302" fmla="*/ 10000 h 10000"/>
                  <a:gd name="connsiteX4-303" fmla="*/ 5151 w 10000"/>
                  <a:gd name="connsiteY4-304" fmla="*/ 10000 h 10000"/>
                  <a:gd name="connsiteX5-305" fmla="*/ 0 w 10000"/>
                  <a:gd name="connsiteY5-306" fmla="*/ 5043 h 10000"/>
                  <a:gd name="connsiteX6-307" fmla="*/ 5183 w 10000"/>
                  <a:gd name="connsiteY6-308" fmla="*/ 44 h 10000"/>
                  <a:gd name="connsiteX0-309" fmla="*/ 5183 w 10000"/>
                  <a:gd name="connsiteY0-310" fmla="*/ 44 h 10000"/>
                  <a:gd name="connsiteX1-311" fmla="*/ 10000 w 10000"/>
                  <a:gd name="connsiteY1-312" fmla="*/ 0 h 10000"/>
                  <a:gd name="connsiteX2-313" fmla="*/ 8935 w 10000"/>
                  <a:gd name="connsiteY2-314" fmla="*/ 4956 h 10000"/>
                  <a:gd name="connsiteX3-315" fmla="*/ 9999 w 10000"/>
                  <a:gd name="connsiteY3-316" fmla="*/ 10000 h 10000"/>
                  <a:gd name="connsiteX4-317" fmla="*/ 5151 w 10000"/>
                  <a:gd name="connsiteY4-318" fmla="*/ 10000 h 10000"/>
                  <a:gd name="connsiteX5-319" fmla="*/ 0 w 10000"/>
                  <a:gd name="connsiteY5-320" fmla="*/ 5043 h 10000"/>
                  <a:gd name="connsiteX6-321" fmla="*/ 5183 w 10000"/>
                  <a:gd name="connsiteY6-322" fmla="*/ 44 h 10000"/>
                  <a:gd name="connsiteX0-323" fmla="*/ 5183 w 10000"/>
                  <a:gd name="connsiteY0-324" fmla="*/ 44 h 10000"/>
                  <a:gd name="connsiteX1-325" fmla="*/ 10000 w 10000"/>
                  <a:gd name="connsiteY1-326" fmla="*/ 0 h 10000"/>
                  <a:gd name="connsiteX2-327" fmla="*/ 8935 w 10000"/>
                  <a:gd name="connsiteY2-328" fmla="*/ 4956 h 10000"/>
                  <a:gd name="connsiteX3-329" fmla="*/ 9999 w 10000"/>
                  <a:gd name="connsiteY3-330" fmla="*/ 10000 h 10000"/>
                  <a:gd name="connsiteX4-331" fmla="*/ 5340 w 10000"/>
                  <a:gd name="connsiteY4-332" fmla="*/ 9956 h 10000"/>
                  <a:gd name="connsiteX5-333" fmla="*/ 0 w 10000"/>
                  <a:gd name="connsiteY5-334" fmla="*/ 5043 h 10000"/>
                  <a:gd name="connsiteX6-335" fmla="*/ 5183 w 10000"/>
                  <a:gd name="connsiteY6-336" fmla="*/ 44 h 10000"/>
                  <a:gd name="connsiteX0-337" fmla="*/ 5183 w 10000"/>
                  <a:gd name="connsiteY0-338" fmla="*/ 44 h 10000"/>
                  <a:gd name="connsiteX1-339" fmla="*/ 10000 w 10000"/>
                  <a:gd name="connsiteY1-340" fmla="*/ 0 h 10000"/>
                  <a:gd name="connsiteX2-341" fmla="*/ 8935 w 10000"/>
                  <a:gd name="connsiteY2-342" fmla="*/ 4956 h 10000"/>
                  <a:gd name="connsiteX3-343" fmla="*/ 9999 w 10000"/>
                  <a:gd name="connsiteY3-344" fmla="*/ 10000 h 10000"/>
                  <a:gd name="connsiteX4-345" fmla="*/ 5340 w 10000"/>
                  <a:gd name="connsiteY4-346" fmla="*/ 9956 h 10000"/>
                  <a:gd name="connsiteX5-347" fmla="*/ 0 w 10000"/>
                  <a:gd name="connsiteY5-348" fmla="*/ 5043 h 10000"/>
                  <a:gd name="connsiteX6-349" fmla="*/ 5183 w 10000"/>
                  <a:gd name="connsiteY6-350" fmla="*/ 44 h 10000"/>
                  <a:gd name="connsiteX0-351" fmla="*/ 5183 w 10000"/>
                  <a:gd name="connsiteY0-352" fmla="*/ 44 h 10000"/>
                  <a:gd name="connsiteX1-353" fmla="*/ 10000 w 10000"/>
                  <a:gd name="connsiteY1-354" fmla="*/ 0 h 10000"/>
                  <a:gd name="connsiteX2-355" fmla="*/ 8935 w 10000"/>
                  <a:gd name="connsiteY2-356" fmla="*/ 4956 h 10000"/>
                  <a:gd name="connsiteX3-357" fmla="*/ 9999 w 10000"/>
                  <a:gd name="connsiteY3-358" fmla="*/ 10000 h 10000"/>
                  <a:gd name="connsiteX4-359" fmla="*/ 5183 w 10000"/>
                  <a:gd name="connsiteY4-360" fmla="*/ 9912 h 10000"/>
                  <a:gd name="connsiteX5-361" fmla="*/ 0 w 10000"/>
                  <a:gd name="connsiteY5-362" fmla="*/ 5043 h 10000"/>
                  <a:gd name="connsiteX6-363" fmla="*/ 5183 w 10000"/>
                  <a:gd name="connsiteY6-364" fmla="*/ 44 h 10000"/>
                  <a:gd name="connsiteX0-365" fmla="*/ 603 w 5420"/>
                  <a:gd name="connsiteY0-366" fmla="*/ 44 h 10000"/>
                  <a:gd name="connsiteX1-367" fmla="*/ 5420 w 5420"/>
                  <a:gd name="connsiteY1-368" fmla="*/ 0 h 10000"/>
                  <a:gd name="connsiteX2-369" fmla="*/ 4355 w 5420"/>
                  <a:gd name="connsiteY2-370" fmla="*/ 4956 h 10000"/>
                  <a:gd name="connsiteX3-371" fmla="*/ 5419 w 5420"/>
                  <a:gd name="connsiteY3-372" fmla="*/ 10000 h 10000"/>
                  <a:gd name="connsiteX4-373" fmla="*/ 603 w 5420"/>
                  <a:gd name="connsiteY4-374" fmla="*/ 9912 h 10000"/>
                  <a:gd name="connsiteX5-375" fmla="*/ 603 w 5420"/>
                  <a:gd name="connsiteY5-376" fmla="*/ 44 h 10000"/>
                  <a:gd name="connsiteX0-377" fmla="*/ 1112 w 9999"/>
                  <a:gd name="connsiteY0-378" fmla="*/ 9912 h 11176"/>
                  <a:gd name="connsiteX1-379" fmla="*/ 1112 w 9999"/>
                  <a:gd name="connsiteY1-380" fmla="*/ 44 h 11176"/>
                  <a:gd name="connsiteX2-381" fmla="*/ 9999 w 9999"/>
                  <a:gd name="connsiteY2-382" fmla="*/ 0 h 11176"/>
                  <a:gd name="connsiteX3-383" fmla="*/ 8034 w 9999"/>
                  <a:gd name="connsiteY3-384" fmla="*/ 4956 h 11176"/>
                  <a:gd name="connsiteX4-385" fmla="*/ 9997 w 9999"/>
                  <a:gd name="connsiteY4-386" fmla="*/ 10000 h 11176"/>
                  <a:gd name="connsiteX5-387" fmla="*/ 2783 w 9999"/>
                  <a:gd name="connsiteY5-388" fmla="*/ 11176 h 11176"/>
                  <a:gd name="connsiteX0-389" fmla="*/ 1112 w 10000"/>
                  <a:gd name="connsiteY0-390" fmla="*/ 8869 h 8948"/>
                  <a:gd name="connsiteX1-391" fmla="*/ 1112 w 10000"/>
                  <a:gd name="connsiteY1-392" fmla="*/ 39 h 8948"/>
                  <a:gd name="connsiteX2-393" fmla="*/ 10000 w 10000"/>
                  <a:gd name="connsiteY2-394" fmla="*/ 0 h 8948"/>
                  <a:gd name="connsiteX3-395" fmla="*/ 8035 w 10000"/>
                  <a:gd name="connsiteY3-396" fmla="*/ 4435 h 8948"/>
                  <a:gd name="connsiteX4-397" fmla="*/ 9998 w 10000"/>
                  <a:gd name="connsiteY4-398" fmla="*/ 8948 h 8948"/>
                  <a:gd name="connsiteX0-399" fmla="*/ 0 w 8888"/>
                  <a:gd name="connsiteY0-400" fmla="*/ 44 h 10000"/>
                  <a:gd name="connsiteX1-401" fmla="*/ 8888 w 8888"/>
                  <a:gd name="connsiteY1-402" fmla="*/ 0 h 10000"/>
                  <a:gd name="connsiteX2-403" fmla="*/ 6923 w 8888"/>
                  <a:gd name="connsiteY2-404" fmla="*/ 4956 h 10000"/>
                  <a:gd name="connsiteX3-405" fmla="*/ 8886 w 8888"/>
                  <a:gd name="connsiteY3-406" fmla="*/ 10000 h 10000"/>
                  <a:gd name="connsiteX0-407" fmla="*/ 2211 w 2211"/>
                  <a:gd name="connsiteY0-408" fmla="*/ 0 h 10000"/>
                  <a:gd name="connsiteX1-409" fmla="*/ 0 w 2211"/>
                  <a:gd name="connsiteY1-410" fmla="*/ 4956 h 10000"/>
                  <a:gd name="connsiteX2-411" fmla="*/ 2209 w 2211"/>
                  <a:gd name="connsiteY2-412" fmla="*/ 1000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5">
                  <a:latin typeface="+mn-ea"/>
                </a:endParaRPr>
              </a:p>
            </p:txBody>
          </p:sp>
        </p:grpSp>
        <p:grpSp>
          <p:nvGrpSpPr>
            <p:cNvPr id="25" name="Group 121"/>
            <p:cNvGrpSpPr/>
            <p:nvPr/>
          </p:nvGrpSpPr>
          <p:grpSpPr>
            <a:xfrm>
              <a:off x="7281233" y="1290680"/>
              <a:ext cx="1683108" cy="74730"/>
              <a:chOff x="1486315" y="1289057"/>
              <a:chExt cx="2644962" cy="117436"/>
            </a:xfrm>
          </p:grpSpPr>
          <p:cxnSp>
            <p:nvCxnSpPr>
              <p:cNvPr id="41" name="Straight Connector 122"/>
              <p:cNvCxnSpPr/>
              <p:nvPr/>
            </p:nvCxnSpPr>
            <p:spPr>
              <a:xfrm flipV="1">
                <a:off x="1603168" y="1348685"/>
                <a:ext cx="2528109" cy="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123"/>
              <p:cNvSpPr/>
              <p:nvPr/>
            </p:nvSpPr>
            <p:spPr>
              <a:xfrm>
                <a:off x="1486315" y="1289057"/>
                <a:ext cx="120028" cy="11743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5">
                  <a:latin typeface="+mn-ea"/>
                </a:endParaRPr>
              </a:p>
            </p:txBody>
          </p:sp>
        </p:grpSp>
        <p:cxnSp>
          <p:nvCxnSpPr>
            <p:cNvPr id="26" name="Straight Connector 122"/>
            <p:cNvCxnSpPr/>
            <p:nvPr/>
          </p:nvCxnSpPr>
          <p:spPr>
            <a:xfrm>
              <a:off x="8437202" y="1088871"/>
              <a:ext cx="501632" cy="1"/>
            </a:xfrm>
            <a:prstGeom prst="line">
              <a:avLst/>
            </a:prstGeom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122"/>
            <p:cNvCxnSpPr/>
            <p:nvPr/>
          </p:nvCxnSpPr>
          <p:spPr>
            <a:xfrm>
              <a:off x="8437202" y="573884"/>
              <a:ext cx="0" cy="505633"/>
            </a:xfrm>
            <a:prstGeom prst="line">
              <a:avLst/>
            </a:prstGeom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22"/>
            <p:cNvCxnSpPr/>
            <p:nvPr/>
          </p:nvCxnSpPr>
          <p:spPr>
            <a:xfrm>
              <a:off x="6423364" y="-44383"/>
              <a:ext cx="3674459" cy="0"/>
            </a:xfrm>
            <a:prstGeom prst="line">
              <a:avLst/>
            </a:prstGeom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119"/>
            <p:cNvGrpSpPr/>
            <p:nvPr/>
          </p:nvGrpSpPr>
          <p:grpSpPr>
            <a:xfrm>
              <a:off x="10040286" y="-197514"/>
              <a:ext cx="647117" cy="460460"/>
              <a:chOff x="3990333" y="5435921"/>
              <a:chExt cx="1016928" cy="723601"/>
            </a:xfrm>
          </p:grpSpPr>
          <p:sp>
            <p:nvSpPr>
              <p:cNvPr id="39" name="Stored Data 71"/>
              <p:cNvSpPr/>
              <p:nvPr/>
            </p:nvSpPr>
            <p:spPr>
              <a:xfrm rot="10800000">
                <a:off x="3997592" y="5435941"/>
                <a:ext cx="1009669" cy="723580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-1" fmla="*/ 4932 w 13265"/>
                  <a:gd name="connsiteY0-2" fmla="*/ 0 h 10000"/>
                  <a:gd name="connsiteX1-3" fmla="*/ 13265 w 13265"/>
                  <a:gd name="connsiteY1-4" fmla="*/ 0 h 10000"/>
                  <a:gd name="connsiteX2-5" fmla="*/ 11598 w 13265"/>
                  <a:gd name="connsiteY2-6" fmla="*/ 5000 h 10000"/>
                  <a:gd name="connsiteX3-7" fmla="*/ 13265 w 13265"/>
                  <a:gd name="connsiteY3-8" fmla="*/ 10000 h 10000"/>
                  <a:gd name="connsiteX4-9" fmla="*/ 4932 w 13265"/>
                  <a:gd name="connsiteY4-10" fmla="*/ 10000 h 10000"/>
                  <a:gd name="connsiteX5-11" fmla="*/ 0 w 13265"/>
                  <a:gd name="connsiteY5-12" fmla="*/ 5084 h 10000"/>
                  <a:gd name="connsiteX6-13" fmla="*/ 4932 w 13265"/>
                  <a:gd name="connsiteY6-14" fmla="*/ 0 h 10000"/>
                  <a:gd name="connsiteX0-15" fmla="*/ 5226 w 13559"/>
                  <a:gd name="connsiteY0-16" fmla="*/ 0 h 10000"/>
                  <a:gd name="connsiteX1-17" fmla="*/ 13559 w 13559"/>
                  <a:gd name="connsiteY1-18" fmla="*/ 0 h 10000"/>
                  <a:gd name="connsiteX2-19" fmla="*/ 11892 w 13559"/>
                  <a:gd name="connsiteY2-20" fmla="*/ 5000 h 10000"/>
                  <a:gd name="connsiteX3-21" fmla="*/ 13559 w 13559"/>
                  <a:gd name="connsiteY3-22" fmla="*/ 10000 h 10000"/>
                  <a:gd name="connsiteX4-23" fmla="*/ 5226 w 13559"/>
                  <a:gd name="connsiteY4-24" fmla="*/ 10000 h 10000"/>
                  <a:gd name="connsiteX5-25" fmla="*/ 294 w 13559"/>
                  <a:gd name="connsiteY5-26" fmla="*/ 5084 h 10000"/>
                  <a:gd name="connsiteX6-27" fmla="*/ 5226 w 13559"/>
                  <a:gd name="connsiteY6-28" fmla="*/ 0 h 10000"/>
                  <a:gd name="connsiteX0-29" fmla="*/ 4933 w 13266"/>
                  <a:gd name="connsiteY0-30" fmla="*/ 0 h 10000"/>
                  <a:gd name="connsiteX1-31" fmla="*/ 13266 w 13266"/>
                  <a:gd name="connsiteY1-32" fmla="*/ 0 h 10000"/>
                  <a:gd name="connsiteX2-33" fmla="*/ 11599 w 13266"/>
                  <a:gd name="connsiteY2-34" fmla="*/ 5000 h 10000"/>
                  <a:gd name="connsiteX3-35" fmla="*/ 13266 w 13266"/>
                  <a:gd name="connsiteY3-36" fmla="*/ 10000 h 10000"/>
                  <a:gd name="connsiteX4-37" fmla="*/ 4933 w 13266"/>
                  <a:gd name="connsiteY4-38" fmla="*/ 10000 h 10000"/>
                  <a:gd name="connsiteX5-39" fmla="*/ 1 w 13266"/>
                  <a:gd name="connsiteY5-40" fmla="*/ 5084 h 10000"/>
                  <a:gd name="connsiteX6-41" fmla="*/ 4933 w 13266"/>
                  <a:gd name="connsiteY6-42" fmla="*/ 0 h 10000"/>
                  <a:gd name="connsiteX0-43" fmla="*/ 4933 w 13266"/>
                  <a:gd name="connsiteY0-44" fmla="*/ 0 h 10000"/>
                  <a:gd name="connsiteX1-45" fmla="*/ 13266 w 13266"/>
                  <a:gd name="connsiteY1-46" fmla="*/ 0 h 10000"/>
                  <a:gd name="connsiteX2-47" fmla="*/ 11599 w 13266"/>
                  <a:gd name="connsiteY2-48" fmla="*/ 5000 h 10000"/>
                  <a:gd name="connsiteX3-49" fmla="*/ 13266 w 13266"/>
                  <a:gd name="connsiteY3-50" fmla="*/ 10000 h 10000"/>
                  <a:gd name="connsiteX4-51" fmla="*/ 4933 w 13266"/>
                  <a:gd name="connsiteY4-52" fmla="*/ 10000 h 10000"/>
                  <a:gd name="connsiteX5-53" fmla="*/ 1 w 13266"/>
                  <a:gd name="connsiteY5-54" fmla="*/ 5084 h 10000"/>
                  <a:gd name="connsiteX6-55" fmla="*/ 4933 w 13266"/>
                  <a:gd name="connsiteY6-56" fmla="*/ 0 h 10000"/>
                  <a:gd name="connsiteX0-57" fmla="*/ 4966 w 13299"/>
                  <a:gd name="connsiteY0-58" fmla="*/ 0 h 10000"/>
                  <a:gd name="connsiteX1-59" fmla="*/ 13299 w 13299"/>
                  <a:gd name="connsiteY1-60" fmla="*/ 0 h 10000"/>
                  <a:gd name="connsiteX2-61" fmla="*/ 11632 w 13299"/>
                  <a:gd name="connsiteY2-62" fmla="*/ 5000 h 10000"/>
                  <a:gd name="connsiteX3-63" fmla="*/ 13299 w 13299"/>
                  <a:gd name="connsiteY3-64" fmla="*/ 10000 h 10000"/>
                  <a:gd name="connsiteX4-65" fmla="*/ 7782 w 13299"/>
                  <a:gd name="connsiteY4-66" fmla="*/ 10000 h 10000"/>
                  <a:gd name="connsiteX5-67" fmla="*/ 34 w 13299"/>
                  <a:gd name="connsiteY5-68" fmla="*/ 5084 h 10000"/>
                  <a:gd name="connsiteX6-69" fmla="*/ 4966 w 13299"/>
                  <a:gd name="connsiteY6-70" fmla="*/ 0 h 10000"/>
                  <a:gd name="connsiteX0-71" fmla="*/ 4947 w 13280"/>
                  <a:gd name="connsiteY0-72" fmla="*/ 0 h 10000"/>
                  <a:gd name="connsiteX1-73" fmla="*/ 13280 w 13280"/>
                  <a:gd name="connsiteY1-74" fmla="*/ 0 h 10000"/>
                  <a:gd name="connsiteX2-75" fmla="*/ 11613 w 13280"/>
                  <a:gd name="connsiteY2-76" fmla="*/ 5000 h 10000"/>
                  <a:gd name="connsiteX3-77" fmla="*/ 13280 w 13280"/>
                  <a:gd name="connsiteY3-78" fmla="*/ 10000 h 10000"/>
                  <a:gd name="connsiteX4-79" fmla="*/ 6702 w 13280"/>
                  <a:gd name="connsiteY4-80" fmla="*/ 9832 h 10000"/>
                  <a:gd name="connsiteX5-81" fmla="*/ 15 w 13280"/>
                  <a:gd name="connsiteY5-82" fmla="*/ 5084 h 10000"/>
                  <a:gd name="connsiteX6-83" fmla="*/ 4947 w 13280"/>
                  <a:gd name="connsiteY6-84" fmla="*/ 0 h 10000"/>
                  <a:gd name="connsiteX0-85" fmla="*/ 4933 w 13266"/>
                  <a:gd name="connsiteY0-86" fmla="*/ 0 h 10000"/>
                  <a:gd name="connsiteX1-87" fmla="*/ 13266 w 13266"/>
                  <a:gd name="connsiteY1-88" fmla="*/ 0 h 10000"/>
                  <a:gd name="connsiteX2-89" fmla="*/ 11599 w 13266"/>
                  <a:gd name="connsiteY2-90" fmla="*/ 5000 h 10000"/>
                  <a:gd name="connsiteX3-91" fmla="*/ 13266 w 13266"/>
                  <a:gd name="connsiteY3-92" fmla="*/ 10000 h 10000"/>
                  <a:gd name="connsiteX4-93" fmla="*/ 6688 w 13266"/>
                  <a:gd name="connsiteY4-94" fmla="*/ 9832 h 10000"/>
                  <a:gd name="connsiteX5-95" fmla="*/ 1 w 13266"/>
                  <a:gd name="connsiteY5-96" fmla="*/ 5084 h 10000"/>
                  <a:gd name="connsiteX6-97" fmla="*/ 4933 w 13266"/>
                  <a:gd name="connsiteY6-98" fmla="*/ 0 h 10000"/>
                  <a:gd name="connsiteX0-99" fmla="*/ 5711 w 13268"/>
                  <a:gd name="connsiteY0-100" fmla="*/ 126 h 10000"/>
                  <a:gd name="connsiteX1-101" fmla="*/ 13268 w 13268"/>
                  <a:gd name="connsiteY1-102" fmla="*/ 0 h 10000"/>
                  <a:gd name="connsiteX2-103" fmla="*/ 11601 w 13268"/>
                  <a:gd name="connsiteY2-104" fmla="*/ 5000 h 10000"/>
                  <a:gd name="connsiteX3-105" fmla="*/ 13268 w 13268"/>
                  <a:gd name="connsiteY3-106" fmla="*/ 10000 h 10000"/>
                  <a:gd name="connsiteX4-107" fmla="*/ 6690 w 13268"/>
                  <a:gd name="connsiteY4-108" fmla="*/ 9832 h 10000"/>
                  <a:gd name="connsiteX5-109" fmla="*/ 3 w 13268"/>
                  <a:gd name="connsiteY5-110" fmla="*/ 5084 h 10000"/>
                  <a:gd name="connsiteX6-111" fmla="*/ 5711 w 13268"/>
                  <a:gd name="connsiteY6-112" fmla="*/ 126 h 10000"/>
                  <a:gd name="connsiteX0-113" fmla="*/ 5709 w 13266"/>
                  <a:gd name="connsiteY0-114" fmla="*/ 126 h 10000"/>
                  <a:gd name="connsiteX1-115" fmla="*/ 13266 w 13266"/>
                  <a:gd name="connsiteY1-116" fmla="*/ 0 h 10000"/>
                  <a:gd name="connsiteX2-117" fmla="*/ 11599 w 13266"/>
                  <a:gd name="connsiteY2-118" fmla="*/ 5000 h 10000"/>
                  <a:gd name="connsiteX3-119" fmla="*/ 13266 w 13266"/>
                  <a:gd name="connsiteY3-120" fmla="*/ 10000 h 10000"/>
                  <a:gd name="connsiteX4-121" fmla="*/ 6688 w 13266"/>
                  <a:gd name="connsiteY4-122" fmla="*/ 9832 h 10000"/>
                  <a:gd name="connsiteX5-123" fmla="*/ 1 w 13266"/>
                  <a:gd name="connsiteY5-124" fmla="*/ 5084 h 10000"/>
                  <a:gd name="connsiteX6-125" fmla="*/ 5709 w 13266"/>
                  <a:gd name="connsiteY6-126" fmla="*/ 126 h 10000"/>
                  <a:gd name="connsiteX0-127" fmla="*/ 5709 w 13266"/>
                  <a:gd name="connsiteY0-128" fmla="*/ 126 h 10000"/>
                  <a:gd name="connsiteX1-129" fmla="*/ 13266 w 13266"/>
                  <a:gd name="connsiteY1-130" fmla="*/ 0 h 10000"/>
                  <a:gd name="connsiteX2-131" fmla="*/ 11599 w 13266"/>
                  <a:gd name="connsiteY2-132" fmla="*/ 5000 h 10000"/>
                  <a:gd name="connsiteX3-133" fmla="*/ 13266 w 13266"/>
                  <a:gd name="connsiteY3-134" fmla="*/ 10000 h 10000"/>
                  <a:gd name="connsiteX4-135" fmla="*/ 6688 w 13266"/>
                  <a:gd name="connsiteY4-136" fmla="*/ 9832 h 10000"/>
                  <a:gd name="connsiteX5-137" fmla="*/ 1 w 13266"/>
                  <a:gd name="connsiteY5-138" fmla="*/ 5084 h 10000"/>
                  <a:gd name="connsiteX6-139" fmla="*/ 5709 w 13266"/>
                  <a:gd name="connsiteY6-140" fmla="*/ 126 h 10000"/>
                  <a:gd name="connsiteX0-141" fmla="*/ 6688 w 13265"/>
                  <a:gd name="connsiteY0-142" fmla="*/ 42 h 10000"/>
                  <a:gd name="connsiteX1-143" fmla="*/ 13265 w 13265"/>
                  <a:gd name="connsiteY1-144" fmla="*/ 0 h 10000"/>
                  <a:gd name="connsiteX2-145" fmla="*/ 11598 w 13265"/>
                  <a:gd name="connsiteY2-146" fmla="*/ 5000 h 10000"/>
                  <a:gd name="connsiteX3-147" fmla="*/ 13265 w 13265"/>
                  <a:gd name="connsiteY3-148" fmla="*/ 10000 h 10000"/>
                  <a:gd name="connsiteX4-149" fmla="*/ 6687 w 13265"/>
                  <a:gd name="connsiteY4-150" fmla="*/ 9832 h 10000"/>
                  <a:gd name="connsiteX5-151" fmla="*/ 0 w 13265"/>
                  <a:gd name="connsiteY5-152" fmla="*/ 5084 h 10000"/>
                  <a:gd name="connsiteX6-153" fmla="*/ 6688 w 13265"/>
                  <a:gd name="connsiteY6-154" fmla="*/ 42 h 10000"/>
                  <a:gd name="connsiteX0-155" fmla="*/ 6688 w 13265"/>
                  <a:gd name="connsiteY0-156" fmla="*/ 42 h 9832"/>
                  <a:gd name="connsiteX1-157" fmla="*/ 13265 w 13265"/>
                  <a:gd name="connsiteY1-158" fmla="*/ 0 h 9832"/>
                  <a:gd name="connsiteX2-159" fmla="*/ 11598 w 13265"/>
                  <a:gd name="connsiteY2-160" fmla="*/ 5000 h 9832"/>
                  <a:gd name="connsiteX3-161" fmla="*/ 11387 w 13265"/>
                  <a:gd name="connsiteY3-162" fmla="*/ 9790 h 9832"/>
                  <a:gd name="connsiteX4-163" fmla="*/ 6687 w 13265"/>
                  <a:gd name="connsiteY4-164" fmla="*/ 9832 h 9832"/>
                  <a:gd name="connsiteX5-165" fmla="*/ 0 w 13265"/>
                  <a:gd name="connsiteY5-166" fmla="*/ 5084 h 9832"/>
                  <a:gd name="connsiteX6-167" fmla="*/ 6688 w 13265"/>
                  <a:gd name="connsiteY6-168" fmla="*/ 42 h 9832"/>
                  <a:gd name="connsiteX0-169" fmla="*/ 5042 w 10000"/>
                  <a:gd name="connsiteY0-170" fmla="*/ 43 h 10000"/>
                  <a:gd name="connsiteX1-171" fmla="*/ 10000 w 10000"/>
                  <a:gd name="connsiteY1-172" fmla="*/ 0 h 10000"/>
                  <a:gd name="connsiteX2-173" fmla="*/ 8743 w 10000"/>
                  <a:gd name="connsiteY2-174" fmla="*/ 5085 h 10000"/>
                  <a:gd name="connsiteX3-175" fmla="*/ 9692 w 10000"/>
                  <a:gd name="connsiteY3-176" fmla="*/ 10000 h 10000"/>
                  <a:gd name="connsiteX4-177" fmla="*/ 5041 w 10000"/>
                  <a:gd name="connsiteY4-178" fmla="*/ 10000 h 10000"/>
                  <a:gd name="connsiteX5-179" fmla="*/ 0 w 10000"/>
                  <a:gd name="connsiteY5-180" fmla="*/ 5171 h 10000"/>
                  <a:gd name="connsiteX6-181" fmla="*/ 5042 w 10000"/>
                  <a:gd name="connsiteY6-182" fmla="*/ 43 h 10000"/>
                  <a:gd name="connsiteX0-183" fmla="*/ 5042 w 10000"/>
                  <a:gd name="connsiteY0-184" fmla="*/ 43 h 10000"/>
                  <a:gd name="connsiteX1-185" fmla="*/ 10000 w 10000"/>
                  <a:gd name="connsiteY1-186" fmla="*/ 0 h 10000"/>
                  <a:gd name="connsiteX2-187" fmla="*/ 8743 w 10000"/>
                  <a:gd name="connsiteY2-188" fmla="*/ 5085 h 10000"/>
                  <a:gd name="connsiteX3-189" fmla="*/ 9784 w 10000"/>
                  <a:gd name="connsiteY3-190" fmla="*/ 10000 h 10000"/>
                  <a:gd name="connsiteX4-191" fmla="*/ 5041 w 10000"/>
                  <a:gd name="connsiteY4-192" fmla="*/ 10000 h 10000"/>
                  <a:gd name="connsiteX5-193" fmla="*/ 0 w 10000"/>
                  <a:gd name="connsiteY5-194" fmla="*/ 5171 h 10000"/>
                  <a:gd name="connsiteX6-195" fmla="*/ 5042 w 10000"/>
                  <a:gd name="connsiteY6-196" fmla="*/ 43 h 10000"/>
                  <a:gd name="connsiteX0-197" fmla="*/ 5042 w 9784"/>
                  <a:gd name="connsiteY0-198" fmla="*/ 0 h 9957"/>
                  <a:gd name="connsiteX1-199" fmla="*/ 9415 w 9784"/>
                  <a:gd name="connsiteY1-200" fmla="*/ 171 h 9957"/>
                  <a:gd name="connsiteX2-201" fmla="*/ 8743 w 9784"/>
                  <a:gd name="connsiteY2-202" fmla="*/ 5042 h 9957"/>
                  <a:gd name="connsiteX3-203" fmla="*/ 9784 w 9784"/>
                  <a:gd name="connsiteY3-204" fmla="*/ 9957 h 9957"/>
                  <a:gd name="connsiteX4-205" fmla="*/ 5041 w 9784"/>
                  <a:gd name="connsiteY4-206" fmla="*/ 9957 h 9957"/>
                  <a:gd name="connsiteX5-207" fmla="*/ 0 w 9784"/>
                  <a:gd name="connsiteY5-208" fmla="*/ 5128 h 9957"/>
                  <a:gd name="connsiteX6-209" fmla="*/ 5042 w 9784"/>
                  <a:gd name="connsiteY6-210" fmla="*/ 0 h 9957"/>
                  <a:gd name="connsiteX0-211" fmla="*/ 5153 w 10000"/>
                  <a:gd name="connsiteY0-212" fmla="*/ 0 h 10000"/>
                  <a:gd name="connsiteX1-213" fmla="*/ 9875 w 10000"/>
                  <a:gd name="connsiteY1-214" fmla="*/ 172 h 10000"/>
                  <a:gd name="connsiteX2-215" fmla="*/ 8936 w 10000"/>
                  <a:gd name="connsiteY2-216" fmla="*/ 5064 h 10000"/>
                  <a:gd name="connsiteX3-217" fmla="*/ 10000 w 10000"/>
                  <a:gd name="connsiteY3-218" fmla="*/ 10000 h 10000"/>
                  <a:gd name="connsiteX4-219" fmla="*/ 5152 w 10000"/>
                  <a:gd name="connsiteY4-220" fmla="*/ 10000 h 10000"/>
                  <a:gd name="connsiteX5-221" fmla="*/ 0 w 10000"/>
                  <a:gd name="connsiteY5-222" fmla="*/ 5150 h 10000"/>
                  <a:gd name="connsiteX6-223" fmla="*/ 5153 w 10000"/>
                  <a:gd name="connsiteY6-224" fmla="*/ 0 h 10000"/>
                  <a:gd name="connsiteX0-225" fmla="*/ 5153 w 10001"/>
                  <a:gd name="connsiteY0-226" fmla="*/ 0 h 10000"/>
                  <a:gd name="connsiteX1-227" fmla="*/ 10001 w 10001"/>
                  <a:gd name="connsiteY1-228" fmla="*/ 215 h 10000"/>
                  <a:gd name="connsiteX2-229" fmla="*/ 8936 w 10001"/>
                  <a:gd name="connsiteY2-230" fmla="*/ 5064 h 10000"/>
                  <a:gd name="connsiteX3-231" fmla="*/ 10000 w 10001"/>
                  <a:gd name="connsiteY3-232" fmla="*/ 10000 h 10000"/>
                  <a:gd name="connsiteX4-233" fmla="*/ 5152 w 10001"/>
                  <a:gd name="connsiteY4-234" fmla="*/ 10000 h 10000"/>
                  <a:gd name="connsiteX5-235" fmla="*/ 0 w 10001"/>
                  <a:gd name="connsiteY5-236" fmla="*/ 5150 h 10000"/>
                  <a:gd name="connsiteX6-237" fmla="*/ 5153 w 10001"/>
                  <a:gd name="connsiteY6-238" fmla="*/ 0 h 10000"/>
                  <a:gd name="connsiteX0-239" fmla="*/ 5184 w 10001"/>
                  <a:gd name="connsiteY0-240" fmla="*/ 43 h 9785"/>
                  <a:gd name="connsiteX1-241" fmla="*/ 10001 w 10001"/>
                  <a:gd name="connsiteY1-242" fmla="*/ 0 h 9785"/>
                  <a:gd name="connsiteX2-243" fmla="*/ 8936 w 10001"/>
                  <a:gd name="connsiteY2-244" fmla="*/ 4849 h 9785"/>
                  <a:gd name="connsiteX3-245" fmla="*/ 10000 w 10001"/>
                  <a:gd name="connsiteY3-246" fmla="*/ 9785 h 9785"/>
                  <a:gd name="connsiteX4-247" fmla="*/ 5152 w 10001"/>
                  <a:gd name="connsiteY4-248" fmla="*/ 9785 h 9785"/>
                  <a:gd name="connsiteX5-249" fmla="*/ 0 w 10001"/>
                  <a:gd name="connsiteY5-250" fmla="*/ 4935 h 9785"/>
                  <a:gd name="connsiteX6-251" fmla="*/ 5184 w 10001"/>
                  <a:gd name="connsiteY6-252" fmla="*/ 43 h 9785"/>
                  <a:gd name="connsiteX0-253" fmla="*/ 5183 w 10000"/>
                  <a:gd name="connsiteY0-254" fmla="*/ 44 h 10000"/>
                  <a:gd name="connsiteX1-255" fmla="*/ 10000 w 10000"/>
                  <a:gd name="connsiteY1-256" fmla="*/ 0 h 10000"/>
                  <a:gd name="connsiteX2-257" fmla="*/ 8935 w 10000"/>
                  <a:gd name="connsiteY2-258" fmla="*/ 4956 h 10000"/>
                  <a:gd name="connsiteX3-259" fmla="*/ 9999 w 10000"/>
                  <a:gd name="connsiteY3-260" fmla="*/ 10000 h 10000"/>
                  <a:gd name="connsiteX4-261" fmla="*/ 5151 w 10000"/>
                  <a:gd name="connsiteY4-262" fmla="*/ 10000 h 10000"/>
                  <a:gd name="connsiteX5-263" fmla="*/ 0 w 10000"/>
                  <a:gd name="connsiteY5-264" fmla="*/ 5043 h 10000"/>
                  <a:gd name="connsiteX6-265" fmla="*/ 5183 w 10000"/>
                  <a:gd name="connsiteY6-266" fmla="*/ 44 h 10000"/>
                  <a:gd name="connsiteX0-267" fmla="*/ 5183 w 10000"/>
                  <a:gd name="connsiteY0-268" fmla="*/ 44 h 10000"/>
                  <a:gd name="connsiteX1-269" fmla="*/ 10000 w 10000"/>
                  <a:gd name="connsiteY1-270" fmla="*/ 0 h 10000"/>
                  <a:gd name="connsiteX2-271" fmla="*/ 8935 w 10000"/>
                  <a:gd name="connsiteY2-272" fmla="*/ 4956 h 10000"/>
                  <a:gd name="connsiteX3-273" fmla="*/ 9999 w 10000"/>
                  <a:gd name="connsiteY3-274" fmla="*/ 10000 h 10000"/>
                  <a:gd name="connsiteX4-275" fmla="*/ 5151 w 10000"/>
                  <a:gd name="connsiteY4-276" fmla="*/ 10000 h 10000"/>
                  <a:gd name="connsiteX5-277" fmla="*/ 0 w 10000"/>
                  <a:gd name="connsiteY5-278" fmla="*/ 5043 h 10000"/>
                  <a:gd name="connsiteX6-279" fmla="*/ 5183 w 10000"/>
                  <a:gd name="connsiteY6-280" fmla="*/ 44 h 10000"/>
                  <a:gd name="connsiteX0-281" fmla="*/ 5183 w 10000"/>
                  <a:gd name="connsiteY0-282" fmla="*/ 44 h 10000"/>
                  <a:gd name="connsiteX1-283" fmla="*/ 10000 w 10000"/>
                  <a:gd name="connsiteY1-284" fmla="*/ 0 h 10000"/>
                  <a:gd name="connsiteX2-285" fmla="*/ 8935 w 10000"/>
                  <a:gd name="connsiteY2-286" fmla="*/ 4956 h 10000"/>
                  <a:gd name="connsiteX3-287" fmla="*/ 9999 w 10000"/>
                  <a:gd name="connsiteY3-288" fmla="*/ 10000 h 10000"/>
                  <a:gd name="connsiteX4-289" fmla="*/ 5151 w 10000"/>
                  <a:gd name="connsiteY4-290" fmla="*/ 10000 h 10000"/>
                  <a:gd name="connsiteX5-291" fmla="*/ 0 w 10000"/>
                  <a:gd name="connsiteY5-292" fmla="*/ 5043 h 10000"/>
                  <a:gd name="connsiteX6-293" fmla="*/ 5183 w 10000"/>
                  <a:gd name="connsiteY6-294" fmla="*/ 44 h 10000"/>
                  <a:gd name="connsiteX0-295" fmla="*/ 5183 w 10000"/>
                  <a:gd name="connsiteY0-296" fmla="*/ 44 h 10000"/>
                  <a:gd name="connsiteX1-297" fmla="*/ 10000 w 10000"/>
                  <a:gd name="connsiteY1-298" fmla="*/ 0 h 10000"/>
                  <a:gd name="connsiteX2-299" fmla="*/ 8935 w 10000"/>
                  <a:gd name="connsiteY2-300" fmla="*/ 4956 h 10000"/>
                  <a:gd name="connsiteX3-301" fmla="*/ 9999 w 10000"/>
                  <a:gd name="connsiteY3-302" fmla="*/ 10000 h 10000"/>
                  <a:gd name="connsiteX4-303" fmla="*/ 5151 w 10000"/>
                  <a:gd name="connsiteY4-304" fmla="*/ 10000 h 10000"/>
                  <a:gd name="connsiteX5-305" fmla="*/ 0 w 10000"/>
                  <a:gd name="connsiteY5-306" fmla="*/ 5043 h 10000"/>
                  <a:gd name="connsiteX6-307" fmla="*/ 5183 w 10000"/>
                  <a:gd name="connsiteY6-308" fmla="*/ 44 h 10000"/>
                  <a:gd name="connsiteX0-309" fmla="*/ 5183 w 10000"/>
                  <a:gd name="connsiteY0-310" fmla="*/ 44 h 10000"/>
                  <a:gd name="connsiteX1-311" fmla="*/ 10000 w 10000"/>
                  <a:gd name="connsiteY1-312" fmla="*/ 0 h 10000"/>
                  <a:gd name="connsiteX2-313" fmla="*/ 8935 w 10000"/>
                  <a:gd name="connsiteY2-314" fmla="*/ 4956 h 10000"/>
                  <a:gd name="connsiteX3-315" fmla="*/ 9999 w 10000"/>
                  <a:gd name="connsiteY3-316" fmla="*/ 10000 h 10000"/>
                  <a:gd name="connsiteX4-317" fmla="*/ 5151 w 10000"/>
                  <a:gd name="connsiteY4-318" fmla="*/ 10000 h 10000"/>
                  <a:gd name="connsiteX5-319" fmla="*/ 0 w 10000"/>
                  <a:gd name="connsiteY5-320" fmla="*/ 5043 h 10000"/>
                  <a:gd name="connsiteX6-321" fmla="*/ 5183 w 10000"/>
                  <a:gd name="connsiteY6-322" fmla="*/ 44 h 10000"/>
                  <a:gd name="connsiteX0-323" fmla="*/ 5183 w 10000"/>
                  <a:gd name="connsiteY0-324" fmla="*/ 44 h 10000"/>
                  <a:gd name="connsiteX1-325" fmla="*/ 10000 w 10000"/>
                  <a:gd name="connsiteY1-326" fmla="*/ 0 h 10000"/>
                  <a:gd name="connsiteX2-327" fmla="*/ 8935 w 10000"/>
                  <a:gd name="connsiteY2-328" fmla="*/ 4956 h 10000"/>
                  <a:gd name="connsiteX3-329" fmla="*/ 9999 w 10000"/>
                  <a:gd name="connsiteY3-330" fmla="*/ 10000 h 10000"/>
                  <a:gd name="connsiteX4-331" fmla="*/ 5340 w 10000"/>
                  <a:gd name="connsiteY4-332" fmla="*/ 9956 h 10000"/>
                  <a:gd name="connsiteX5-333" fmla="*/ 0 w 10000"/>
                  <a:gd name="connsiteY5-334" fmla="*/ 5043 h 10000"/>
                  <a:gd name="connsiteX6-335" fmla="*/ 5183 w 10000"/>
                  <a:gd name="connsiteY6-336" fmla="*/ 44 h 10000"/>
                  <a:gd name="connsiteX0-337" fmla="*/ 5183 w 10000"/>
                  <a:gd name="connsiteY0-338" fmla="*/ 44 h 10000"/>
                  <a:gd name="connsiteX1-339" fmla="*/ 10000 w 10000"/>
                  <a:gd name="connsiteY1-340" fmla="*/ 0 h 10000"/>
                  <a:gd name="connsiteX2-341" fmla="*/ 8935 w 10000"/>
                  <a:gd name="connsiteY2-342" fmla="*/ 4956 h 10000"/>
                  <a:gd name="connsiteX3-343" fmla="*/ 9999 w 10000"/>
                  <a:gd name="connsiteY3-344" fmla="*/ 10000 h 10000"/>
                  <a:gd name="connsiteX4-345" fmla="*/ 5340 w 10000"/>
                  <a:gd name="connsiteY4-346" fmla="*/ 9956 h 10000"/>
                  <a:gd name="connsiteX5-347" fmla="*/ 0 w 10000"/>
                  <a:gd name="connsiteY5-348" fmla="*/ 5043 h 10000"/>
                  <a:gd name="connsiteX6-349" fmla="*/ 5183 w 10000"/>
                  <a:gd name="connsiteY6-350" fmla="*/ 44 h 10000"/>
                  <a:gd name="connsiteX0-351" fmla="*/ 5183 w 10000"/>
                  <a:gd name="connsiteY0-352" fmla="*/ 44 h 10000"/>
                  <a:gd name="connsiteX1-353" fmla="*/ 10000 w 10000"/>
                  <a:gd name="connsiteY1-354" fmla="*/ 0 h 10000"/>
                  <a:gd name="connsiteX2-355" fmla="*/ 8935 w 10000"/>
                  <a:gd name="connsiteY2-356" fmla="*/ 4956 h 10000"/>
                  <a:gd name="connsiteX3-357" fmla="*/ 9999 w 10000"/>
                  <a:gd name="connsiteY3-358" fmla="*/ 10000 h 10000"/>
                  <a:gd name="connsiteX4-359" fmla="*/ 5183 w 10000"/>
                  <a:gd name="connsiteY4-360" fmla="*/ 9912 h 10000"/>
                  <a:gd name="connsiteX5-361" fmla="*/ 0 w 10000"/>
                  <a:gd name="connsiteY5-362" fmla="*/ 5043 h 10000"/>
                  <a:gd name="connsiteX6-363" fmla="*/ 5183 w 10000"/>
                  <a:gd name="connsiteY6-364" fmla="*/ 44 h 10000"/>
                  <a:gd name="connsiteX0-365" fmla="*/ 5183 w 10000"/>
                  <a:gd name="connsiteY0-366" fmla="*/ 44 h 10000"/>
                  <a:gd name="connsiteX1-367" fmla="*/ 10000 w 10000"/>
                  <a:gd name="connsiteY1-368" fmla="*/ 0 h 10000"/>
                  <a:gd name="connsiteX2-369" fmla="*/ 8935 w 10000"/>
                  <a:gd name="connsiteY2-370" fmla="*/ 4956 h 10000"/>
                  <a:gd name="connsiteX3-371" fmla="*/ 9999 w 10000"/>
                  <a:gd name="connsiteY3-372" fmla="*/ 10000 h 10000"/>
                  <a:gd name="connsiteX4-373" fmla="*/ 5183 w 10000"/>
                  <a:gd name="connsiteY4-374" fmla="*/ 9912 h 10000"/>
                  <a:gd name="connsiteX5-375" fmla="*/ 0 w 10000"/>
                  <a:gd name="connsiteY5-376" fmla="*/ 5043 h 10000"/>
                  <a:gd name="connsiteX6-377" fmla="*/ 5183 w 10000"/>
                  <a:gd name="connsiteY6-378" fmla="*/ 44 h 10000"/>
                  <a:gd name="connsiteX0-379" fmla="*/ 5183 w 10000"/>
                  <a:gd name="connsiteY0-380" fmla="*/ 44 h 10000"/>
                  <a:gd name="connsiteX1-381" fmla="*/ 10000 w 10000"/>
                  <a:gd name="connsiteY1-382" fmla="*/ 0 h 10000"/>
                  <a:gd name="connsiteX2-383" fmla="*/ 8935 w 10000"/>
                  <a:gd name="connsiteY2-384" fmla="*/ 4956 h 10000"/>
                  <a:gd name="connsiteX3-385" fmla="*/ 9999 w 10000"/>
                  <a:gd name="connsiteY3-386" fmla="*/ 10000 h 10000"/>
                  <a:gd name="connsiteX4-387" fmla="*/ 5183 w 10000"/>
                  <a:gd name="connsiteY4-388" fmla="*/ 9912 h 10000"/>
                  <a:gd name="connsiteX5-389" fmla="*/ 0 w 10000"/>
                  <a:gd name="connsiteY5-390" fmla="*/ 5043 h 10000"/>
                  <a:gd name="connsiteX6-391" fmla="*/ 5183 w 10000"/>
                  <a:gd name="connsiteY6-392" fmla="*/ 44 h 10000"/>
                  <a:gd name="connsiteX0-393" fmla="*/ 8935 w 10000"/>
                  <a:gd name="connsiteY0-394" fmla="*/ 4956 h 10000"/>
                  <a:gd name="connsiteX1-395" fmla="*/ 9999 w 10000"/>
                  <a:gd name="connsiteY1-396" fmla="*/ 10000 h 10000"/>
                  <a:gd name="connsiteX2-397" fmla="*/ 5183 w 10000"/>
                  <a:gd name="connsiteY2-398" fmla="*/ 9912 h 10000"/>
                  <a:gd name="connsiteX3-399" fmla="*/ 0 w 10000"/>
                  <a:gd name="connsiteY3-400" fmla="*/ 5043 h 10000"/>
                  <a:gd name="connsiteX4-401" fmla="*/ 5183 w 10000"/>
                  <a:gd name="connsiteY4-402" fmla="*/ 44 h 10000"/>
                  <a:gd name="connsiteX5-403" fmla="*/ 10000 w 10000"/>
                  <a:gd name="connsiteY5-404" fmla="*/ 0 h 10000"/>
                  <a:gd name="connsiteX6-405" fmla="*/ 9841 w 10000"/>
                  <a:gd name="connsiteY6-406" fmla="*/ 6220 h 10000"/>
                  <a:gd name="connsiteX0-407" fmla="*/ 8935 w 10000"/>
                  <a:gd name="connsiteY0-408" fmla="*/ 4956 h 10000"/>
                  <a:gd name="connsiteX1-409" fmla="*/ 9999 w 10000"/>
                  <a:gd name="connsiteY1-410" fmla="*/ 10000 h 10000"/>
                  <a:gd name="connsiteX2-411" fmla="*/ 5183 w 10000"/>
                  <a:gd name="connsiteY2-412" fmla="*/ 9912 h 10000"/>
                  <a:gd name="connsiteX3-413" fmla="*/ 0 w 10000"/>
                  <a:gd name="connsiteY3-414" fmla="*/ 5043 h 10000"/>
                  <a:gd name="connsiteX4-415" fmla="*/ 5183 w 10000"/>
                  <a:gd name="connsiteY4-416" fmla="*/ 44 h 10000"/>
                  <a:gd name="connsiteX5-417" fmla="*/ 10000 w 10000"/>
                  <a:gd name="connsiteY5-418" fmla="*/ 0 h 10000"/>
                  <a:gd name="connsiteX0-419" fmla="*/ 9999 w 10000"/>
                  <a:gd name="connsiteY0-420" fmla="*/ 10000 h 10000"/>
                  <a:gd name="connsiteX1-421" fmla="*/ 5183 w 10000"/>
                  <a:gd name="connsiteY1-422" fmla="*/ 9912 h 10000"/>
                  <a:gd name="connsiteX2-423" fmla="*/ 0 w 10000"/>
                  <a:gd name="connsiteY2-424" fmla="*/ 5043 h 10000"/>
                  <a:gd name="connsiteX3-425" fmla="*/ 5183 w 10000"/>
                  <a:gd name="connsiteY3-426" fmla="*/ 44 h 10000"/>
                  <a:gd name="connsiteX4-427" fmla="*/ 10000 w 10000"/>
                  <a:gd name="connsiteY4-428" fmla="*/ 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10000">
                    <a:moveTo>
                      <a:pt x="9999" y="10000"/>
                    </a:moveTo>
                    <a:lnTo>
                      <a:pt x="5183" y="9912"/>
                    </a:lnTo>
                    <a:cubicBezTo>
                      <a:pt x="3060" y="9824"/>
                      <a:pt x="0" y="6688"/>
                      <a:pt x="0" y="5043"/>
                    </a:cubicBezTo>
                    <a:cubicBezTo>
                      <a:pt x="0" y="3398"/>
                      <a:pt x="2965" y="220"/>
                      <a:pt x="5183" y="44"/>
                    </a:cubicBezTo>
                    <a:lnTo>
                      <a:pt x="1000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5">
                  <a:latin typeface="+mn-ea"/>
                </a:endParaRPr>
              </a:p>
            </p:txBody>
          </p:sp>
          <p:sp>
            <p:nvSpPr>
              <p:cNvPr id="40" name="Stored Data 71"/>
              <p:cNvSpPr/>
              <p:nvPr/>
            </p:nvSpPr>
            <p:spPr>
              <a:xfrm rot="10800000">
                <a:off x="3990333" y="5435921"/>
                <a:ext cx="107530" cy="723601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-1" fmla="*/ 4932 w 13265"/>
                  <a:gd name="connsiteY0-2" fmla="*/ 0 h 10000"/>
                  <a:gd name="connsiteX1-3" fmla="*/ 13265 w 13265"/>
                  <a:gd name="connsiteY1-4" fmla="*/ 0 h 10000"/>
                  <a:gd name="connsiteX2-5" fmla="*/ 11598 w 13265"/>
                  <a:gd name="connsiteY2-6" fmla="*/ 5000 h 10000"/>
                  <a:gd name="connsiteX3-7" fmla="*/ 13265 w 13265"/>
                  <a:gd name="connsiteY3-8" fmla="*/ 10000 h 10000"/>
                  <a:gd name="connsiteX4-9" fmla="*/ 4932 w 13265"/>
                  <a:gd name="connsiteY4-10" fmla="*/ 10000 h 10000"/>
                  <a:gd name="connsiteX5-11" fmla="*/ 0 w 13265"/>
                  <a:gd name="connsiteY5-12" fmla="*/ 5084 h 10000"/>
                  <a:gd name="connsiteX6-13" fmla="*/ 4932 w 13265"/>
                  <a:gd name="connsiteY6-14" fmla="*/ 0 h 10000"/>
                  <a:gd name="connsiteX0-15" fmla="*/ 5226 w 13559"/>
                  <a:gd name="connsiteY0-16" fmla="*/ 0 h 10000"/>
                  <a:gd name="connsiteX1-17" fmla="*/ 13559 w 13559"/>
                  <a:gd name="connsiteY1-18" fmla="*/ 0 h 10000"/>
                  <a:gd name="connsiteX2-19" fmla="*/ 11892 w 13559"/>
                  <a:gd name="connsiteY2-20" fmla="*/ 5000 h 10000"/>
                  <a:gd name="connsiteX3-21" fmla="*/ 13559 w 13559"/>
                  <a:gd name="connsiteY3-22" fmla="*/ 10000 h 10000"/>
                  <a:gd name="connsiteX4-23" fmla="*/ 5226 w 13559"/>
                  <a:gd name="connsiteY4-24" fmla="*/ 10000 h 10000"/>
                  <a:gd name="connsiteX5-25" fmla="*/ 294 w 13559"/>
                  <a:gd name="connsiteY5-26" fmla="*/ 5084 h 10000"/>
                  <a:gd name="connsiteX6-27" fmla="*/ 5226 w 13559"/>
                  <a:gd name="connsiteY6-28" fmla="*/ 0 h 10000"/>
                  <a:gd name="connsiteX0-29" fmla="*/ 4933 w 13266"/>
                  <a:gd name="connsiteY0-30" fmla="*/ 0 h 10000"/>
                  <a:gd name="connsiteX1-31" fmla="*/ 13266 w 13266"/>
                  <a:gd name="connsiteY1-32" fmla="*/ 0 h 10000"/>
                  <a:gd name="connsiteX2-33" fmla="*/ 11599 w 13266"/>
                  <a:gd name="connsiteY2-34" fmla="*/ 5000 h 10000"/>
                  <a:gd name="connsiteX3-35" fmla="*/ 13266 w 13266"/>
                  <a:gd name="connsiteY3-36" fmla="*/ 10000 h 10000"/>
                  <a:gd name="connsiteX4-37" fmla="*/ 4933 w 13266"/>
                  <a:gd name="connsiteY4-38" fmla="*/ 10000 h 10000"/>
                  <a:gd name="connsiteX5-39" fmla="*/ 1 w 13266"/>
                  <a:gd name="connsiteY5-40" fmla="*/ 5084 h 10000"/>
                  <a:gd name="connsiteX6-41" fmla="*/ 4933 w 13266"/>
                  <a:gd name="connsiteY6-42" fmla="*/ 0 h 10000"/>
                  <a:gd name="connsiteX0-43" fmla="*/ 4933 w 13266"/>
                  <a:gd name="connsiteY0-44" fmla="*/ 0 h 10000"/>
                  <a:gd name="connsiteX1-45" fmla="*/ 13266 w 13266"/>
                  <a:gd name="connsiteY1-46" fmla="*/ 0 h 10000"/>
                  <a:gd name="connsiteX2-47" fmla="*/ 11599 w 13266"/>
                  <a:gd name="connsiteY2-48" fmla="*/ 5000 h 10000"/>
                  <a:gd name="connsiteX3-49" fmla="*/ 13266 w 13266"/>
                  <a:gd name="connsiteY3-50" fmla="*/ 10000 h 10000"/>
                  <a:gd name="connsiteX4-51" fmla="*/ 4933 w 13266"/>
                  <a:gd name="connsiteY4-52" fmla="*/ 10000 h 10000"/>
                  <a:gd name="connsiteX5-53" fmla="*/ 1 w 13266"/>
                  <a:gd name="connsiteY5-54" fmla="*/ 5084 h 10000"/>
                  <a:gd name="connsiteX6-55" fmla="*/ 4933 w 13266"/>
                  <a:gd name="connsiteY6-56" fmla="*/ 0 h 10000"/>
                  <a:gd name="connsiteX0-57" fmla="*/ 4966 w 13299"/>
                  <a:gd name="connsiteY0-58" fmla="*/ 0 h 10000"/>
                  <a:gd name="connsiteX1-59" fmla="*/ 13299 w 13299"/>
                  <a:gd name="connsiteY1-60" fmla="*/ 0 h 10000"/>
                  <a:gd name="connsiteX2-61" fmla="*/ 11632 w 13299"/>
                  <a:gd name="connsiteY2-62" fmla="*/ 5000 h 10000"/>
                  <a:gd name="connsiteX3-63" fmla="*/ 13299 w 13299"/>
                  <a:gd name="connsiteY3-64" fmla="*/ 10000 h 10000"/>
                  <a:gd name="connsiteX4-65" fmla="*/ 7782 w 13299"/>
                  <a:gd name="connsiteY4-66" fmla="*/ 10000 h 10000"/>
                  <a:gd name="connsiteX5-67" fmla="*/ 34 w 13299"/>
                  <a:gd name="connsiteY5-68" fmla="*/ 5084 h 10000"/>
                  <a:gd name="connsiteX6-69" fmla="*/ 4966 w 13299"/>
                  <a:gd name="connsiteY6-70" fmla="*/ 0 h 10000"/>
                  <a:gd name="connsiteX0-71" fmla="*/ 4947 w 13280"/>
                  <a:gd name="connsiteY0-72" fmla="*/ 0 h 10000"/>
                  <a:gd name="connsiteX1-73" fmla="*/ 13280 w 13280"/>
                  <a:gd name="connsiteY1-74" fmla="*/ 0 h 10000"/>
                  <a:gd name="connsiteX2-75" fmla="*/ 11613 w 13280"/>
                  <a:gd name="connsiteY2-76" fmla="*/ 5000 h 10000"/>
                  <a:gd name="connsiteX3-77" fmla="*/ 13280 w 13280"/>
                  <a:gd name="connsiteY3-78" fmla="*/ 10000 h 10000"/>
                  <a:gd name="connsiteX4-79" fmla="*/ 6702 w 13280"/>
                  <a:gd name="connsiteY4-80" fmla="*/ 9832 h 10000"/>
                  <a:gd name="connsiteX5-81" fmla="*/ 15 w 13280"/>
                  <a:gd name="connsiteY5-82" fmla="*/ 5084 h 10000"/>
                  <a:gd name="connsiteX6-83" fmla="*/ 4947 w 13280"/>
                  <a:gd name="connsiteY6-84" fmla="*/ 0 h 10000"/>
                  <a:gd name="connsiteX0-85" fmla="*/ 4933 w 13266"/>
                  <a:gd name="connsiteY0-86" fmla="*/ 0 h 10000"/>
                  <a:gd name="connsiteX1-87" fmla="*/ 13266 w 13266"/>
                  <a:gd name="connsiteY1-88" fmla="*/ 0 h 10000"/>
                  <a:gd name="connsiteX2-89" fmla="*/ 11599 w 13266"/>
                  <a:gd name="connsiteY2-90" fmla="*/ 5000 h 10000"/>
                  <a:gd name="connsiteX3-91" fmla="*/ 13266 w 13266"/>
                  <a:gd name="connsiteY3-92" fmla="*/ 10000 h 10000"/>
                  <a:gd name="connsiteX4-93" fmla="*/ 6688 w 13266"/>
                  <a:gd name="connsiteY4-94" fmla="*/ 9832 h 10000"/>
                  <a:gd name="connsiteX5-95" fmla="*/ 1 w 13266"/>
                  <a:gd name="connsiteY5-96" fmla="*/ 5084 h 10000"/>
                  <a:gd name="connsiteX6-97" fmla="*/ 4933 w 13266"/>
                  <a:gd name="connsiteY6-98" fmla="*/ 0 h 10000"/>
                  <a:gd name="connsiteX0-99" fmla="*/ 5711 w 13268"/>
                  <a:gd name="connsiteY0-100" fmla="*/ 126 h 10000"/>
                  <a:gd name="connsiteX1-101" fmla="*/ 13268 w 13268"/>
                  <a:gd name="connsiteY1-102" fmla="*/ 0 h 10000"/>
                  <a:gd name="connsiteX2-103" fmla="*/ 11601 w 13268"/>
                  <a:gd name="connsiteY2-104" fmla="*/ 5000 h 10000"/>
                  <a:gd name="connsiteX3-105" fmla="*/ 13268 w 13268"/>
                  <a:gd name="connsiteY3-106" fmla="*/ 10000 h 10000"/>
                  <a:gd name="connsiteX4-107" fmla="*/ 6690 w 13268"/>
                  <a:gd name="connsiteY4-108" fmla="*/ 9832 h 10000"/>
                  <a:gd name="connsiteX5-109" fmla="*/ 3 w 13268"/>
                  <a:gd name="connsiteY5-110" fmla="*/ 5084 h 10000"/>
                  <a:gd name="connsiteX6-111" fmla="*/ 5711 w 13268"/>
                  <a:gd name="connsiteY6-112" fmla="*/ 126 h 10000"/>
                  <a:gd name="connsiteX0-113" fmla="*/ 5709 w 13266"/>
                  <a:gd name="connsiteY0-114" fmla="*/ 126 h 10000"/>
                  <a:gd name="connsiteX1-115" fmla="*/ 13266 w 13266"/>
                  <a:gd name="connsiteY1-116" fmla="*/ 0 h 10000"/>
                  <a:gd name="connsiteX2-117" fmla="*/ 11599 w 13266"/>
                  <a:gd name="connsiteY2-118" fmla="*/ 5000 h 10000"/>
                  <a:gd name="connsiteX3-119" fmla="*/ 13266 w 13266"/>
                  <a:gd name="connsiteY3-120" fmla="*/ 10000 h 10000"/>
                  <a:gd name="connsiteX4-121" fmla="*/ 6688 w 13266"/>
                  <a:gd name="connsiteY4-122" fmla="*/ 9832 h 10000"/>
                  <a:gd name="connsiteX5-123" fmla="*/ 1 w 13266"/>
                  <a:gd name="connsiteY5-124" fmla="*/ 5084 h 10000"/>
                  <a:gd name="connsiteX6-125" fmla="*/ 5709 w 13266"/>
                  <a:gd name="connsiteY6-126" fmla="*/ 126 h 10000"/>
                  <a:gd name="connsiteX0-127" fmla="*/ 5709 w 13266"/>
                  <a:gd name="connsiteY0-128" fmla="*/ 126 h 10000"/>
                  <a:gd name="connsiteX1-129" fmla="*/ 13266 w 13266"/>
                  <a:gd name="connsiteY1-130" fmla="*/ 0 h 10000"/>
                  <a:gd name="connsiteX2-131" fmla="*/ 11599 w 13266"/>
                  <a:gd name="connsiteY2-132" fmla="*/ 5000 h 10000"/>
                  <a:gd name="connsiteX3-133" fmla="*/ 13266 w 13266"/>
                  <a:gd name="connsiteY3-134" fmla="*/ 10000 h 10000"/>
                  <a:gd name="connsiteX4-135" fmla="*/ 6688 w 13266"/>
                  <a:gd name="connsiteY4-136" fmla="*/ 9832 h 10000"/>
                  <a:gd name="connsiteX5-137" fmla="*/ 1 w 13266"/>
                  <a:gd name="connsiteY5-138" fmla="*/ 5084 h 10000"/>
                  <a:gd name="connsiteX6-139" fmla="*/ 5709 w 13266"/>
                  <a:gd name="connsiteY6-140" fmla="*/ 126 h 10000"/>
                  <a:gd name="connsiteX0-141" fmla="*/ 6688 w 13265"/>
                  <a:gd name="connsiteY0-142" fmla="*/ 42 h 10000"/>
                  <a:gd name="connsiteX1-143" fmla="*/ 13265 w 13265"/>
                  <a:gd name="connsiteY1-144" fmla="*/ 0 h 10000"/>
                  <a:gd name="connsiteX2-145" fmla="*/ 11598 w 13265"/>
                  <a:gd name="connsiteY2-146" fmla="*/ 5000 h 10000"/>
                  <a:gd name="connsiteX3-147" fmla="*/ 13265 w 13265"/>
                  <a:gd name="connsiteY3-148" fmla="*/ 10000 h 10000"/>
                  <a:gd name="connsiteX4-149" fmla="*/ 6687 w 13265"/>
                  <a:gd name="connsiteY4-150" fmla="*/ 9832 h 10000"/>
                  <a:gd name="connsiteX5-151" fmla="*/ 0 w 13265"/>
                  <a:gd name="connsiteY5-152" fmla="*/ 5084 h 10000"/>
                  <a:gd name="connsiteX6-153" fmla="*/ 6688 w 13265"/>
                  <a:gd name="connsiteY6-154" fmla="*/ 42 h 10000"/>
                  <a:gd name="connsiteX0-155" fmla="*/ 6688 w 13265"/>
                  <a:gd name="connsiteY0-156" fmla="*/ 42 h 9832"/>
                  <a:gd name="connsiteX1-157" fmla="*/ 13265 w 13265"/>
                  <a:gd name="connsiteY1-158" fmla="*/ 0 h 9832"/>
                  <a:gd name="connsiteX2-159" fmla="*/ 11598 w 13265"/>
                  <a:gd name="connsiteY2-160" fmla="*/ 5000 h 9832"/>
                  <a:gd name="connsiteX3-161" fmla="*/ 11387 w 13265"/>
                  <a:gd name="connsiteY3-162" fmla="*/ 9790 h 9832"/>
                  <a:gd name="connsiteX4-163" fmla="*/ 6687 w 13265"/>
                  <a:gd name="connsiteY4-164" fmla="*/ 9832 h 9832"/>
                  <a:gd name="connsiteX5-165" fmla="*/ 0 w 13265"/>
                  <a:gd name="connsiteY5-166" fmla="*/ 5084 h 9832"/>
                  <a:gd name="connsiteX6-167" fmla="*/ 6688 w 13265"/>
                  <a:gd name="connsiteY6-168" fmla="*/ 42 h 9832"/>
                  <a:gd name="connsiteX0-169" fmla="*/ 5042 w 10000"/>
                  <a:gd name="connsiteY0-170" fmla="*/ 43 h 10000"/>
                  <a:gd name="connsiteX1-171" fmla="*/ 10000 w 10000"/>
                  <a:gd name="connsiteY1-172" fmla="*/ 0 h 10000"/>
                  <a:gd name="connsiteX2-173" fmla="*/ 8743 w 10000"/>
                  <a:gd name="connsiteY2-174" fmla="*/ 5085 h 10000"/>
                  <a:gd name="connsiteX3-175" fmla="*/ 9692 w 10000"/>
                  <a:gd name="connsiteY3-176" fmla="*/ 10000 h 10000"/>
                  <a:gd name="connsiteX4-177" fmla="*/ 5041 w 10000"/>
                  <a:gd name="connsiteY4-178" fmla="*/ 10000 h 10000"/>
                  <a:gd name="connsiteX5-179" fmla="*/ 0 w 10000"/>
                  <a:gd name="connsiteY5-180" fmla="*/ 5171 h 10000"/>
                  <a:gd name="connsiteX6-181" fmla="*/ 5042 w 10000"/>
                  <a:gd name="connsiteY6-182" fmla="*/ 43 h 10000"/>
                  <a:gd name="connsiteX0-183" fmla="*/ 5042 w 10000"/>
                  <a:gd name="connsiteY0-184" fmla="*/ 43 h 10000"/>
                  <a:gd name="connsiteX1-185" fmla="*/ 10000 w 10000"/>
                  <a:gd name="connsiteY1-186" fmla="*/ 0 h 10000"/>
                  <a:gd name="connsiteX2-187" fmla="*/ 8743 w 10000"/>
                  <a:gd name="connsiteY2-188" fmla="*/ 5085 h 10000"/>
                  <a:gd name="connsiteX3-189" fmla="*/ 9784 w 10000"/>
                  <a:gd name="connsiteY3-190" fmla="*/ 10000 h 10000"/>
                  <a:gd name="connsiteX4-191" fmla="*/ 5041 w 10000"/>
                  <a:gd name="connsiteY4-192" fmla="*/ 10000 h 10000"/>
                  <a:gd name="connsiteX5-193" fmla="*/ 0 w 10000"/>
                  <a:gd name="connsiteY5-194" fmla="*/ 5171 h 10000"/>
                  <a:gd name="connsiteX6-195" fmla="*/ 5042 w 10000"/>
                  <a:gd name="connsiteY6-196" fmla="*/ 43 h 10000"/>
                  <a:gd name="connsiteX0-197" fmla="*/ 5042 w 9784"/>
                  <a:gd name="connsiteY0-198" fmla="*/ 0 h 9957"/>
                  <a:gd name="connsiteX1-199" fmla="*/ 9415 w 9784"/>
                  <a:gd name="connsiteY1-200" fmla="*/ 171 h 9957"/>
                  <a:gd name="connsiteX2-201" fmla="*/ 8743 w 9784"/>
                  <a:gd name="connsiteY2-202" fmla="*/ 5042 h 9957"/>
                  <a:gd name="connsiteX3-203" fmla="*/ 9784 w 9784"/>
                  <a:gd name="connsiteY3-204" fmla="*/ 9957 h 9957"/>
                  <a:gd name="connsiteX4-205" fmla="*/ 5041 w 9784"/>
                  <a:gd name="connsiteY4-206" fmla="*/ 9957 h 9957"/>
                  <a:gd name="connsiteX5-207" fmla="*/ 0 w 9784"/>
                  <a:gd name="connsiteY5-208" fmla="*/ 5128 h 9957"/>
                  <a:gd name="connsiteX6-209" fmla="*/ 5042 w 9784"/>
                  <a:gd name="connsiteY6-210" fmla="*/ 0 h 9957"/>
                  <a:gd name="connsiteX0-211" fmla="*/ 5153 w 10000"/>
                  <a:gd name="connsiteY0-212" fmla="*/ 0 h 10000"/>
                  <a:gd name="connsiteX1-213" fmla="*/ 9875 w 10000"/>
                  <a:gd name="connsiteY1-214" fmla="*/ 172 h 10000"/>
                  <a:gd name="connsiteX2-215" fmla="*/ 8936 w 10000"/>
                  <a:gd name="connsiteY2-216" fmla="*/ 5064 h 10000"/>
                  <a:gd name="connsiteX3-217" fmla="*/ 10000 w 10000"/>
                  <a:gd name="connsiteY3-218" fmla="*/ 10000 h 10000"/>
                  <a:gd name="connsiteX4-219" fmla="*/ 5152 w 10000"/>
                  <a:gd name="connsiteY4-220" fmla="*/ 10000 h 10000"/>
                  <a:gd name="connsiteX5-221" fmla="*/ 0 w 10000"/>
                  <a:gd name="connsiteY5-222" fmla="*/ 5150 h 10000"/>
                  <a:gd name="connsiteX6-223" fmla="*/ 5153 w 10000"/>
                  <a:gd name="connsiteY6-224" fmla="*/ 0 h 10000"/>
                  <a:gd name="connsiteX0-225" fmla="*/ 5153 w 10001"/>
                  <a:gd name="connsiteY0-226" fmla="*/ 0 h 10000"/>
                  <a:gd name="connsiteX1-227" fmla="*/ 10001 w 10001"/>
                  <a:gd name="connsiteY1-228" fmla="*/ 215 h 10000"/>
                  <a:gd name="connsiteX2-229" fmla="*/ 8936 w 10001"/>
                  <a:gd name="connsiteY2-230" fmla="*/ 5064 h 10000"/>
                  <a:gd name="connsiteX3-231" fmla="*/ 10000 w 10001"/>
                  <a:gd name="connsiteY3-232" fmla="*/ 10000 h 10000"/>
                  <a:gd name="connsiteX4-233" fmla="*/ 5152 w 10001"/>
                  <a:gd name="connsiteY4-234" fmla="*/ 10000 h 10000"/>
                  <a:gd name="connsiteX5-235" fmla="*/ 0 w 10001"/>
                  <a:gd name="connsiteY5-236" fmla="*/ 5150 h 10000"/>
                  <a:gd name="connsiteX6-237" fmla="*/ 5153 w 10001"/>
                  <a:gd name="connsiteY6-238" fmla="*/ 0 h 10000"/>
                  <a:gd name="connsiteX0-239" fmla="*/ 5184 w 10001"/>
                  <a:gd name="connsiteY0-240" fmla="*/ 43 h 9785"/>
                  <a:gd name="connsiteX1-241" fmla="*/ 10001 w 10001"/>
                  <a:gd name="connsiteY1-242" fmla="*/ 0 h 9785"/>
                  <a:gd name="connsiteX2-243" fmla="*/ 8936 w 10001"/>
                  <a:gd name="connsiteY2-244" fmla="*/ 4849 h 9785"/>
                  <a:gd name="connsiteX3-245" fmla="*/ 10000 w 10001"/>
                  <a:gd name="connsiteY3-246" fmla="*/ 9785 h 9785"/>
                  <a:gd name="connsiteX4-247" fmla="*/ 5152 w 10001"/>
                  <a:gd name="connsiteY4-248" fmla="*/ 9785 h 9785"/>
                  <a:gd name="connsiteX5-249" fmla="*/ 0 w 10001"/>
                  <a:gd name="connsiteY5-250" fmla="*/ 4935 h 9785"/>
                  <a:gd name="connsiteX6-251" fmla="*/ 5184 w 10001"/>
                  <a:gd name="connsiteY6-252" fmla="*/ 43 h 9785"/>
                  <a:gd name="connsiteX0-253" fmla="*/ 5183 w 10000"/>
                  <a:gd name="connsiteY0-254" fmla="*/ 44 h 10000"/>
                  <a:gd name="connsiteX1-255" fmla="*/ 10000 w 10000"/>
                  <a:gd name="connsiteY1-256" fmla="*/ 0 h 10000"/>
                  <a:gd name="connsiteX2-257" fmla="*/ 8935 w 10000"/>
                  <a:gd name="connsiteY2-258" fmla="*/ 4956 h 10000"/>
                  <a:gd name="connsiteX3-259" fmla="*/ 9999 w 10000"/>
                  <a:gd name="connsiteY3-260" fmla="*/ 10000 h 10000"/>
                  <a:gd name="connsiteX4-261" fmla="*/ 5151 w 10000"/>
                  <a:gd name="connsiteY4-262" fmla="*/ 10000 h 10000"/>
                  <a:gd name="connsiteX5-263" fmla="*/ 0 w 10000"/>
                  <a:gd name="connsiteY5-264" fmla="*/ 5043 h 10000"/>
                  <a:gd name="connsiteX6-265" fmla="*/ 5183 w 10000"/>
                  <a:gd name="connsiteY6-266" fmla="*/ 44 h 10000"/>
                  <a:gd name="connsiteX0-267" fmla="*/ 5183 w 10000"/>
                  <a:gd name="connsiteY0-268" fmla="*/ 44 h 10000"/>
                  <a:gd name="connsiteX1-269" fmla="*/ 10000 w 10000"/>
                  <a:gd name="connsiteY1-270" fmla="*/ 0 h 10000"/>
                  <a:gd name="connsiteX2-271" fmla="*/ 8935 w 10000"/>
                  <a:gd name="connsiteY2-272" fmla="*/ 4956 h 10000"/>
                  <a:gd name="connsiteX3-273" fmla="*/ 9999 w 10000"/>
                  <a:gd name="connsiteY3-274" fmla="*/ 10000 h 10000"/>
                  <a:gd name="connsiteX4-275" fmla="*/ 5151 w 10000"/>
                  <a:gd name="connsiteY4-276" fmla="*/ 10000 h 10000"/>
                  <a:gd name="connsiteX5-277" fmla="*/ 0 w 10000"/>
                  <a:gd name="connsiteY5-278" fmla="*/ 5043 h 10000"/>
                  <a:gd name="connsiteX6-279" fmla="*/ 5183 w 10000"/>
                  <a:gd name="connsiteY6-280" fmla="*/ 44 h 10000"/>
                  <a:gd name="connsiteX0-281" fmla="*/ 5183 w 10000"/>
                  <a:gd name="connsiteY0-282" fmla="*/ 44 h 10000"/>
                  <a:gd name="connsiteX1-283" fmla="*/ 10000 w 10000"/>
                  <a:gd name="connsiteY1-284" fmla="*/ 0 h 10000"/>
                  <a:gd name="connsiteX2-285" fmla="*/ 8935 w 10000"/>
                  <a:gd name="connsiteY2-286" fmla="*/ 4956 h 10000"/>
                  <a:gd name="connsiteX3-287" fmla="*/ 9999 w 10000"/>
                  <a:gd name="connsiteY3-288" fmla="*/ 10000 h 10000"/>
                  <a:gd name="connsiteX4-289" fmla="*/ 5151 w 10000"/>
                  <a:gd name="connsiteY4-290" fmla="*/ 10000 h 10000"/>
                  <a:gd name="connsiteX5-291" fmla="*/ 0 w 10000"/>
                  <a:gd name="connsiteY5-292" fmla="*/ 5043 h 10000"/>
                  <a:gd name="connsiteX6-293" fmla="*/ 5183 w 10000"/>
                  <a:gd name="connsiteY6-294" fmla="*/ 44 h 10000"/>
                  <a:gd name="connsiteX0-295" fmla="*/ 5183 w 10000"/>
                  <a:gd name="connsiteY0-296" fmla="*/ 44 h 10000"/>
                  <a:gd name="connsiteX1-297" fmla="*/ 10000 w 10000"/>
                  <a:gd name="connsiteY1-298" fmla="*/ 0 h 10000"/>
                  <a:gd name="connsiteX2-299" fmla="*/ 8935 w 10000"/>
                  <a:gd name="connsiteY2-300" fmla="*/ 4956 h 10000"/>
                  <a:gd name="connsiteX3-301" fmla="*/ 9999 w 10000"/>
                  <a:gd name="connsiteY3-302" fmla="*/ 10000 h 10000"/>
                  <a:gd name="connsiteX4-303" fmla="*/ 5151 w 10000"/>
                  <a:gd name="connsiteY4-304" fmla="*/ 10000 h 10000"/>
                  <a:gd name="connsiteX5-305" fmla="*/ 0 w 10000"/>
                  <a:gd name="connsiteY5-306" fmla="*/ 5043 h 10000"/>
                  <a:gd name="connsiteX6-307" fmla="*/ 5183 w 10000"/>
                  <a:gd name="connsiteY6-308" fmla="*/ 44 h 10000"/>
                  <a:gd name="connsiteX0-309" fmla="*/ 5183 w 10000"/>
                  <a:gd name="connsiteY0-310" fmla="*/ 44 h 10000"/>
                  <a:gd name="connsiteX1-311" fmla="*/ 10000 w 10000"/>
                  <a:gd name="connsiteY1-312" fmla="*/ 0 h 10000"/>
                  <a:gd name="connsiteX2-313" fmla="*/ 8935 w 10000"/>
                  <a:gd name="connsiteY2-314" fmla="*/ 4956 h 10000"/>
                  <a:gd name="connsiteX3-315" fmla="*/ 9999 w 10000"/>
                  <a:gd name="connsiteY3-316" fmla="*/ 10000 h 10000"/>
                  <a:gd name="connsiteX4-317" fmla="*/ 5151 w 10000"/>
                  <a:gd name="connsiteY4-318" fmla="*/ 10000 h 10000"/>
                  <a:gd name="connsiteX5-319" fmla="*/ 0 w 10000"/>
                  <a:gd name="connsiteY5-320" fmla="*/ 5043 h 10000"/>
                  <a:gd name="connsiteX6-321" fmla="*/ 5183 w 10000"/>
                  <a:gd name="connsiteY6-322" fmla="*/ 44 h 10000"/>
                  <a:gd name="connsiteX0-323" fmla="*/ 5183 w 10000"/>
                  <a:gd name="connsiteY0-324" fmla="*/ 44 h 10000"/>
                  <a:gd name="connsiteX1-325" fmla="*/ 10000 w 10000"/>
                  <a:gd name="connsiteY1-326" fmla="*/ 0 h 10000"/>
                  <a:gd name="connsiteX2-327" fmla="*/ 8935 w 10000"/>
                  <a:gd name="connsiteY2-328" fmla="*/ 4956 h 10000"/>
                  <a:gd name="connsiteX3-329" fmla="*/ 9999 w 10000"/>
                  <a:gd name="connsiteY3-330" fmla="*/ 10000 h 10000"/>
                  <a:gd name="connsiteX4-331" fmla="*/ 5340 w 10000"/>
                  <a:gd name="connsiteY4-332" fmla="*/ 9956 h 10000"/>
                  <a:gd name="connsiteX5-333" fmla="*/ 0 w 10000"/>
                  <a:gd name="connsiteY5-334" fmla="*/ 5043 h 10000"/>
                  <a:gd name="connsiteX6-335" fmla="*/ 5183 w 10000"/>
                  <a:gd name="connsiteY6-336" fmla="*/ 44 h 10000"/>
                  <a:gd name="connsiteX0-337" fmla="*/ 5183 w 10000"/>
                  <a:gd name="connsiteY0-338" fmla="*/ 44 h 10000"/>
                  <a:gd name="connsiteX1-339" fmla="*/ 10000 w 10000"/>
                  <a:gd name="connsiteY1-340" fmla="*/ 0 h 10000"/>
                  <a:gd name="connsiteX2-341" fmla="*/ 8935 w 10000"/>
                  <a:gd name="connsiteY2-342" fmla="*/ 4956 h 10000"/>
                  <a:gd name="connsiteX3-343" fmla="*/ 9999 w 10000"/>
                  <a:gd name="connsiteY3-344" fmla="*/ 10000 h 10000"/>
                  <a:gd name="connsiteX4-345" fmla="*/ 5340 w 10000"/>
                  <a:gd name="connsiteY4-346" fmla="*/ 9956 h 10000"/>
                  <a:gd name="connsiteX5-347" fmla="*/ 0 w 10000"/>
                  <a:gd name="connsiteY5-348" fmla="*/ 5043 h 10000"/>
                  <a:gd name="connsiteX6-349" fmla="*/ 5183 w 10000"/>
                  <a:gd name="connsiteY6-350" fmla="*/ 44 h 10000"/>
                  <a:gd name="connsiteX0-351" fmla="*/ 5183 w 10000"/>
                  <a:gd name="connsiteY0-352" fmla="*/ 44 h 10000"/>
                  <a:gd name="connsiteX1-353" fmla="*/ 10000 w 10000"/>
                  <a:gd name="connsiteY1-354" fmla="*/ 0 h 10000"/>
                  <a:gd name="connsiteX2-355" fmla="*/ 8935 w 10000"/>
                  <a:gd name="connsiteY2-356" fmla="*/ 4956 h 10000"/>
                  <a:gd name="connsiteX3-357" fmla="*/ 9999 w 10000"/>
                  <a:gd name="connsiteY3-358" fmla="*/ 10000 h 10000"/>
                  <a:gd name="connsiteX4-359" fmla="*/ 5183 w 10000"/>
                  <a:gd name="connsiteY4-360" fmla="*/ 9912 h 10000"/>
                  <a:gd name="connsiteX5-361" fmla="*/ 0 w 10000"/>
                  <a:gd name="connsiteY5-362" fmla="*/ 5043 h 10000"/>
                  <a:gd name="connsiteX6-363" fmla="*/ 5183 w 10000"/>
                  <a:gd name="connsiteY6-364" fmla="*/ 44 h 10000"/>
                  <a:gd name="connsiteX0-365" fmla="*/ 603 w 5420"/>
                  <a:gd name="connsiteY0-366" fmla="*/ 44 h 10000"/>
                  <a:gd name="connsiteX1-367" fmla="*/ 5420 w 5420"/>
                  <a:gd name="connsiteY1-368" fmla="*/ 0 h 10000"/>
                  <a:gd name="connsiteX2-369" fmla="*/ 4355 w 5420"/>
                  <a:gd name="connsiteY2-370" fmla="*/ 4956 h 10000"/>
                  <a:gd name="connsiteX3-371" fmla="*/ 5419 w 5420"/>
                  <a:gd name="connsiteY3-372" fmla="*/ 10000 h 10000"/>
                  <a:gd name="connsiteX4-373" fmla="*/ 603 w 5420"/>
                  <a:gd name="connsiteY4-374" fmla="*/ 9912 h 10000"/>
                  <a:gd name="connsiteX5-375" fmla="*/ 603 w 5420"/>
                  <a:gd name="connsiteY5-376" fmla="*/ 44 h 10000"/>
                  <a:gd name="connsiteX0-377" fmla="*/ 1112 w 9999"/>
                  <a:gd name="connsiteY0-378" fmla="*/ 9912 h 11176"/>
                  <a:gd name="connsiteX1-379" fmla="*/ 1112 w 9999"/>
                  <a:gd name="connsiteY1-380" fmla="*/ 44 h 11176"/>
                  <a:gd name="connsiteX2-381" fmla="*/ 9999 w 9999"/>
                  <a:gd name="connsiteY2-382" fmla="*/ 0 h 11176"/>
                  <a:gd name="connsiteX3-383" fmla="*/ 8034 w 9999"/>
                  <a:gd name="connsiteY3-384" fmla="*/ 4956 h 11176"/>
                  <a:gd name="connsiteX4-385" fmla="*/ 9997 w 9999"/>
                  <a:gd name="connsiteY4-386" fmla="*/ 10000 h 11176"/>
                  <a:gd name="connsiteX5-387" fmla="*/ 2783 w 9999"/>
                  <a:gd name="connsiteY5-388" fmla="*/ 11176 h 11176"/>
                  <a:gd name="connsiteX0-389" fmla="*/ 1112 w 10000"/>
                  <a:gd name="connsiteY0-390" fmla="*/ 8869 h 8948"/>
                  <a:gd name="connsiteX1-391" fmla="*/ 1112 w 10000"/>
                  <a:gd name="connsiteY1-392" fmla="*/ 39 h 8948"/>
                  <a:gd name="connsiteX2-393" fmla="*/ 10000 w 10000"/>
                  <a:gd name="connsiteY2-394" fmla="*/ 0 h 8948"/>
                  <a:gd name="connsiteX3-395" fmla="*/ 8035 w 10000"/>
                  <a:gd name="connsiteY3-396" fmla="*/ 4435 h 8948"/>
                  <a:gd name="connsiteX4-397" fmla="*/ 9998 w 10000"/>
                  <a:gd name="connsiteY4-398" fmla="*/ 8948 h 8948"/>
                  <a:gd name="connsiteX0-399" fmla="*/ 0 w 8888"/>
                  <a:gd name="connsiteY0-400" fmla="*/ 44 h 10000"/>
                  <a:gd name="connsiteX1-401" fmla="*/ 8888 w 8888"/>
                  <a:gd name="connsiteY1-402" fmla="*/ 0 h 10000"/>
                  <a:gd name="connsiteX2-403" fmla="*/ 6923 w 8888"/>
                  <a:gd name="connsiteY2-404" fmla="*/ 4956 h 10000"/>
                  <a:gd name="connsiteX3-405" fmla="*/ 8886 w 8888"/>
                  <a:gd name="connsiteY3-406" fmla="*/ 10000 h 10000"/>
                  <a:gd name="connsiteX0-407" fmla="*/ 2211 w 2211"/>
                  <a:gd name="connsiteY0-408" fmla="*/ 0 h 10000"/>
                  <a:gd name="connsiteX1-409" fmla="*/ 0 w 2211"/>
                  <a:gd name="connsiteY1-410" fmla="*/ 4956 h 10000"/>
                  <a:gd name="connsiteX2-411" fmla="*/ 2209 w 2211"/>
                  <a:gd name="connsiteY2-412" fmla="*/ 1000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5">
                  <a:latin typeface="+mn-ea"/>
                </a:endParaRPr>
              </a:p>
            </p:txBody>
          </p:sp>
        </p:grpSp>
        <p:grpSp>
          <p:nvGrpSpPr>
            <p:cNvPr id="30" name="Group 121"/>
            <p:cNvGrpSpPr/>
            <p:nvPr/>
          </p:nvGrpSpPr>
          <p:grpSpPr>
            <a:xfrm>
              <a:off x="10693832" y="-7571"/>
              <a:ext cx="471587" cy="74730"/>
              <a:chOff x="1486315" y="1289057"/>
              <a:chExt cx="741086" cy="117436"/>
            </a:xfrm>
          </p:grpSpPr>
          <p:cxnSp>
            <p:nvCxnSpPr>
              <p:cNvPr id="37" name="Straight Connector 122"/>
              <p:cNvCxnSpPr>
                <a:endCxn id="34" idx="3"/>
              </p:cNvCxnSpPr>
              <p:nvPr/>
            </p:nvCxnSpPr>
            <p:spPr>
              <a:xfrm>
                <a:off x="1603168" y="1348690"/>
                <a:ext cx="624233" cy="19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123"/>
              <p:cNvSpPr/>
              <p:nvPr/>
            </p:nvSpPr>
            <p:spPr>
              <a:xfrm>
                <a:off x="1486315" y="1289057"/>
                <a:ext cx="120028" cy="11743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5">
                  <a:latin typeface="+mn-ea"/>
                </a:endParaRPr>
              </a:p>
            </p:txBody>
          </p:sp>
        </p:grpSp>
        <p:cxnSp>
          <p:nvCxnSpPr>
            <p:cNvPr id="31" name="Straight Connector 122"/>
            <p:cNvCxnSpPr/>
            <p:nvPr/>
          </p:nvCxnSpPr>
          <p:spPr>
            <a:xfrm>
              <a:off x="9751297" y="169852"/>
              <a:ext cx="0" cy="1043768"/>
            </a:xfrm>
            <a:prstGeom prst="line">
              <a:avLst/>
            </a:prstGeom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98"/>
            <p:cNvCxnSpPr/>
            <p:nvPr/>
          </p:nvCxnSpPr>
          <p:spPr>
            <a:xfrm>
              <a:off x="9751297" y="169853"/>
              <a:ext cx="323202" cy="0"/>
            </a:xfrm>
            <a:prstGeom prst="line">
              <a:avLst/>
            </a:prstGeom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99"/>
            <p:cNvSpPr/>
            <p:nvPr/>
          </p:nvSpPr>
          <p:spPr>
            <a:xfrm>
              <a:off x="11409743" y="-2432"/>
              <a:ext cx="76379" cy="7473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>
                <a:latin typeface="+mn-ea"/>
              </a:endParaRPr>
            </a:p>
          </p:txBody>
        </p:sp>
        <p:sp>
          <p:nvSpPr>
            <p:cNvPr id="34" name="Triangle 100"/>
            <p:cNvSpPr/>
            <p:nvPr/>
          </p:nvSpPr>
          <p:spPr>
            <a:xfrm rot="5400000">
              <a:off x="11146349" y="-87579"/>
              <a:ext cx="276500" cy="238362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>
                <a:latin typeface="+mn-ea"/>
              </a:endParaRPr>
            </a:p>
          </p:txBody>
        </p:sp>
        <p:cxnSp>
          <p:nvCxnSpPr>
            <p:cNvPr id="35" name="Straight Connector 98"/>
            <p:cNvCxnSpPr/>
            <p:nvPr/>
          </p:nvCxnSpPr>
          <p:spPr>
            <a:xfrm>
              <a:off x="11486122" y="30375"/>
              <a:ext cx="258898" cy="0"/>
            </a:xfrm>
            <a:prstGeom prst="line">
              <a:avLst/>
            </a:prstGeom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66"/>
            <p:cNvCxnSpPr/>
            <p:nvPr/>
          </p:nvCxnSpPr>
          <p:spPr>
            <a:xfrm flipV="1">
              <a:off x="9737515" y="1219608"/>
              <a:ext cx="199297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直接连接符 51"/>
          <p:cNvCxnSpPr/>
          <p:nvPr/>
        </p:nvCxnSpPr>
        <p:spPr>
          <a:xfrm>
            <a:off x="9927181" y="5659976"/>
            <a:ext cx="0" cy="273554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miter lim="800000"/>
          </a:ln>
          <a:effectLst/>
        </p:spPr>
      </p:cxnSp>
      <p:sp>
        <p:nvSpPr>
          <p:cNvPr id="53" name="矩形 52"/>
          <p:cNvSpPr/>
          <p:nvPr/>
        </p:nvSpPr>
        <p:spPr>
          <a:xfrm>
            <a:off x="9720298" y="3526779"/>
            <a:ext cx="455345" cy="213548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4170" kern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4" name="等腰三角形 53"/>
          <p:cNvSpPr/>
          <p:nvPr/>
        </p:nvSpPr>
        <p:spPr>
          <a:xfrm>
            <a:off x="9720295" y="5529579"/>
            <a:ext cx="455347" cy="132681"/>
          </a:xfrm>
          <a:prstGeom prst="triangl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4170" kern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709688" y="4180715"/>
            <a:ext cx="476412" cy="823302"/>
          </a:xfrm>
          <a:prstGeom prst="rect">
            <a:avLst/>
          </a:prstGeom>
          <a:noFill/>
          <a:ln>
            <a:noFill/>
          </a:ln>
        </p:spPr>
        <p:txBody>
          <a:bodyPr vert="eaVert" wrap="none" rtlCol="0">
            <a:spAutoFit/>
          </a:bodyPr>
          <a:lstStyle/>
          <a:p>
            <a:pPr>
              <a:defRPr/>
            </a:pPr>
            <a:r>
              <a:rPr lang="zh-CN" altLang="en-US" sz="1895" kern="0" dirty="0">
                <a:solidFill>
                  <a:prstClr val="black"/>
                </a:solidFill>
                <a:latin typeface="+mn-ea"/>
              </a:rPr>
              <a:t>寄存器</a:t>
            </a:r>
            <a:endParaRPr lang="en-US" altLang="zh-CN" sz="1895" kern="0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56" name="直接连接符 55"/>
          <p:cNvCxnSpPr/>
          <p:nvPr/>
        </p:nvCxnSpPr>
        <p:spPr>
          <a:xfrm flipH="1">
            <a:off x="2618992" y="3956530"/>
            <a:ext cx="603573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57" name="直接连接符 56"/>
          <p:cNvCxnSpPr/>
          <p:nvPr/>
        </p:nvCxnSpPr>
        <p:spPr>
          <a:xfrm flipH="1">
            <a:off x="2618992" y="5278830"/>
            <a:ext cx="603573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58" name="直接连接符 57"/>
          <p:cNvCxnSpPr/>
          <p:nvPr/>
        </p:nvCxnSpPr>
        <p:spPr>
          <a:xfrm flipH="1">
            <a:off x="3683556" y="3922988"/>
            <a:ext cx="603573" cy="0"/>
          </a:xfrm>
          <a:prstGeom prst="line">
            <a:avLst/>
          </a:prstGeom>
          <a:ln w="28575" cap="sq">
            <a:solidFill>
              <a:schemeClr val="tx1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59" name="直接连接符 58"/>
          <p:cNvCxnSpPr/>
          <p:nvPr/>
        </p:nvCxnSpPr>
        <p:spPr>
          <a:xfrm flipH="1">
            <a:off x="3693916" y="5278830"/>
            <a:ext cx="603573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60" name="直接连接符 59"/>
          <p:cNvCxnSpPr/>
          <p:nvPr/>
        </p:nvCxnSpPr>
        <p:spPr>
          <a:xfrm flipH="1">
            <a:off x="9148704" y="3912044"/>
            <a:ext cx="577774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61" name="直接连接符 60"/>
          <p:cNvCxnSpPr/>
          <p:nvPr/>
        </p:nvCxnSpPr>
        <p:spPr>
          <a:xfrm flipH="1">
            <a:off x="9133263" y="5267886"/>
            <a:ext cx="603573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62" name="直接连接符 61"/>
          <p:cNvCxnSpPr/>
          <p:nvPr/>
        </p:nvCxnSpPr>
        <p:spPr>
          <a:xfrm flipH="1">
            <a:off x="10191096" y="3912044"/>
            <a:ext cx="603573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63" name="直接连接符 62"/>
          <p:cNvCxnSpPr/>
          <p:nvPr/>
        </p:nvCxnSpPr>
        <p:spPr>
          <a:xfrm flipH="1">
            <a:off x="10201455" y="5267886"/>
            <a:ext cx="603573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sp>
        <p:nvSpPr>
          <p:cNvPr id="64" name="文本框 63"/>
          <p:cNvSpPr txBox="1"/>
          <p:nvPr/>
        </p:nvSpPr>
        <p:spPr>
          <a:xfrm>
            <a:off x="2611930" y="4411610"/>
            <a:ext cx="651589" cy="36484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035" dirty="0">
                <a:latin typeface="+mn-ea"/>
              </a:rPr>
              <a:t>…</a:t>
            </a:r>
            <a:endParaRPr lang="zh-CN" altLang="en-US" sz="3035" dirty="0">
              <a:latin typeface="+mn-ea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707357" y="4402808"/>
            <a:ext cx="651589" cy="36484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035" dirty="0">
                <a:latin typeface="+mn-ea"/>
              </a:rPr>
              <a:t>…</a:t>
            </a:r>
            <a:endParaRPr lang="zh-CN" altLang="en-US" sz="3035" dirty="0">
              <a:latin typeface="+mn-ea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9188918" y="4427760"/>
            <a:ext cx="651589" cy="36484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035" dirty="0">
                <a:latin typeface="+mn-ea"/>
              </a:rPr>
              <a:t>…</a:t>
            </a:r>
            <a:endParaRPr lang="zh-CN" altLang="en-US" sz="3035" dirty="0">
              <a:latin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0270782" y="4407780"/>
            <a:ext cx="651589" cy="36484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035" dirty="0">
                <a:latin typeface="+mn-ea"/>
              </a:rPr>
              <a:t>…</a:t>
            </a:r>
            <a:endParaRPr lang="zh-CN" altLang="en-US" sz="3035" dirty="0">
              <a:latin typeface="+mn-ea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2402400" y="3120519"/>
            <a:ext cx="1273801" cy="294953"/>
            <a:chOff x="2339224" y="3706431"/>
            <a:chExt cx="1343462" cy="311083"/>
          </a:xfrm>
        </p:grpSpPr>
        <p:cxnSp>
          <p:nvCxnSpPr>
            <p:cNvPr id="69" name="直接连接符 68"/>
            <p:cNvCxnSpPr/>
            <p:nvPr/>
          </p:nvCxnSpPr>
          <p:spPr>
            <a:xfrm>
              <a:off x="3408261" y="3877998"/>
              <a:ext cx="274425" cy="0"/>
            </a:xfrm>
            <a:prstGeom prst="line">
              <a:avLst/>
            </a:prstGeom>
            <a:ln w="19050" cap="sq">
              <a:solidFill>
                <a:srgbClr val="FF0000"/>
              </a:solidFill>
              <a:miter lim="800000"/>
              <a:headEnd type="triangle" w="lg" len="med"/>
              <a:tailEnd type="triangle" w="lg" len="med"/>
            </a:ln>
          </p:spPr>
        </p:cxnSp>
        <p:sp>
          <p:nvSpPr>
            <p:cNvPr id="70" name="object 91"/>
            <p:cNvSpPr txBox="1"/>
            <p:nvPr/>
          </p:nvSpPr>
          <p:spPr>
            <a:xfrm>
              <a:off x="2339224" y="3706431"/>
              <a:ext cx="1206249" cy="311083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2250"/>
                </a:lnSpc>
              </a:pPr>
              <a:r>
                <a:rPr sz="1895" spc="-55" dirty="0" err="1">
                  <a:solidFill>
                    <a:srgbClr val="FF0000"/>
                  </a:solidFill>
                  <a:latin typeface="+mn-ea"/>
                  <a:cs typeface="Segoe UI Black" panose="020B0A02040204020203" pitchFamily="34" charset="0"/>
                </a:rPr>
                <a:t>C</a:t>
              </a:r>
              <a:r>
                <a:rPr sz="1895" spc="-25" dirty="0" err="1">
                  <a:solidFill>
                    <a:srgbClr val="FF0000"/>
                  </a:solidFill>
                  <a:latin typeface="+mn-ea"/>
                  <a:cs typeface="Segoe UI Black" panose="020B0A02040204020203" pitchFamily="34" charset="0"/>
                </a:rPr>
                <a:t>l</a:t>
              </a:r>
              <a:r>
                <a:rPr sz="1895" spc="-95" dirty="0" err="1">
                  <a:solidFill>
                    <a:srgbClr val="FF0000"/>
                  </a:solidFill>
                  <a:latin typeface="+mn-ea"/>
                  <a:cs typeface="Segoe UI Black" panose="020B0A02040204020203" pitchFamily="34" charset="0"/>
                </a:rPr>
                <a:t>k</a:t>
              </a:r>
              <a:r>
                <a:rPr sz="1895" spc="-10" dirty="0">
                  <a:solidFill>
                    <a:srgbClr val="FF0000"/>
                  </a:solidFill>
                  <a:latin typeface="+mn-ea"/>
                  <a:cs typeface="Segoe UI Black" panose="020B0A02040204020203" pitchFamily="34" charset="0"/>
                </a:rPr>
                <a:t>-</a:t>
              </a:r>
              <a:r>
                <a:rPr sz="1895" spc="-70" dirty="0">
                  <a:solidFill>
                    <a:srgbClr val="FF0000"/>
                  </a:solidFill>
                  <a:latin typeface="+mn-ea"/>
                  <a:cs typeface="Segoe UI Black" panose="020B0A02040204020203" pitchFamily="34" charset="0"/>
                </a:rPr>
                <a:t>to</a:t>
              </a:r>
              <a:r>
                <a:rPr sz="1895" spc="-10" dirty="0">
                  <a:solidFill>
                    <a:srgbClr val="FF0000"/>
                  </a:solidFill>
                  <a:latin typeface="+mn-ea"/>
                  <a:cs typeface="Segoe UI Black" panose="020B0A02040204020203" pitchFamily="34" charset="0"/>
                </a:rPr>
                <a:t>-</a:t>
              </a:r>
              <a:r>
                <a:rPr sz="1895" spc="-35" dirty="0">
                  <a:solidFill>
                    <a:srgbClr val="FF0000"/>
                  </a:solidFill>
                  <a:latin typeface="+mn-ea"/>
                  <a:cs typeface="Segoe UI Black" panose="020B0A02040204020203" pitchFamily="34" charset="0"/>
                </a:rPr>
                <a:t>Q</a:t>
              </a:r>
              <a:endParaRPr sz="1950" dirty="0">
                <a:solidFill>
                  <a:srgbClr val="FF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1755351" y="2397848"/>
            <a:ext cx="9342255" cy="1128930"/>
            <a:chOff x="1652955" y="2963684"/>
            <a:chExt cx="9853160" cy="1190668"/>
          </a:xfrm>
        </p:grpSpPr>
        <p:sp>
          <p:nvSpPr>
            <p:cNvPr id="72" name="object 62"/>
            <p:cNvSpPr/>
            <p:nvPr/>
          </p:nvSpPr>
          <p:spPr>
            <a:xfrm>
              <a:off x="8856403" y="3227349"/>
              <a:ext cx="560185" cy="395978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chemeClr val="bg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705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3" name="object 62"/>
            <p:cNvSpPr/>
            <p:nvPr/>
          </p:nvSpPr>
          <p:spPr>
            <a:xfrm>
              <a:off x="4102660" y="3225845"/>
              <a:ext cx="548135" cy="39161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chemeClr val="bg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705">
                <a:solidFill>
                  <a:prstClr val="black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74" name="object 62"/>
            <p:cNvSpPr/>
            <p:nvPr/>
          </p:nvSpPr>
          <p:spPr>
            <a:xfrm>
              <a:off x="9450631" y="3225845"/>
              <a:ext cx="1493388" cy="372334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gConfetti">
              <a:fgClr>
                <a:srgbClr val="FFC0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705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5" name="object 62"/>
            <p:cNvSpPr/>
            <p:nvPr/>
          </p:nvSpPr>
          <p:spPr>
            <a:xfrm>
              <a:off x="2578465" y="3225845"/>
              <a:ext cx="1493388" cy="383916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gConfetti">
              <a:fgClr>
                <a:srgbClr val="FFC0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705">
                <a:solidFill>
                  <a:prstClr val="black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76" name="object 62"/>
            <p:cNvSpPr/>
            <p:nvPr/>
          </p:nvSpPr>
          <p:spPr>
            <a:xfrm>
              <a:off x="10945930" y="3222083"/>
              <a:ext cx="560185" cy="395978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chemeClr val="bg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705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7" name="object 62"/>
            <p:cNvSpPr/>
            <p:nvPr/>
          </p:nvSpPr>
          <p:spPr>
            <a:xfrm>
              <a:off x="2014329" y="3225845"/>
              <a:ext cx="548135" cy="39161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chemeClr val="bg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705">
                <a:solidFill>
                  <a:prstClr val="black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78" name="object 68"/>
            <p:cNvSpPr txBox="1"/>
            <p:nvPr/>
          </p:nvSpPr>
          <p:spPr>
            <a:xfrm>
              <a:off x="1652955" y="3417583"/>
              <a:ext cx="192871" cy="27050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975"/>
                </a:lnSpc>
              </a:pPr>
              <a:r>
                <a:rPr sz="1895" spc="-95" dirty="0">
                  <a:solidFill>
                    <a:prstClr val="black"/>
                  </a:solidFill>
                  <a:latin typeface="+mn-ea"/>
                  <a:cs typeface="Segoe UI Black" panose="020B0A02040204020203" pitchFamily="34" charset="0"/>
                </a:rPr>
                <a:t>D</a:t>
              </a:r>
              <a:endParaRPr sz="1895" dirty="0">
                <a:solidFill>
                  <a:prstClr val="black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2017470" y="3620490"/>
              <a:ext cx="2612650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  <p:cxnSp>
          <p:nvCxnSpPr>
            <p:cNvPr id="80" name="直接连接符 79"/>
            <p:cNvCxnSpPr/>
            <p:nvPr/>
          </p:nvCxnSpPr>
          <p:spPr>
            <a:xfrm>
              <a:off x="2563826" y="3404157"/>
              <a:ext cx="861172" cy="0"/>
            </a:xfrm>
            <a:prstGeom prst="line">
              <a:avLst/>
            </a:prstGeom>
            <a:ln w="19050" cap="sq">
              <a:solidFill>
                <a:schemeClr val="tx1"/>
              </a:solidFill>
              <a:miter lim="800000"/>
              <a:headEnd type="triangle" w="lg" len="lg"/>
              <a:tailEnd type="triangle" w="lg" len="lg"/>
            </a:ln>
          </p:spPr>
        </p:cxnSp>
        <p:cxnSp>
          <p:nvCxnSpPr>
            <p:cNvPr id="81" name="直接连接符 80"/>
            <p:cNvCxnSpPr/>
            <p:nvPr/>
          </p:nvCxnSpPr>
          <p:spPr>
            <a:xfrm>
              <a:off x="3432099" y="3401564"/>
              <a:ext cx="652322" cy="0"/>
            </a:xfrm>
            <a:prstGeom prst="line">
              <a:avLst/>
            </a:prstGeom>
            <a:ln w="19050" cap="sq">
              <a:solidFill>
                <a:schemeClr val="tx1"/>
              </a:solidFill>
              <a:miter lim="800000"/>
              <a:headEnd type="triangle" w="lg" len="lg"/>
              <a:tailEnd type="triangle" w="lg" len="lg"/>
            </a:ln>
          </p:spPr>
        </p:cxnSp>
        <p:cxnSp>
          <p:nvCxnSpPr>
            <p:cNvPr id="82" name="直接连接符 81"/>
            <p:cNvCxnSpPr/>
            <p:nvPr/>
          </p:nvCxnSpPr>
          <p:spPr>
            <a:xfrm>
              <a:off x="2563826" y="3239512"/>
              <a:ext cx="0" cy="380095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tailEnd w="lg" len="lg"/>
            </a:ln>
          </p:spPr>
        </p:cxnSp>
        <p:cxnSp>
          <p:nvCxnSpPr>
            <p:cNvPr id="83" name="直接连接符 82"/>
            <p:cNvCxnSpPr/>
            <p:nvPr/>
          </p:nvCxnSpPr>
          <p:spPr>
            <a:xfrm>
              <a:off x="4077320" y="3237427"/>
              <a:ext cx="0" cy="359333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tailEnd w="lg" len="lg"/>
            </a:ln>
          </p:spPr>
        </p:cxnSp>
        <p:sp>
          <p:nvSpPr>
            <p:cNvPr id="84" name="object 81"/>
            <p:cNvSpPr txBox="1"/>
            <p:nvPr/>
          </p:nvSpPr>
          <p:spPr>
            <a:xfrm>
              <a:off x="2694346" y="2963684"/>
              <a:ext cx="662865" cy="27050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975"/>
                </a:lnSpc>
              </a:pPr>
              <a:r>
                <a:rPr lang="en-US" altLang="zh-CN" sz="1700" spc="-15" dirty="0">
                  <a:latin typeface="+mn-ea"/>
                  <a:cs typeface="Segoe UI Black" panose="020B0A02040204020203" pitchFamily="34" charset="0"/>
                </a:rPr>
                <a:t>Setup</a:t>
              </a:r>
              <a:endParaRPr sz="1700" dirty="0"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85" name="object 81"/>
            <p:cNvSpPr txBox="1"/>
            <p:nvPr/>
          </p:nvSpPr>
          <p:spPr>
            <a:xfrm>
              <a:off x="3481129" y="2963684"/>
              <a:ext cx="662865" cy="27050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975"/>
                </a:lnSpc>
              </a:pPr>
              <a:r>
                <a:rPr lang="en-US" altLang="zh-CN" sz="1700" spc="-15" dirty="0">
                  <a:latin typeface="+mn-ea"/>
                  <a:cs typeface="Segoe UI Black" panose="020B0A02040204020203" pitchFamily="34" charset="0"/>
                </a:rPr>
                <a:t>Hold</a:t>
              </a:r>
              <a:endParaRPr sz="1700" dirty="0"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9434348" y="3247957"/>
              <a:ext cx="0" cy="359333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tailEnd w="lg" len="lg"/>
            </a:ln>
          </p:spPr>
        </p:cxnSp>
        <p:cxnSp>
          <p:nvCxnSpPr>
            <p:cNvPr id="87" name="直接连接符 86"/>
            <p:cNvCxnSpPr/>
            <p:nvPr/>
          </p:nvCxnSpPr>
          <p:spPr>
            <a:xfrm>
              <a:off x="3670309" y="3689866"/>
              <a:ext cx="0" cy="464486"/>
            </a:xfrm>
            <a:prstGeom prst="line">
              <a:avLst/>
            </a:prstGeom>
            <a:ln w="28575" cap="sq">
              <a:solidFill>
                <a:srgbClr val="000000"/>
              </a:solidFill>
              <a:prstDash val="sysDash"/>
              <a:miter lim="800000"/>
            </a:ln>
          </p:spPr>
        </p:cxnSp>
        <p:cxnSp>
          <p:nvCxnSpPr>
            <p:cNvPr id="88" name="直接连接符 87"/>
            <p:cNvCxnSpPr/>
            <p:nvPr/>
          </p:nvCxnSpPr>
          <p:spPr>
            <a:xfrm>
              <a:off x="10533730" y="3681699"/>
              <a:ext cx="0" cy="472653"/>
            </a:xfrm>
            <a:prstGeom prst="line">
              <a:avLst/>
            </a:prstGeom>
            <a:ln w="28575" cap="sq">
              <a:solidFill>
                <a:srgbClr val="000000"/>
              </a:solidFill>
              <a:prstDash val="sysDash"/>
              <a:miter lim="800000"/>
            </a:ln>
          </p:spPr>
        </p:cxnSp>
        <p:cxnSp>
          <p:nvCxnSpPr>
            <p:cNvPr id="89" name="直接连接符 88"/>
            <p:cNvCxnSpPr/>
            <p:nvPr/>
          </p:nvCxnSpPr>
          <p:spPr>
            <a:xfrm>
              <a:off x="10945930" y="3237427"/>
              <a:ext cx="0" cy="38218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  <a:tailEnd w="lg" len="lg"/>
            </a:ln>
          </p:spPr>
        </p:cxnSp>
        <p:cxnSp>
          <p:nvCxnSpPr>
            <p:cNvPr id="90" name="直接连接符 89"/>
            <p:cNvCxnSpPr/>
            <p:nvPr/>
          </p:nvCxnSpPr>
          <p:spPr>
            <a:xfrm>
              <a:off x="9434348" y="3666329"/>
              <a:ext cx="0" cy="427989"/>
            </a:xfrm>
            <a:prstGeom prst="line">
              <a:avLst/>
            </a:prstGeom>
            <a:ln w="28575" cap="sq">
              <a:solidFill>
                <a:srgbClr val="000000"/>
              </a:solidFill>
              <a:prstDash val="sysDash"/>
              <a:miter lim="800000"/>
            </a:ln>
          </p:spPr>
        </p:cxnSp>
        <p:cxnSp>
          <p:nvCxnSpPr>
            <p:cNvPr id="91" name="直接连接符 90"/>
            <p:cNvCxnSpPr/>
            <p:nvPr/>
          </p:nvCxnSpPr>
          <p:spPr>
            <a:xfrm>
              <a:off x="8876548" y="3617462"/>
              <a:ext cx="2612650" cy="0"/>
            </a:xfrm>
            <a:prstGeom prst="line">
              <a:avLst/>
            </a:prstGeom>
            <a:ln w="28575" cap="sq">
              <a:solidFill>
                <a:srgbClr val="000000"/>
              </a:solidFill>
              <a:miter lim="800000"/>
            </a:ln>
          </p:spPr>
        </p:cxnSp>
      </p:grpSp>
      <p:grpSp>
        <p:nvGrpSpPr>
          <p:cNvPr id="92" name="组合 91"/>
          <p:cNvGrpSpPr/>
          <p:nvPr/>
        </p:nvGrpSpPr>
        <p:grpSpPr>
          <a:xfrm>
            <a:off x="3669030" y="1834340"/>
            <a:ext cx="6507541" cy="2027922"/>
            <a:chOff x="3594135" y="1597247"/>
            <a:chExt cx="6863422" cy="2138824"/>
          </a:xfrm>
        </p:grpSpPr>
        <p:cxnSp>
          <p:nvCxnSpPr>
            <p:cNvPr id="93" name="直接连接符 92"/>
            <p:cNvCxnSpPr/>
            <p:nvPr/>
          </p:nvCxnSpPr>
          <p:spPr>
            <a:xfrm>
              <a:off x="10457557" y="1597247"/>
              <a:ext cx="0" cy="2122203"/>
            </a:xfrm>
            <a:prstGeom prst="line">
              <a:avLst/>
            </a:prstGeom>
            <a:ln w="28575" cap="sq">
              <a:solidFill>
                <a:srgbClr val="000000"/>
              </a:solidFill>
              <a:prstDash val="sysDash"/>
              <a:miter lim="800000"/>
            </a:ln>
          </p:spPr>
        </p:cxnSp>
        <p:cxnSp>
          <p:nvCxnSpPr>
            <p:cNvPr id="94" name="直接连接符 93"/>
            <p:cNvCxnSpPr/>
            <p:nvPr/>
          </p:nvCxnSpPr>
          <p:spPr>
            <a:xfrm>
              <a:off x="3594135" y="1597247"/>
              <a:ext cx="0" cy="2138824"/>
            </a:xfrm>
            <a:prstGeom prst="line">
              <a:avLst/>
            </a:prstGeom>
            <a:ln w="28575" cap="sq">
              <a:solidFill>
                <a:srgbClr val="000000"/>
              </a:solidFill>
              <a:prstDash val="sysDash"/>
              <a:miter lim="800000"/>
            </a:ln>
          </p:spPr>
        </p:cxnSp>
      </p:grpSp>
      <p:grpSp>
        <p:nvGrpSpPr>
          <p:cNvPr id="95" name="组合 94"/>
          <p:cNvGrpSpPr/>
          <p:nvPr/>
        </p:nvGrpSpPr>
        <p:grpSpPr>
          <a:xfrm>
            <a:off x="3459642" y="1493573"/>
            <a:ext cx="6488326" cy="294953"/>
            <a:chOff x="3450449" y="2009953"/>
            <a:chExt cx="6843156" cy="311083"/>
          </a:xfrm>
        </p:grpSpPr>
        <p:sp>
          <p:nvSpPr>
            <p:cNvPr id="96" name="object 91"/>
            <p:cNvSpPr txBox="1"/>
            <p:nvPr/>
          </p:nvSpPr>
          <p:spPr>
            <a:xfrm>
              <a:off x="5553821" y="2009953"/>
              <a:ext cx="2808311" cy="311083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2250"/>
                </a:lnSpc>
              </a:pPr>
              <a:r>
                <a:rPr lang="zh-CN" altLang="en-US" sz="1950" dirty="0">
                  <a:solidFill>
                    <a:srgbClr val="FF0000"/>
                  </a:solidFill>
                  <a:latin typeface="+mn-ea"/>
                  <a:cs typeface="Century" panose="02040604050505020304"/>
                </a:rPr>
                <a:t>数据通路最小时钟周期</a:t>
              </a:r>
              <a:endParaRPr sz="1950" dirty="0">
                <a:solidFill>
                  <a:srgbClr val="FF0000"/>
                </a:solidFill>
                <a:latin typeface="+mn-ea"/>
                <a:cs typeface="Century" panose="02040604050505020304"/>
              </a:endParaRPr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3450449" y="2182890"/>
              <a:ext cx="6843156" cy="0"/>
              <a:chOff x="3450449" y="2182890"/>
              <a:chExt cx="6843156" cy="0"/>
            </a:xfrm>
          </p:grpSpPr>
          <p:cxnSp>
            <p:nvCxnSpPr>
              <p:cNvPr id="98" name="直接连接符 97"/>
              <p:cNvCxnSpPr/>
              <p:nvPr/>
            </p:nvCxnSpPr>
            <p:spPr>
              <a:xfrm>
                <a:off x="3450449" y="2182890"/>
                <a:ext cx="2010098" cy="0"/>
              </a:xfrm>
              <a:prstGeom prst="line">
                <a:avLst/>
              </a:prstGeom>
              <a:ln w="19050" cap="sq">
                <a:solidFill>
                  <a:srgbClr val="FF0000"/>
                </a:solidFill>
                <a:miter lim="800000"/>
                <a:headEnd type="triangle" w="med" len="lg"/>
                <a:tailEnd type="none" w="lg" len="lg"/>
              </a:ln>
            </p:spPr>
          </p:cxnSp>
          <p:cxnSp>
            <p:nvCxnSpPr>
              <p:cNvPr id="99" name="直接连接符 98"/>
              <p:cNvCxnSpPr/>
              <p:nvPr/>
            </p:nvCxnSpPr>
            <p:spPr>
              <a:xfrm>
                <a:off x="8283507" y="2182890"/>
                <a:ext cx="2010098" cy="0"/>
              </a:xfrm>
              <a:prstGeom prst="line">
                <a:avLst/>
              </a:prstGeom>
              <a:ln w="19050" cap="sq">
                <a:solidFill>
                  <a:srgbClr val="FF0000"/>
                </a:solidFill>
                <a:miter lim="800000"/>
                <a:headEnd type="none" w="lg" len="lg"/>
                <a:tailEnd type="triangle" w="med" len="lg"/>
              </a:ln>
            </p:spPr>
          </p:cxnSp>
        </p:grpSp>
      </p:grpSp>
      <p:cxnSp>
        <p:nvCxnSpPr>
          <p:cNvPr id="100" name="直接连接符 99"/>
          <p:cNvCxnSpPr/>
          <p:nvPr/>
        </p:nvCxnSpPr>
        <p:spPr>
          <a:xfrm>
            <a:off x="3132754" y="5933530"/>
            <a:ext cx="6790011" cy="17404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</a:ln>
        </p:spPr>
      </p:cxnSp>
      <p:grpSp>
        <p:nvGrpSpPr>
          <p:cNvPr id="101" name="组合 100"/>
          <p:cNvGrpSpPr/>
          <p:nvPr/>
        </p:nvGrpSpPr>
        <p:grpSpPr>
          <a:xfrm>
            <a:off x="3679923" y="3790138"/>
            <a:ext cx="5452590" cy="1598243"/>
            <a:chOff x="3686608" y="4425068"/>
            <a:chExt cx="5750778" cy="1685647"/>
          </a:xfrm>
        </p:grpSpPr>
        <p:cxnSp>
          <p:nvCxnSpPr>
            <p:cNvPr id="102" name="Straight Connector 22"/>
            <p:cNvCxnSpPr/>
            <p:nvPr/>
          </p:nvCxnSpPr>
          <p:spPr>
            <a:xfrm flipV="1">
              <a:off x="4323189" y="5280483"/>
              <a:ext cx="25385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24"/>
            <p:cNvCxnSpPr/>
            <p:nvPr/>
          </p:nvCxnSpPr>
          <p:spPr>
            <a:xfrm flipV="1">
              <a:off x="4323189" y="5058283"/>
              <a:ext cx="253853" cy="1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65"/>
            <p:cNvSpPr/>
            <p:nvPr/>
          </p:nvSpPr>
          <p:spPr>
            <a:xfrm>
              <a:off x="5121515" y="5134839"/>
              <a:ext cx="73402" cy="718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>
                <a:latin typeface="+mn-ea"/>
              </a:endParaRPr>
            </a:p>
          </p:txBody>
        </p:sp>
        <p:sp>
          <p:nvSpPr>
            <p:cNvPr id="105" name="Delay 67"/>
            <p:cNvSpPr/>
            <p:nvPr/>
          </p:nvSpPr>
          <p:spPr>
            <a:xfrm>
              <a:off x="4577042" y="4939782"/>
              <a:ext cx="539804" cy="453220"/>
            </a:xfrm>
            <a:prstGeom prst="flowChartDelay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>
                <a:latin typeface="+mn-ea"/>
              </a:endParaRPr>
            </a:p>
          </p:txBody>
        </p:sp>
        <p:cxnSp>
          <p:nvCxnSpPr>
            <p:cNvPr id="106" name="Straight Connector 24"/>
            <p:cNvCxnSpPr/>
            <p:nvPr/>
          </p:nvCxnSpPr>
          <p:spPr>
            <a:xfrm>
              <a:off x="4549819" y="5058278"/>
              <a:ext cx="588639" cy="114881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24"/>
            <p:cNvCxnSpPr/>
            <p:nvPr/>
          </p:nvCxnSpPr>
          <p:spPr>
            <a:xfrm>
              <a:off x="6780882" y="5674083"/>
              <a:ext cx="588639" cy="114881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24"/>
            <p:cNvCxnSpPr>
              <a:endCxn id="133" idx="2"/>
            </p:cNvCxnSpPr>
            <p:nvPr/>
          </p:nvCxnSpPr>
          <p:spPr>
            <a:xfrm flipV="1">
              <a:off x="7849809" y="4644425"/>
              <a:ext cx="571190" cy="14917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97"/>
            <p:cNvCxnSpPr/>
            <p:nvPr/>
          </p:nvCxnSpPr>
          <p:spPr>
            <a:xfrm flipV="1">
              <a:off x="5201079" y="5162353"/>
              <a:ext cx="417882" cy="5304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98"/>
            <p:cNvCxnSpPr>
              <a:stCxn id="111" idx="6"/>
            </p:cNvCxnSpPr>
            <p:nvPr/>
          </p:nvCxnSpPr>
          <p:spPr>
            <a:xfrm>
              <a:off x="5933324" y="5162978"/>
              <a:ext cx="325195" cy="0"/>
            </a:xfrm>
            <a:prstGeom prst="line">
              <a:avLst/>
            </a:prstGeom>
            <a:ln w="50800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99"/>
            <p:cNvSpPr/>
            <p:nvPr/>
          </p:nvSpPr>
          <p:spPr>
            <a:xfrm>
              <a:off x="5859923" y="5127070"/>
              <a:ext cx="73401" cy="7181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>
                <a:latin typeface="+mn-ea"/>
              </a:endParaRPr>
            </a:p>
          </p:txBody>
        </p:sp>
        <p:sp>
          <p:nvSpPr>
            <p:cNvPr id="112" name="Triangle 100"/>
            <p:cNvSpPr/>
            <p:nvPr/>
          </p:nvSpPr>
          <p:spPr>
            <a:xfrm rot="5400000">
              <a:off x="5606797" y="5045242"/>
              <a:ext cx="265721" cy="229070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>
                <a:latin typeface="+mn-ea"/>
              </a:endParaRPr>
            </a:p>
          </p:txBody>
        </p:sp>
        <p:cxnSp>
          <p:nvCxnSpPr>
            <p:cNvPr id="113" name="Straight Connector 66"/>
            <p:cNvCxnSpPr/>
            <p:nvPr/>
          </p:nvCxnSpPr>
          <p:spPr>
            <a:xfrm flipV="1">
              <a:off x="7359987" y="5783369"/>
              <a:ext cx="161399" cy="1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Stored Data 71"/>
            <p:cNvSpPr/>
            <p:nvPr/>
          </p:nvSpPr>
          <p:spPr>
            <a:xfrm rot="10800000">
              <a:off x="6740596" y="5560161"/>
              <a:ext cx="617450" cy="442496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4932 w 13265"/>
                <a:gd name="connsiteY0-2" fmla="*/ 0 h 10000"/>
                <a:gd name="connsiteX1-3" fmla="*/ 13265 w 13265"/>
                <a:gd name="connsiteY1-4" fmla="*/ 0 h 10000"/>
                <a:gd name="connsiteX2-5" fmla="*/ 11598 w 13265"/>
                <a:gd name="connsiteY2-6" fmla="*/ 5000 h 10000"/>
                <a:gd name="connsiteX3-7" fmla="*/ 13265 w 13265"/>
                <a:gd name="connsiteY3-8" fmla="*/ 10000 h 10000"/>
                <a:gd name="connsiteX4-9" fmla="*/ 4932 w 13265"/>
                <a:gd name="connsiteY4-10" fmla="*/ 10000 h 10000"/>
                <a:gd name="connsiteX5-11" fmla="*/ 0 w 13265"/>
                <a:gd name="connsiteY5-12" fmla="*/ 5084 h 10000"/>
                <a:gd name="connsiteX6-13" fmla="*/ 4932 w 13265"/>
                <a:gd name="connsiteY6-14" fmla="*/ 0 h 10000"/>
                <a:gd name="connsiteX0-15" fmla="*/ 5226 w 13559"/>
                <a:gd name="connsiteY0-16" fmla="*/ 0 h 10000"/>
                <a:gd name="connsiteX1-17" fmla="*/ 13559 w 13559"/>
                <a:gd name="connsiteY1-18" fmla="*/ 0 h 10000"/>
                <a:gd name="connsiteX2-19" fmla="*/ 11892 w 13559"/>
                <a:gd name="connsiteY2-20" fmla="*/ 5000 h 10000"/>
                <a:gd name="connsiteX3-21" fmla="*/ 13559 w 13559"/>
                <a:gd name="connsiteY3-22" fmla="*/ 10000 h 10000"/>
                <a:gd name="connsiteX4-23" fmla="*/ 5226 w 13559"/>
                <a:gd name="connsiteY4-24" fmla="*/ 10000 h 10000"/>
                <a:gd name="connsiteX5-25" fmla="*/ 294 w 13559"/>
                <a:gd name="connsiteY5-26" fmla="*/ 5084 h 10000"/>
                <a:gd name="connsiteX6-27" fmla="*/ 5226 w 13559"/>
                <a:gd name="connsiteY6-28" fmla="*/ 0 h 10000"/>
                <a:gd name="connsiteX0-29" fmla="*/ 4933 w 13266"/>
                <a:gd name="connsiteY0-30" fmla="*/ 0 h 10000"/>
                <a:gd name="connsiteX1-31" fmla="*/ 13266 w 13266"/>
                <a:gd name="connsiteY1-32" fmla="*/ 0 h 10000"/>
                <a:gd name="connsiteX2-33" fmla="*/ 11599 w 13266"/>
                <a:gd name="connsiteY2-34" fmla="*/ 5000 h 10000"/>
                <a:gd name="connsiteX3-35" fmla="*/ 13266 w 13266"/>
                <a:gd name="connsiteY3-36" fmla="*/ 10000 h 10000"/>
                <a:gd name="connsiteX4-37" fmla="*/ 4933 w 13266"/>
                <a:gd name="connsiteY4-38" fmla="*/ 10000 h 10000"/>
                <a:gd name="connsiteX5-39" fmla="*/ 1 w 13266"/>
                <a:gd name="connsiteY5-40" fmla="*/ 5084 h 10000"/>
                <a:gd name="connsiteX6-41" fmla="*/ 4933 w 13266"/>
                <a:gd name="connsiteY6-42" fmla="*/ 0 h 10000"/>
                <a:gd name="connsiteX0-43" fmla="*/ 4933 w 13266"/>
                <a:gd name="connsiteY0-44" fmla="*/ 0 h 10000"/>
                <a:gd name="connsiteX1-45" fmla="*/ 13266 w 13266"/>
                <a:gd name="connsiteY1-46" fmla="*/ 0 h 10000"/>
                <a:gd name="connsiteX2-47" fmla="*/ 11599 w 13266"/>
                <a:gd name="connsiteY2-48" fmla="*/ 5000 h 10000"/>
                <a:gd name="connsiteX3-49" fmla="*/ 13266 w 13266"/>
                <a:gd name="connsiteY3-50" fmla="*/ 10000 h 10000"/>
                <a:gd name="connsiteX4-51" fmla="*/ 4933 w 13266"/>
                <a:gd name="connsiteY4-52" fmla="*/ 10000 h 10000"/>
                <a:gd name="connsiteX5-53" fmla="*/ 1 w 13266"/>
                <a:gd name="connsiteY5-54" fmla="*/ 5084 h 10000"/>
                <a:gd name="connsiteX6-55" fmla="*/ 4933 w 13266"/>
                <a:gd name="connsiteY6-56" fmla="*/ 0 h 10000"/>
                <a:gd name="connsiteX0-57" fmla="*/ 4966 w 13299"/>
                <a:gd name="connsiteY0-58" fmla="*/ 0 h 10000"/>
                <a:gd name="connsiteX1-59" fmla="*/ 13299 w 13299"/>
                <a:gd name="connsiteY1-60" fmla="*/ 0 h 10000"/>
                <a:gd name="connsiteX2-61" fmla="*/ 11632 w 13299"/>
                <a:gd name="connsiteY2-62" fmla="*/ 5000 h 10000"/>
                <a:gd name="connsiteX3-63" fmla="*/ 13299 w 13299"/>
                <a:gd name="connsiteY3-64" fmla="*/ 10000 h 10000"/>
                <a:gd name="connsiteX4-65" fmla="*/ 7782 w 13299"/>
                <a:gd name="connsiteY4-66" fmla="*/ 10000 h 10000"/>
                <a:gd name="connsiteX5-67" fmla="*/ 34 w 13299"/>
                <a:gd name="connsiteY5-68" fmla="*/ 5084 h 10000"/>
                <a:gd name="connsiteX6-69" fmla="*/ 4966 w 13299"/>
                <a:gd name="connsiteY6-70" fmla="*/ 0 h 10000"/>
                <a:gd name="connsiteX0-71" fmla="*/ 4947 w 13280"/>
                <a:gd name="connsiteY0-72" fmla="*/ 0 h 10000"/>
                <a:gd name="connsiteX1-73" fmla="*/ 13280 w 13280"/>
                <a:gd name="connsiteY1-74" fmla="*/ 0 h 10000"/>
                <a:gd name="connsiteX2-75" fmla="*/ 11613 w 13280"/>
                <a:gd name="connsiteY2-76" fmla="*/ 5000 h 10000"/>
                <a:gd name="connsiteX3-77" fmla="*/ 13280 w 13280"/>
                <a:gd name="connsiteY3-78" fmla="*/ 10000 h 10000"/>
                <a:gd name="connsiteX4-79" fmla="*/ 6702 w 13280"/>
                <a:gd name="connsiteY4-80" fmla="*/ 9832 h 10000"/>
                <a:gd name="connsiteX5-81" fmla="*/ 15 w 13280"/>
                <a:gd name="connsiteY5-82" fmla="*/ 5084 h 10000"/>
                <a:gd name="connsiteX6-83" fmla="*/ 4947 w 13280"/>
                <a:gd name="connsiteY6-84" fmla="*/ 0 h 10000"/>
                <a:gd name="connsiteX0-85" fmla="*/ 4933 w 13266"/>
                <a:gd name="connsiteY0-86" fmla="*/ 0 h 10000"/>
                <a:gd name="connsiteX1-87" fmla="*/ 13266 w 13266"/>
                <a:gd name="connsiteY1-88" fmla="*/ 0 h 10000"/>
                <a:gd name="connsiteX2-89" fmla="*/ 11599 w 13266"/>
                <a:gd name="connsiteY2-90" fmla="*/ 5000 h 10000"/>
                <a:gd name="connsiteX3-91" fmla="*/ 13266 w 13266"/>
                <a:gd name="connsiteY3-92" fmla="*/ 10000 h 10000"/>
                <a:gd name="connsiteX4-93" fmla="*/ 6688 w 13266"/>
                <a:gd name="connsiteY4-94" fmla="*/ 9832 h 10000"/>
                <a:gd name="connsiteX5-95" fmla="*/ 1 w 13266"/>
                <a:gd name="connsiteY5-96" fmla="*/ 5084 h 10000"/>
                <a:gd name="connsiteX6-97" fmla="*/ 4933 w 13266"/>
                <a:gd name="connsiteY6-98" fmla="*/ 0 h 10000"/>
                <a:gd name="connsiteX0-99" fmla="*/ 5711 w 13268"/>
                <a:gd name="connsiteY0-100" fmla="*/ 126 h 10000"/>
                <a:gd name="connsiteX1-101" fmla="*/ 13268 w 13268"/>
                <a:gd name="connsiteY1-102" fmla="*/ 0 h 10000"/>
                <a:gd name="connsiteX2-103" fmla="*/ 11601 w 13268"/>
                <a:gd name="connsiteY2-104" fmla="*/ 5000 h 10000"/>
                <a:gd name="connsiteX3-105" fmla="*/ 13268 w 13268"/>
                <a:gd name="connsiteY3-106" fmla="*/ 10000 h 10000"/>
                <a:gd name="connsiteX4-107" fmla="*/ 6690 w 13268"/>
                <a:gd name="connsiteY4-108" fmla="*/ 9832 h 10000"/>
                <a:gd name="connsiteX5-109" fmla="*/ 3 w 13268"/>
                <a:gd name="connsiteY5-110" fmla="*/ 5084 h 10000"/>
                <a:gd name="connsiteX6-111" fmla="*/ 5711 w 13268"/>
                <a:gd name="connsiteY6-112" fmla="*/ 126 h 10000"/>
                <a:gd name="connsiteX0-113" fmla="*/ 5709 w 13266"/>
                <a:gd name="connsiteY0-114" fmla="*/ 126 h 10000"/>
                <a:gd name="connsiteX1-115" fmla="*/ 13266 w 13266"/>
                <a:gd name="connsiteY1-116" fmla="*/ 0 h 10000"/>
                <a:gd name="connsiteX2-117" fmla="*/ 11599 w 13266"/>
                <a:gd name="connsiteY2-118" fmla="*/ 5000 h 10000"/>
                <a:gd name="connsiteX3-119" fmla="*/ 13266 w 13266"/>
                <a:gd name="connsiteY3-120" fmla="*/ 10000 h 10000"/>
                <a:gd name="connsiteX4-121" fmla="*/ 6688 w 13266"/>
                <a:gd name="connsiteY4-122" fmla="*/ 9832 h 10000"/>
                <a:gd name="connsiteX5-123" fmla="*/ 1 w 13266"/>
                <a:gd name="connsiteY5-124" fmla="*/ 5084 h 10000"/>
                <a:gd name="connsiteX6-125" fmla="*/ 5709 w 13266"/>
                <a:gd name="connsiteY6-126" fmla="*/ 126 h 10000"/>
                <a:gd name="connsiteX0-127" fmla="*/ 5709 w 13266"/>
                <a:gd name="connsiteY0-128" fmla="*/ 126 h 10000"/>
                <a:gd name="connsiteX1-129" fmla="*/ 13266 w 13266"/>
                <a:gd name="connsiteY1-130" fmla="*/ 0 h 10000"/>
                <a:gd name="connsiteX2-131" fmla="*/ 11599 w 13266"/>
                <a:gd name="connsiteY2-132" fmla="*/ 5000 h 10000"/>
                <a:gd name="connsiteX3-133" fmla="*/ 13266 w 13266"/>
                <a:gd name="connsiteY3-134" fmla="*/ 10000 h 10000"/>
                <a:gd name="connsiteX4-135" fmla="*/ 6688 w 13266"/>
                <a:gd name="connsiteY4-136" fmla="*/ 9832 h 10000"/>
                <a:gd name="connsiteX5-137" fmla="*/ 1 w 13266"/>
                <a:gd name="connsiteY5-138" fmla="*/ 5084 h 10000"/>
                <a:gd name="connsiteX6-139" fmla="*/ 5709 w 13266"/>
                <a:gd name="connsiteY6-140" fmla="*/ 126 h 10000"/>
                <a:gd name="connsiteX0-141" fmla="*/ 6688 w 13265"/>
                <a:gd name="connsiteY0-142" fmla="*/ 42 h 10000"/>
                <a:gd name="connsiteX1-143" fmla="*/ 13265 w 13265"/>
                <a:gd name="connsiteY1-144" fmla="*/ 0 h 10000"/>
                <a:gd name="connsiteX2-145" fmla="*/ 11598 w 13265"/>
                <a:gd name="connsiteY2-146" fmla="*/ 5000 h 10000"/>
                <a:gd name="connsiteX3-147" fmla="*/ 13265 w 13265"/>
                <a:gd name="connsiteY3-148" fmla="*/ 10000 h 10000"/>
                <a:gd name="connsiteX4-149" fmla="*/ 6687 w 13265"/>
                <a:gd name="connsiteY4-150" fmla="*/ 9832 h 10000"/>
                <a:gd name="connsiteX5-151" fmla="*/ 0 w 13265"/>
                <a:gd name="connsiteY5-152" fmla="*/ 5084 h 10000"/>
                <a:gd name="connsiteX6-153" fmla="*/ 6688 w 13265"/>
                <a:gd name="connsiteY6-154" fmla="*/ 42 h 10000"/>
                <a:gd name="connsiteX0-155" fmla="*/ 6688 w 13265"/>
                <a:gd name="connsiteY0-156" fmla="*/ 42 h 9832"/>
                <a:gd name="connsiteX1-157" fmla="*/ 13265 w 13265"/>
                <a:gd name="connsiteY1-158" fmla="*/ 0 h 9832"/>
                <a:gd name="connsiteX2-159" fmla="*/ 11598 w 13265"/>
                <a:gd name="connsiteY2-160" fmla="*/ 5000 h 9832"/>
                <a:gd name="connsiteX3-161" fmla="*/ 11387 w 13265"/>
                <a:gd name="connsiteY3-162" fmla="*/ 9790 h 9832"/>
                <a:gd name="connsiteX4-163" fmla="*/ 6687 w 13265"/>
                <a:gd name="connsiteY4-164" fmla="*/ 9832 h 9832"/>
                <a:gd name="connsiteX5-165" fmla="*/ 0 w 13265"/>
                <a:gd name="connsiteY5-166" fmla="*/ 5084 h 9832"/>
                <a:gd name="connsiteX6-167" fmla="*/ 6688 w 13265"/>
                <a:gd name="connsiteY6-168" fmla="*/ 42 h 9832"/>
                <a:gd name="connsiteX0-169" fmla="*/ 5042 w 10000"/>
                <a:gd name="connsiteY0-170" fmla="*/ 43 h 10000"/>
                <a:gd name="connsiteX1-171" fmla="*/ 10000 w 10000"/>
                <a:gd name="connsiteY1-172" fmla="*/ 0 h 10000"/>
                <a:gd name="connsiteX2-173" fmla="*/ 8743 w 10000"/>
                <a:gd name="connsiteY2-174" fmla="*/ 5085 h 10000"/>
                <a:gd name="connsiteX3-175" fmla="*/ 9692 w 10000"/>
                <a:gd name="connsiteY3-176" fmla="*/ 10000 h 10000"/>
                <a:gd name="connsiteX4-177" fmla="*/ 5041 w 10000"/>
                <a:gd name="connsiteY4-178" fmla="*/ 10000 h 10000"/>
                <a:gd name="connsiteX5-179" fmla="*/ 0 w 10000"/>
                <a:gd name="connsiteY5-180" fmla="*/ 5171 h 10000"/>
                <a:gd name="connsiteX6-181" fmla="*/ 5042 w 10000"/>
                <a:gd name="connsiteY6-182" fmla="*/ 43 h 10000"/>
                <a:gd name="connsiteX0-183" fmla="*/ 5042 w 10000"/>
                <a:gd name="connsiteY0-184" fmla="*/ 43 h 10000"/>
                <a:gd name="connsiteX1-185" fmla="*/ 10000 w 10000"/>
                <a:gd name="connsiteY1-186" fmla="*/ 0 h 10000"/>
                <a:gd name="connsiteX2-187" fmla="*/ 8743 w 10000"/>
                <a:gd name="connsiteY2-188" fmla="*/ 5085 h 10000"/>
                <a:gd name="connsiteX3-189" fmla="*/ 9784 w 10000"/>
                <a:gd name="connsiteY3-190" fmla="*/ 10000 h 10000"/>
                <a:gd name="connsiteX4-191" fmla="*/ 5041 w 10000"/>
                <a:gd name="connsiteY4-192" fmla="*/ 10000 h 10000"/>
                <a:gd name="connsiteX5-193" fmla="*/ 0 w 10000"/>
                <a:gd name="connsiteY5-194" fmla="*/ 5171 h 10000"/>
                <a:gd name="connsiteX6-195" fmla="*/ 5042 w 10000"/>
                <a:gd name="connsiteY6-196" fmla="*/ 43 h 10000"/>
                <a:gd name="connsiteX0-197" fmla="*/ 5042 w 9784"/>
                <a:gd name="connsiteY0-198" fmla="*/ 0 h 9957"/>
                <a:gd name="connsiteX1-199" fmla="*/ 9415 w 9784"/>
                <a:gd name="connsiteY1-200" fmla="*/ 171 h 9957"/>
                <a:gd name="connsiteX2-201" fmla="*/ 8743 w 9784"/>
                <a:gd name="connsiteY2-202" fmla="*/ 5042 h 9957"/>
                <a:gd name="connsiteX3-203" fmla="*/ 9784 w 9784"/>
                <a:gd name="connsiteY3-204" fmla="*/ 9957 h 9957"/>
                <a:gd name="connsiteX4-205" fmla="*/ 5041 w 9784"/>
                <a:gd name="connsiteY4-206" fmla="*/ 9957 h 9957"/>
                <a:gd name="connsiteX5-207" fmla="*/ 0 w 9784"/>
                <a:gd name="connsiteY5-208" fmla="*/ 5128 h 9957"/>
                <a:gd name="connsiteX6-209" fmla="*/ 5042 w 9784"/>
                <a:gd name="connsiteY6-210" fmla="*/ 0 h 9957"/>
                <a:gd name="connsiteX0-211" fmla="*/ 5153 w 10000"/>
                <a:gd name="connsiteY0-212" fmla="*/ 0 h 10000"/>
                <a:gd name="connsiteX1-213" fmla="*/ 9875 w 10000"/>
                <a:gd name="connsiteY1-214" fmla="*/ 172 h 10000"/>
                <a:gd name="connsiteX2-215" fmla="*/ 8936 w 10000"/>
                <a:gd name="connsiteY2-216" fmla="*/ 5064 h 10000"/>
                <a:gd name="connsiteX3-217" fmla="*/ 10000 w 10000"/>
                <a:gd name="connsiteY3-218" fmla="*/ 10000 h 10000"/>
                <a:gd name="connsiteX4-219" fmla="*/ 5152 w 10000"/>
                <a:gd name="connsiteY4-220" fmla="*/ 10000 h 10000"/>
                <a:gd name="connsiteX5-221" fmla="*/ 0 w 10000"/>
                <a:gd name="connsiteY5-222" fmla="*/ 5150 h 10000"/>
                <a:gd name="connsiteX6-223" fmla="*/ 5153 w 10000"/>
                <a:gd name="connsiteY6-224" fmla="*/ 0 h 10000"/>
                <a:gd name="connsiteX0-225" fmla="*/ 5153 w 10001"/>
                <a:gd name="connsiteY0-226" fmla="*/ 0 h 10000"/>
                <a:gd name="connsiteX1-227" fmla="*/ 10001 w 10001"/>
                <a:gd name="connsiteY1-228" fmla="*/ 215 h 10000"/>
                <a:gd name="connsiteX2-229" fmla="*/ 8936 w 10001"/>
                <a:gd name="connsiteY2-230" fmla="*/ 5064 h 10000"/>
                <a:gd name="connsiteX3-231" fmla="*/ 10000 w 10001"/>
                <a:gd name="connsiteY3-232" fmla="*/ 10000 h 10000"/>
                <a:gd name="connsiteX4-233" fmla="*/ 5152 w 10001"/>
                <a:gd name="connsiteY4-234" fmla="*/ 10000 h 10000"/>
                <a:gd name="connsiteX5-235" fmla="*/ 0 w 10001"/>
                <a:gd name="connsiteY5-236" fmla="*/ 5150 h 10000"/>
                <a:gd name="connsiteX6-237" fmla="*/ 5153 w 10001"/>
                <a:gd name="connsiteY6-238" fmla="*/ 0 h 10000"/>
                <a:gd name="connsiteX0-239" fmla="*/ 5184 w 10001"/>
                <a:gd name="connsiteY0-240" fmla="*/ 43 h 9785"/>
                <a:gd name="connsiteX1-241" fmla="*/ 10001 w 10001"/>
                <a:gd name="connsiteY1-242" fmla="*/ 0 h 9785"/>
                <a:gd name="connsiteX2-243" fmla="*/ 8936 w 10001"/>
                <a:gd name="connsiteY2-244" fmla="*/ 4849 h 9785"/>
                <a:gd name="connsiteX3-245" fmla="*/ 10000 w 10001"/>
                <a:gd name="connsiteY3-246" fmla="*/ 9785 h 9785"/>
                <a:gd name="connsiteX4-247" fmla="*/ 5152 w 10001"/>
                <a:gd name="connsiteY4-248" fmla="*/ 9785 h 9785"/>
                <a:gd name="connsiteX5-249" fmla="*/ 0 w 10001"/>
                <a:gd name="connsiteY5-250" fmla="*/ 4935 h 9785"/>
                <a:gd name="connsiteX6-251" fmla="*/ 5184 w 10001"/>
                <a:gd name="connsiteY6-252" fmla="*/ 43 h 9785"/>
                <a:gd name="connsiteX0-253" fmla="*/ 5183 w 10000"/>
                <a:gd name="connsiteY0-254" fmla="*/ 44 h 10000"/>
                <a:gd name="connsiteX1-255" fmla="*/ 10000 w 10000"/>
                <a:gd name="connsiteY1-256" fmla="*/ 0 h 10000"/>
                <a:gd name="connsiteX2-257" fmla="*/ 8935 w 10000"/>
                <a:gd name="connsiteY2-258" fmla="*/ 4956 h 10000"/>
                <a:gd name="connsiteX3-259" fmla="*/ 9999 w 10000"/>
                <a:gd name="connsiteY3-260" fmla="*/ 10000 h 10000"/>
                <a:gd name="connsiteX4-261" fmla="*/ 5151 w 10000"/>
                <a:gd name="connsiteY4-262" fmla="*/ 10000 h 10000"/>
                <a:gd name="connsiteX5-263" fmla="*/ 0 w 10000"/>
                <a:gd name="connsiteY5-264" fmla="*/ 5043 h 10000"/>
                <a:gd name="connsiteX6-265" fmla="*/ 5183 w 10000"/>
                <a:gd name="connsiteY6-266" fmla="*/ 44 h 10000"/>
                <a:gd name="connsiteX0-267" fmla="*/ 5183 w 10000"/>
                <a:gd name="connsiteY0-268" fmla="*/ 44 h 10000"/>
                <a:gd name="connsiteX1-269" fmla="*/ 10000 w 10000"/>
                <a:gd name="connsiteY1-270" fmla="*/ 0 h 10000"/>
                <a:gd name="connsiteX2-271" fmla="*/ 8935 w 10000"/>
                <a:gd name="connsiteY2-272" fmla="*/ 4956 h 10000"/>
                <a:gd name="connsiteX3-273" fmla="*/ 9999 w 10000"/>
                <a:gd name="connsiteY3-274" fmla="*/ 10000 h 10000"/>
                <a:gd name="connsiteX4-275" fmla="*/ 5151 w 10000"/>
                <a:gd name="connsiteY4-276" fmla="*/ 10000 h 10000"/>
                <a:gd name="connsiteX5-277" fmla="*/ 0 w 10000"/>
                <a:gd name="connsiteY5-278" fmla="*/ 5043 h 10000"/>
                <a:gd name="connsiteX6-279" fmla="*/ 5183 w 10000"/>
                <a:gd name="connsiteY6-280" fmla="*/ 44 h 10000"/>
                <a:gd name="connsiteX0-281" fmla="*/ 5183 w 10000"/>
                <a:gd name="connsiteY0-282" fmla="*/ 44 h 10000"/>
                <a:gd name="connsiteX1-283" fmla="*/ 10000 w 10000"/>
                <a:gd name="connsiteY1-284" fmla="*/ 0 h 10000"/>
                <a:gd name="connsiteX2-285" fmla="*/ 8935 w 10000"/>
                <a:gd name="connsiteY2-286" fmla="*/ 4956 h 10000"/>
                <a:gd name="connsiteX3-287" fmla="*/ 9999 w 10000"/>
                <a:gd name="connsiteY3-288" fmla="*/ 10000 h 10000"/>
                <a:gd name="connsiteX4-289" fmla="*/ 5151 w 10000"/>
                <a:gd name="connsiteY4-290" fmla="*/ 10000 h 10000"/>
                <a:gd name="connsiteX5-291" fmla="*/ 0 w 10000"/>
                <a:gd name="connsiteY5-292" fmla="*/ 5043 h 10000"/>
                <a:gd name="connsiteX6-293" fmla="*/ 5183 w 10000"/>
                <a:gd name="connsiteY6-294" fmla="*/ 44 h 10000"/>
                <a:gd name="connsiteX0-295" fmla="*/ 5183 w 10000"/>
                <a:gd name="connsiteY0-296" fmla="*/ 44 h 10000"/>
                <a:gd name="connsiteX1-297" fmla="*/ 10000 w 10000"/>
                <a:gd name="connsiteY1-298" fmla="*/ 0 h 10000"/>
                <a:gd name="connsiteX2-299" fmla="*/ 8935 w 10000"/>
                <a:gd name="connsiteY2-300" fmla="*/ 4956 h 10000"/>
                <a:gd name="connsiteX3-301" fmla="*/ 9999 w 10000"/>
                <a:gd name="connsiteY3-302" fmla="*/ 10000 h 10000"/>
                <a:gd name="connsiteX4-303" fmla="*/ 5151 w 10000"/>
                <a:gd name="connsiteY4-304" fmla="*/ 10000 h 10000"/>
                <a:gd name="connsiteX5-305" fmla="*/ 0 w 10000"/>
                <a:gd name="connsiteY5-306" fmla="*/ 5043 h 10000"/>
                <a:gd name="connsiteX6-307" fmla="*/ 5183 w 10000"/>
                <a:gd name="connsiteY6-308" fmla="*/ 44 h 10000"/>
                <a:gd name="connsiteX0-309" fmla="*/ 5183 w 10000"/>
                <a:gd name="connsiteY0-310" fmla="*/ 44 h 10000"/>
                <a:gd name="connsiteX1-311" fmla="*/ 10000 w 10000"/>
                <a:gd name="connsiteY1-312" fmla="*/ 0 h 10000"/>
                <a:gd name="connsiteX2-313" fmla="*/ 8935 w 10000"/>
                <a:gd name="connsiteY2-314" fmla="*/ 4956 h 10000"/>
                <a:gd name="connsiteX3-315" fmla="*/ 9999 w 10000"/>
                <a:gd name="connsiteY3-316" fmla="*/ 10000 h 10000"/>
                <a:gd name="connsiteX4-317" fmla="*/ 5151 w 10000"/>
                <a:gd name="connsiteY4-318" fmla="*/ 10000 h 10000"/>
                <a:gd name="connsiteX5-319" fmla="*/ 0 w 10000"/>
                <a:gd name="connsiteY5-320" fmla="*/ 5043 h 10000"/>
                <a:gd name="connsiteX6-321" fmla="*/ 5183 w 10000"/>
                <a:gd name="connsiteY6-322" fmla="*/ 44 h 10000"/>
                <a:gd name="connsiteX0-323" fmla="*/ 5183 w 10000"/>
                <a:gd name="connsiteY0-324" fmla="*/ 44 h 10000"/>
                <a:gd name="connsiteX1-325" fmla="*/ 10000 w 10000"/>
                <a:gd name="connsiteY1-326" fmla="*/ 0 h 10000"/>
                <a:gd name="connsiteX2-327" fmla="*/ 8935 w 10000"/>
                <a:gd name="connsiteY2-328" fmla="*/ 4956 h 10000"/>
                <a:gd name="connsiteX3-329" fmla="*/ 9999 w 10000"/>
                <a:gd name="connsiteY3-330" fmla="*/ 10000 h 10000"/>
                <a:gd name="connsiteX4-331" fmla="*/ 5340 w 10000"/>
                <a:gd name="connsiteY4-332" fmla="*/ 9956 h 10000"/>
                <a:gd name="connsiteX5-333" fmla="*/ 0 w 10000"/>
                <a:gd name="connsiteY5-334" fmla="*/ 5043 h 10000"/>
                <a:gd name="connsiteX6-335" fmla="*/ 5183 w 10000"/>
                <a:gd name="connsiteY6-336" fmla="*/ 44 h 10000"/>
                <a:gd name="connsiteX0-337" fmla="*/ 5183 w 10000"/>
                <a:gd name="connsiteY0-338" fmla="*/ 44 h 10000"/>
                <a:gd name="connsiteX1-339" fmla="*/ 10000 w 10000"/>
                <a:gd name="connsiteY1-340" fmla="*/ 0 h 10000"/>
                <a:gd name="connsiteX2-341" fmla="*/ 8935 w 10000"/>
                <a:gd name="connsiteY2-342" fmla="*/ 4956 h 10000"/>
                <a:gd name="connsiteX3-343" fmla="*/ 9999 w 10000"/>
                <a:gd name="connsiteY3-344" fmla="*/ 10000 h 10000"/>
                <a:gd name="connsiteX4-345" fmla="*/ 5340 w 10000"/>
                <a:gd name="connsiteY4-346" fmla="*/ 9956 h 10000"/>
                <a:gd name="connsiteX5-347" fmla="*/ 0 w 10000"/>
                <a:gd name="connsiteY5-348" fmla="*/ 5043 h 10000"/>
                <a:gd name="connsiteX6-349" fmla="*/ 5183 w 10000"/>
                <a:gd name="connsiteY6-350" fmla="*/ 44 h 10000"/>
                <a:gd name="connsiteX0-351" fmla="*/ 5183 w 10000"/>
                <a:gd name="connsiteY0-352" fmla="*/ 44 h 10000"/>
                <a:gd name="connsiteX1-353" fmla="*/ 10000 w 10000"/>
                <a:gd name="connsiteY1-354" fmla="*/ 0 h 10000"/>
                <a:gd name="connsiteX2-355" fmla="*/ 8935 w 10000"/>
                <a:gd name="connsiteY2-356" fmla="*/ 4956 h 10000"/>
                <a:gd name="connsiteX3-357" fmla="*/ 9999 w 10000"/>
                <a:gd name="connsiteY3-358" fmla="*/ 10000 h 10000"/>
                <a:gd name="connsiteX4-359" fmla="*/ 5183 w 10000"/>
                <a:gd name="connsiteY4-360" fmla="*/ 9912 h 10000"/>
                <a:gd name="connsiteX5-361" fmla="*/ 0 w 10000"/>
                <a:gd name="connsiteY5-362" fmla="*/ 5043 h 10000"/>
                <a:gd name="connsiteX6-363" fmla="*/ 5183 w 10000"/>
                <a:gd name="connsiteY6-364" fmla="*/ 44 h 10000"/>
                <a:gd name="connsiteX0-365" fmla="*/ 5183 w 10000"/>
                <a:gd name="connsiteY0-366" fmla="*/ 44 h 10000"/>
                <a:gd name="connsiteX1-367" fmla="*/ 10000 w 10000"/>
                <a:gd name="connsiteY1-368" fmla="*/ 0 h 10000"/>
                <a:gd name="connsiteX2-369" fmla="*/ 8935 w 10000"/>
                <a:gd name="connsiteY2-370" fmla="*/ 4956 h 10000"/>
                <a:gd name="connsiteX3-371" fmla="*/ 9999 w 10000"/>
                <a:gd name="connsiteY3-372" fmla="*/ 10000 h 10000"/>
                <a:gd name="connsiteX4-373" fmla="*/ 5183 w 10000"/>
                <a:gd name="connsiteY4-374" fmla="*/ 9912 h 10000"/>
                <a:gd name="connsiteX5-375" fmla="*/ 0 w 10000"/>
                <a:gd name="connsiteY5-376" fmla="*/ 5043 h 10000"/>
                <a:gd name="connsiteX6-377" fmla="*/ 5183 w 10000"/>
                <a:gd name="connsiteY6-378" fmla="*/ 44 h 10000"/>
                <a:gd name="connsiteX0-379" fmla="*/ 5183 w 10000"/>
                <a:gd name="connsiteY0-380" fmla="*/ 44 h 10000"/>
                <a:gd name="connsiteX1-381" fmla="*/ 10000 w 10000"/>
                <a:gd name="connsiteY1-382" fmla="*/ 0 h 10000"/>
                <a:gd name="connsiteX2-383" fmla="*/ 8935 w 10000"/>
                <a:gd name="connsiteY2-384" fmla="*/ 4956 h 10000"/>
                <a:gd name="connsiteX3-385" fmla="*/ 9999 w 10000"/>
                <a:gd name="connsiteY3-386" fmla="*/ 10000 h 10000"/>
                <a:gd name="connsiteX4-387" fmla="*/ 5183 w 10000"/>
                <a:gd name="connsiteY4-388" fmla="*/ 9912 h 10000"/>
                <a:gd name="connsiteX5-389" fmla="*/ 0 w 10000"/>
                <a:gd name="connsiteY5-390" fmla="*/ 5043 h 10000"/>
                <a:gd name="connsiteX6-391" fmla="*/ 5183 w 10000"/>
                <a:gd name="connsiteY6-392" fmla="*/ 44 h 10000"/>
                <a:gd name="connsiteX0-393" fmla="*/ 8935 w 10000"/>
                <a:gd name="connsiteY0-394" fmla="*/ 4956 h 10000"/>
                <a:gd name="connsiteX1-395" fmla="*/ 9999 w 10000"/>
                <a:gd name="connsiteY1-396" fmla="*/ 10000 h 10000"/>
                <a:gd name="connsiteX2-397" fmla="*/ 5183 w 10000"/>
                <a:gd name="connsiteY2-398" fmla="*/ 9912 h 10000"/>
                <a:gd name="connsiteX3-399" fmla="*/ 0 w 10000"/>
                <a:gd name="connsiteY3-400" fmla="*/ 5043 h 10000"/>
                <a:gd name="connsiteX4-401" fmla="*/ 5183 w 10000"/>
                <a:gd name="connsiteY4-402" fmla="*/ 44 h 10000"/>
                <a:gd name="connsiteX5-403" fmla="*/ 10000 w 10000"/>
                <a:gd name="connsiteY5-404" fmla="*/ 0 h 10000"/>
                <a:gd name="connsiteX6-405" fmla="*/ 9841 w 10000"/>
                <a:gd name="connsiteY6-406" fmla="*/ 6220 h 10000"/>
                <a:gd name="connsiteX0-407" fmla="*/ 8935 w 10000"/>
                <a:gd name="connsiteY0-408" fmla="*/ 4956 h 10000"/>
                <a:gd name="connsiteX1-409" fmla="*/ 9999 w 10000"/>
                <a:gd name="connsiteY1-410" fmla="*/ 10000 h 10000"/>
                <a:gd name="connsiteX2-411" fmla="*/ 5183 w 10000"/>
                <a:gd name="connsiteY2-412" fmla="*/ 9912 h 10000"/>
                <a:gd name="connsiteX3-413" fmla="*/ 0 w 10000"/>
                <a:gd name="connsiteY3-414" fmla="*/ 5043 h 10000"/>
                <a:gd name="connsiteX4-415" fmla="*/ 5183 w 10000"/>
                <a:gd name="connsiteY4-416" fmla="*/ 44 h 10000"/>
                <a:gd name="connsiteX5-417" fmla="*/ 10000 w 10000"/>
                <a:gd name="connsiteY5-418" fmla="*/ 0 h 10000"/>
                <a:gd name="connsiteX0-419" fmla="*/ 9999 w 10000"/>
                <a:gd name="connsiteY0-420" fmla="*/ 10000 h 10000"/>
                <a:gd name="connsiteX1-421" fmla="*/ 5183 w 10000"/>
                <a:gd name="connsiteY1-422" fmla="*/ 9912 h 10000"/>
                <a:gd name="connsiteX2-423" fmla="*/ 0 w 10000"/>
                <a:gd name="connsiteY2-424" fmla="*/ 5043 h 10000"/>
                <a:gd name="connsiteX3-425" fmla="*/ 5183 w 10000"/>
                <a:gd name="connsiteY3-426" fmla="*/ 44 h 10000"/>
                <a:gd name="connsiteX4-427" fmla="*/ 10000 w 10000"/>
                <a:gd name="connsiteY4-428" fmla="*/ 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9999" y="10000"/>
                  </a:moveTo>
                  <a:lnTo>
                    <a:pt x="5183" y="9912"/>
                  </a:lnTo>
                  <a:cubicBezTo>
                    <a:pt x="3060" y="9824"/>
                    <a:pt x="0" y="6688"/>
                    <a:pt x="0" y="5043"/>
                  </a:cubicBezTo>
                  <a:cubicBezTo>
                    <a:pt x="0" y="3398"/>
                    <a:pt x="2965" y="220"/>
                    <a:pt x="5183" y="44"/>
                  </a:cubicBezTo>
                  <a:lnTo>
                    <a:pt x="1000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>
                <a:latin typeface="+mn-ea"/>
              </a:endParaRPr>
            </a:p>
          </p:txBody>
        </p:sp>
        <p:sp>
          <p:nvSpPr>
            <p:cNvPr id="115" name="Stored Data 71"/>
            <p:cNvSpPr/>
            <p:nvPr/>
          </p:nvSpPr>
          <p:spPr>
            <a:xfrm rot="10800000">
              <a:off x="6736156" y="5560149"/>
              <a:ext cx="65758" cy="442508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4932 w 13265"/>
                <a:gd name="connsiteY0-2" fmla="*/ 0 h 10000"/>
                <a:gd name="connsiteX1-3" fmla="*/ 13265 w 13265"/>
                <a:gd name="connsiteY1-4" fmla="*/ 0 h 10000"/>
                <a:gd name="connsiteX2-5" fmla="*/ 11598 w 13265"/>
                <a:gd name="connsiteY2-6" fmla="*/ 5000 h 10000"/>
                <a:gd name="connsiteX3-7" fmla="*/ 13265 w 13265"/>
                <a:gd name="connsiteY3-8" fmla="*/ 10000 h 10000"/>
                <a:gd name="connsiteX4-9" fmla="*/ 4932 w 13265"/>
                <a:gd name="connsiteY4-10" fmla="*/ 10000 h 10000"/>
                <a:gd name="connsiteX5-11" fmla="*/ 0 w 13265"/>
                <a:gd name="connsiteY5-12" fmla="*/ 5084 h 10000"/>
                <a:gd name="connsiteX6-13" fmla="*/ 4932 w 13265"/>
                <a:gd name="connsiteY6-14" fmla="*/ 0 h 10000"/>
                <a:gd name="connsiteX0-15" fmla="*/ 5226 w 13559"/>
                <a:gd name="connsiteY0-16" fmla="*/ 0 h 10000"/>
                <a:gd name="connsiteX1-17" fmla="*/ 13559 w 13559"/>
                <a:gd name="connsiteY1-18" fmla="*/ 0 h 10000"/>
                <a:gd name="connsiteX2-19" fmla="*/ 11892 w 13559"/>
                <a:gd name="connsiteY2-20" fmla="*/ 5000 h 10000"/>
                <a:gd name="connsiteX3-21" fmla="*/ 13559 w 13559"/>
                <a:gd name="connsiteY3-22" fmla="*/ 10000 h 10000"/>
                <a:gd name="connsiteX4-23" fmla="*/ 5226 w 13559"/>
                <a:gd name="connsiteY4-24" fmla="*/ 10000 h 10000"/>
                <a:gd name="connsiteX5-25" fmla="*/ 294 w 13559"/>
                <a:gd name="connsiteY5-26" fmla="*/ 5084 h 10000"/>
                <a:gd name="connsiteX6-27" fmla="*/ 5226 w 13559"/>
                <a:gd name="connsiteY6-28" fmla="*/ 0 h 10000"/>
                <a:gd name="connsiteX0-29" fmla="*/ 4933 w 13266"/>
                <a:gd name="connsiteY0-30" fmla="*/ 0 h 10000"/>
                <a:gd name="connsiteX1-31" fmla="*/ 13266 w 13266"/>
                <a:gd name="connsiteY1-32" fmla="*/ 0 h 10000"/>
                <a:gd name="connsiteX2-33" fmla="*/ 11599 w 13266"/>
                <a:gd name="connsiteY2-34" fmla="*/ 5000 h 10000"/>
                <a:gd name="connsiteX3-35" fmla="*/ 13266 w 13266"/>
                <a:gd name="connsiteY3-36" fmla="*/ 10000 h 10000"/>
                <a:gd name="connsiteX4-37" fmla="*/ 4933 w 13266"/>
                <a:gd name="connsiteY4-38" fmla="*/ 10000 h 10000"/>
                <a:gd name="connsiteX5-39" fmla="*/ 1 w 13266"/>
                <a:gd name="connsiteY5-40" fmla="*/ 5084 h 10000"/>
                <a:gd name="connsiteX6-41" fmla="*/ 4933 w 13266"/>
                <a:gd name="connsiteY6-42" fmla="*/ 0 h 10000"/>
                <a:gd name="connsiteX0-43" fmla="*/ 4933 w 13266"/>
                <a:gd name="connsiteY0-44" fmla="*/ 0 h 10000"/>
                <a:gd name="connsiteX1-45" fmla="*/ 13266 w 13266"/>
                <a:gd name="connsiteY1-46" fmla="*/ 0 h 10000"/>
                <a:gd name="connsiteX2-47" fmla="*/ 11599 w 13266"/>
                <a:gd name="connsiteY2-48" fmla="*/ 5000 h 10000"/>
                <a:gd name="connsiteX3-49" fmla="*/ 13266 w 13266"/>
                <a:gd name="connsiteY3-50" fmla="*/ 10000 h 10000"/>
                <a:gd name="connsiteX4-51" fmla="*/ 4933 w 13266"/>
                <a:gd name="connsiteY4-52" fmla="*/ 10000 h 10000"/>
                <a:gd name="connsiteX5-53" fmla="*/ 1 w 13266"/>
                <a:gd name="connsiteY5-54" fmla="*/ 5084 h 10000"/>
                <a:gd name="connsiteX6-55" fmla="*/ 4933 w 13266"/>
                <a:gd name="connsiteY6-56" fmla="*/ 0 h 10000"/>
                <a:gd name="connsiteX0-57" fmla="*/ 4966 w 13299"/>
                <a:gd name="connsiteY0-58" fmla="*/ 0 h 10000"/>
                <a:gd name="connsiteX1-59" fmla="*/ 13299 w 13299"/>
                <a:gd name="connsiteY1-60" fmla="*/ 0 h 10000"/>
                <a:gd name="connsiteX2-61" fmla="*/ 11632 w 13299"/>
                <a:gd name="connsiteY2-62" fmla="*/ 5000 h 10000"/>
                <a:gd name="connsiteX3-63" fmla="*/ 13299 w 13299"/>
                <a:gd name="connsiteY3-64" fmla="*/ 10000 h 10000"/>
                <a:gd name="connsiteX4-65" fmla="*/ 7782 w 13299"/>
                <a:gd name="connsiteY4-66" fmla="*/ 10000 h 10000"/>
                <a:gd name="connsiteX5-67" fmla="*/ 34 w 13299"/>
                <a:gd name="connsiteY5-68" fmla="*/ 5084 h 10000"/>
                <a:gd name="connsiteX6-69" fmla="*/ 4966 w 13299"/>
                <a:gd name="connsiteY6-70" fmla="*/ 0 h 10000"/>
                <a:gd name="connsiteX0-71" fmla="*/ 4947 w 13280"/>
                <a:gd name="connsiteY0-72" fmla="*/ 0 h 10000"/>
                <a:gd name="connsiteX1-73" fmla="*/ 13280 w 13280"/>
                <a:gd name="connsiteY1-74" fmla="*/ 0 h 10000"/>
                <a:gd name="connsiteX2-75" fmla="*/ 11613 w 13280"/>
                <a:gd name="connsiteY2-76" fmla="*/ 5000 h 10000"/>
                <a:gd name="connsiteX3-77" fmla="*/ 13280 w 13280"/>
                <a:gd name="connsiteY3-78" fmla="*/ 10000 h 10000"/>
                <a:gd name="connsiteX4-79" fmla="*/ 6702 w 13280"/>
                <a:gd name="connsiteY4-80" fmla="*/ 9832 h 10000"/>
                <a:gd name="connsiteX5-81" fmla="*/ 15 w 13280"/>
                <a:gd name="connsiteY5-82" fmla="*/ 5084 h 10000"/>
                <a:gd name="connsiteX6-83" fmla="*/ 4947 w 13280"/>
                <a:gd name="connsiteY6-84" fmla="*/ 0 h 10000"/>
                <a:gd name="connsiteX0-85" fmla="*/ 4933 w 13266"/>
                <a:gd name="connsiteY0-86" fmla="*/ 0 h 10000"/>
                <a:gd name="connsiteX1-87" fmla="*/ 13266 w 13266"/>
                <a:gd name="connsiteY1-88" fmla="*/ 0 h 10000"/>
                <a:gd name="connsiteX2-89" fmla="*/ 11599 w 13266"/>
                <a:gd name="connsiteY2-90" fmla="*/ 5000 h 10000"/>
                <a:gd name="connsiteX3-91" fmla="*/ 13266 w 13266"/>
                <a:gd name="connsiteY3-92" fmla="*/ 10000 h 10000"/>
                <a:gd name="connsiteX4-93" fmla="*/ 6688 w 13266"/>
                <a:gd name="connsiteY4-94" fmla="*/ 9832 h 10000"/>
                <a:gd name="connsiteX5-95" fmla="*/ 1 w 13266"/>
                <a:gd name="connsiteY5-96" fmla="*/ 5084 h 10000"/>
                <a:gd name="connsiteX6-97" fmla="*/ 4933 w 13266"/>
                <a:gd name="connsiteY6-98" fmla="*/ 0 h 10000"/>
                <a:gd name="connsiteX0-99" fmla="*/ 5711 w 13268"/>
                <a:gd name="connsiteY0-100" fmla="*/ 126 h 10000"/>
                <a:gd name="connsiteX1-101" fmla="*/ 13268 w 13268"/>
                <a:gd name="connsiteY1-102" fmla="*/ 0 h 10000"/>
                <a:gd name="connsiteX2-103" fmla="*/ 11601 w 13268"/>
                <a:gd name="connsiteY2-104" fmla="*/ 5000 h 10000"/>
                <a:gd name="connsiteX3-105" fmla="*/ 13268 w 13268"/>
                <a:gd name="connsiteY3-106" fmla="*/ 10000 h 10000"/>
                <a:gd name="connsiteX4-107" fmla="*/ 6690 w 13268"/>
                <a:gd name="connsiteY4-108" fmla="*/ 9832 h 10000"/>
                <a:gd name="connsiteX5-109" fmla="*/ 3 w 13268"/>
                <a:gd name="connsiteY5-110" fmla="*/ 5084 h 10000"/>
                <a:gd name="connsiteX6-111" fmla="*/ 5711 w 13268"/>
                <a:gd name="connsiteY6-112" fmla="*/ 126 h 10000"/>
                <a:gd name="connsiteX0-113" fmla="*/ 5709 w 13266"/>
                <a:gd name="connsiteY0-114" fmla="*/ 126 h 10000"/>
                <a:gd name="connsiteX1-115" fmla="*/ 13266 w 13266"/>
                <a:gd name="connsiteY1-116" fmla="*/ 0 h 10000"/>
                <a:gd name="connsiteX2-117" fmla="*/ 11599 w 13266"/>
                <a:gd name="connsiteY2-118" fmla="*/ 5000 h 10000"/>
                <a:gd name="connsiteX3-119" fmla="*/ 13266 w 13266"/>
                <a:gd name="connsiteY3-120" fmla="*/ 10000 h 10000"/>
                <a:gd name="connsiteX4-121" fmla="*/ 6688 w 13266"/>
                <a:gd name="connsiteY4-122" fmla="*/ 9832 h 10000"/>
                <a:gd name="connsiteX5-123" fmla="*/ 1 w 13266"/>
                <a:gd name="connsiteY5-124" fmla="*/ 5084 h 10000"/>
                <a:gd name="connsiteX6-125" fmla="*/ 5709 w 13266"/>
                <a:gd name="connsiteY6-126" fmla="*/ 126 h 10000"/>
                <a:gd name="connsiteX0-127" fmla="*/ 5709 w 13266"/>
                <a:gd name="connsiteY0-128" fmla="*/ 126 h 10000"/>
                <a:gd name="connsiteX1-129" fmla="*/ 13266 w 13266"/>
                <a:gd name="connsiteY1-130" fmla="*/ 0 h 10000"/>
                <a:gd name="connsiteX2-131" fmla="*/ 11599 w 13266"/>
                <a:gd name="connsiteY2-132" fmla="*/ 5000 h 10000"/>
                <a:gd name="connsiteX3-133" fmla="*/ 13266 w 13266"/>
                <a:gd name="connsiteY3-134" fmla="*/ 10000 h 10000"/>
                <a:gd name="connsiteX4-135" fmla="*/ 6688 w 13266"/>
                <a:gd name="connsiteY4-136" fmla="*/ 9832 h 10000"/>
                <a:gd name="connsiteX5-137" fmla="*/ 1 w 13266"/>
                <a:gd name="connsiteY5-138" fmla="*/ 5084 h 10000"/>
                <a:gd name="connsiteX6-139" fmla="*/ 5709 w 13266"/>
                <a:gd name="connsiteY6-140" fmla="*/ 126 h 10000"/>
                <a:gd name="connsiteX0-141" fmla="*/ 6688 w 13265"/>
                <a:gd name="connsiteY0-142" fmla="*/ 42 h 10000"/>
                <a:gd name="connsiteX1-143" fmla="*/ 13265 w 13265"/>
                <a:gd name="connsiteY1-144" fmla="*/ 0 h 10000"/>
                <a:gd name="connsiteX2-145" fmla="*/ 11598 w 13265"/>
                <a:gd name="connsiteY2-146" fmla="*/ 5000 h 10000"/>
                <a:gd name="connsiteX3-147" fmla="*/ 13265 w 13265"/>
                <a:gd name="connsiteY3-148" fmla="*/ 10000 h 10000"/>
                <a:gd name="connsiteX4-149" fmla="*/ 6687 w 13265"/>
                <a:gd name="connsiteY4-150" fmla="*/ 9832 h 10000"/>
                <a:gd name="connsiteX5-151" fmla="*/ 0 w 13265"/>
                <a:gd name="connsiteY5-152" fmla="*/ 5084 h 10000"/>
                <a:gd name="connsiteX6-153" fmla="*/ 6688 w 13265"/>
                <a:gd name="connsiteY6-154" fmla="*/ 42 h 10000"/>
                <a:gd name="connsiteX0-155" fmla="*/ 6688 w 13265"/>
                <a:gd name="connsiteY0-156" fmla="*/ 42 h 9832"/>
                <a:gd name="connsiteX1-157" fmla="*/ 13265 w 13265"/>
                <a:gd name="connsiteY1-158" fmla="*/ 0 h 9832"/>
                <a:gd name="connsiteX2-159" fmla="*/ 11598 w 13265"/>
                <a:gd name="connsiteY2-160" fmla="*/ 5000 h 9832"/>
                <a:gd name="connsiteX3-161" fmla="*/ 11387 w 13265"/>
                <a:gd name="connsiteY3-162" fmla="*/ 9790 h 9832"/>
                <a:gd name="connsiteX4-163" fmla="*/ 6687 w 13265"/>
                <a:gd name="connsiteY4-164" fmla="*/ 9832 h 9832"/>
                <a:gd name="connsiteX5-165" fmla="*/ 0 w 13265"/>
                <a:gd name="connsiteY5-166" fmla="*/ 5084 h 9832"/>
                <a:gd name="connsiteX6-167" fmla="*/ 6688 w 13265"/>
                <a:gd name="connsiteY6-168" fmla="*/ 42 h 9832"/>
                <a:gd name="connsiteX0-169" fmla="*/ 5042 w 10000"/>
                <a:gd name="connsiteY0-170" fmla="*/ 43 h 10000"/>
                <a:gd name="connsiteX1-171" fmla="*/ 10000 w 10000"/>
                <a:gd name="connsiteY1-172" fmla="*/ 0 h 10000"/>
                <a:gd name="connsiteX2-173" fmla="*/ 8743 w 10000"/>
                <a:gd name="connsiteY2-174" fmla="*/ 5085 h 10000"/>
                <a:gd name="connsiteX3-175" fmla="*/ 9692 w 10000"/>
                <a:gd name="connsiteY3-176" fmla="*/ 10000 h 10000"/>
                <a:gd name="connsiteX4-177" fmla="*/ 5041 w 10000"/>
                <a:gd name="connsiteY4-178" fmla="*/ 10000 h 10000"/>
                <a:gd name="connsiteX5-179" fmla="*/ 0 w 10000"/>
                <a:gd name="connsiteY5-180" fmla="*/ 5171 h 10000"/>
                <a:gd name="connsiteX6-181" fmla="*/ 5042 w 10000"/>
                <a:gd name="connsiteY6-182" fmla="*/ 43 h 10000"/>
                <a:gd name="connsiteX0-183" fmla="*/ 5042 w 10000"/>
                <a:gd name="connsiteY0-184" fmla="*/ 43 h 10000"/>
                <a:gd name="connsiteX1-185" fmla="*/ 10000 w 10000"/>
                <a:gd name="connsiteY1-186" fmla="*/ 0 h 10000"/>
                <a:gd name="connsiteX2-187" fmla="*/ 8743 w 10000"/>
                <a:gd name="connsiteY2-188" fmla="*/ 5085 h 10000"/>
                <a:gd name="connsiteX3-189" fmla="*/ 9784 w 10000"/>
                <a:gd name="connsiteY3-190" fmla="*/ 10000 h 10000"/>
                <a:gd name="connsiteX4-191" fmla="*/ 5041 w 10000"/>
                <a:gd name="connsiteY4-192" fmla="*/ 10000 h 10000"/>
                <a:gd name="connsiteX5-193" fmla="*/ 0 w 10000"/>
                <a:gd name="connsiteY5-194" fmla="*/ 5171 h 10000"/>
                <a:gd name="connsiteX6-195" fmla="*/ 5042 w 10000"/>
                <a:gd name="connsiteY6-196" fmla="*/ 43 h 10000"/>
                <a:gd name="connsiteX0-197" fmla="*/ 5042 w 9784"/>
                <a:gd name="connsiteY0-198" fmla="*/ 0 h 9957"/>
                <a:gd name="connsiteX1-199" fmla="*/ 9415 w 9784"/>
                <a:gd name="connsiteY1-200" fmla="*/ 171 h 9957"/>
                <a:gd name="connsiteX2-201" fmla="*/ 8743 w 9784"/>
                <a:gd name="connsiteY2-202" fmla="*/ 5042 h 9957"/>
                <a:gd name="connsiteX3-203" fmla="*/ 9784 w 9784"/>
                <a:gd name="connsiteY3-204" fmla="*/ 9957 h 9957"/>
                <a:gd name="connsiteX4-205" fmla="*/ 5041 w 9784"/>
                <a:gd name="connsiteY4-206" fmla="*/ 9957 h 9957"/>
                <a:gd name="connsiteX5-207" fmla="*/ 0 w 9784"/>
                <a:gd name="connsiteY5-208" fmla="*/ 5128 h 9957"/>
                <a:gd name="connsiteX6-209" fmla="*/ 5042 w 9784"/>
                <a:gd name="connsiteY6-210" fmla="*/ 0 h 9957"/>
                <a:gd name="connsiteX0-211" fmla="*/ 5153 w 10000"/>
                <a:gd name="connsiteY0-212" fmla="*/ 0 h 10000"/>
                <a:gd name="connsiteX1-213" fmla="*/ 9875 w 10000"/>
                <a:gd name="connsiteY1-214" fmla="*/ 172 h 10000"/>
                <a:gd name="connsiteX2-215" fmla="*/ 8936 w 10000"/>
                <a:gd name="connsiteY2-216" fmla="*/ 5064 h 10000"/>
                <a:gd name="connsiteX3-217" fmla="*/ 10000 w 10000"/>
                <a:gd name="connsiteY3-218" fmla="*/ 10000 h 10000"/>
                <a:gd name="connsiteX4-219" fmla="*/ 5152 w 10000"/>
                <a:gd name="connsiteY4-220" fmla="*/ 10000 h 10000"/>
                <a:gd name="connsiteX5-221" fmla="*/ 0 w 10000"/>
                <a:gd name="connsiteY5-222" fmla="*/ 5150 h 10000"/>
                <a:gd name="connsiteX6-223" fmla="*/ 5153 w 10000"/>
                <a:gd name="connsiteY6-224" fmla="*/ 0 h 10000"/>
                <a:gd name="connsiteX0-225" fmla="*/ 5153 w 10001"/>
                <a:gd name="connsiteY0-226" fmla="*/ 0 h 10000"/>
                <a:gd name="connsiteX1-227" fmla="*/ 10001 w 10001"/>
                <a:gd name="connsiteY1-228" fmla="*/ 215 h 10000"/>
                <a:gd name="connsiteX2-229" fmla="*/ 8936 w 10001"/>
                <a:gd name="connsiteY2-230" fmla="*/ 5064 h 10000"/>
                <a:gd name="connsiteX3-231" fmla="*/ 10000 w 10001"/>
                <a:gd name="connsiteY3-232" fmla="*/ 10000 h 10000"/>
                <a:gd name="connsiteX4-233" fmla="*/ 5152 w 10001"/>
                <a:gd name="connsiteY4-234" fmla="*/ 10000 h 10000"/>
                <a:gd name="connsiteX5-235" fmla="*/ 0 w 10001"/>
                <a:gd name="connsiteY5-236" fmla="*/ 5150 h 10000"/>
                <a:gd name="connsiteX6-237" fmla="*/ 5153 w 10001"/>
                <a:gd name="connsiteY6-238" fmla="*/ 0 h 10000"/>
                <a:gd name="connsiteX0-239" fmla="*/ 5184 w 10001"/>
                <a:gd name="connsiteY0-240" fmla="*/ 43 h 9785"/>
                <a:gd name="connsiteX1-241" fmla="*/ 10001 w 10001"/>
                <a:gd name="connsiteY1-242" fmla="*/ 0 h 9785"/>
                <a:gd name="connsiteX2-243" fmla="*/ 8936 w 10001"/>
                <a:gd name="connsiteY2-244" fmla="*/ 4849 h 9785"/>
                <a:gd name="connsiteX3-245" fmla="*/ 10000 w 10001"/>
                <a:gd name="connsiteY3-246" fmla="*/ 9785 h 9785"/>
                <a:gd name="connsiteX4-247" fmla="*/ 5152 w 10001"/>
                <a:gd name="connsiteY4-248" fmla="*/ 9785 h 9785"/>
                <a:gd name="connsiteX5-249" fmla="*/ 0 w 10001"/>
                <a:gd name="connsiteY5-250" fmla="*/ 4935 h 9785"/>
                <a:gd name="connsiteX6-251" fmla="*/ 5184 w 10001"/>
                <a:gd name="connsiteY6-252" fmla="*/ 43 h 9785"/>
                <a:gd name="connsiteX0-253" fmla="*/ 5183 w 10000"/>
                <a:gd name="connsiteY0-254" fmla="*/ 44 h 10000"/>
                <a:gd name="connsiteX1-255" fmla="*/ 10000 w 10000"/>
                <a:gd name="connsiteY1-256" fmla="*/ 0 h 10000"/>
                <a:gd name="connsiteX2-257" fmla="*/ 8935 w 10000"/>
                <a:gd name="connsiteY2-258" fmla="*/ 4956 h 10000"/>
                <a:gd name="connsiteX3-259" fmla="*/ 9999 w 10000"/>
                <a:gd name="connsiteY3-260" fmla="*/ 10000 h 10000"/>
                <a:gd name="connsiteX4-261" fmla="*/ 5151 w 10000"/>
                <a:gd name="connsiteY4-262" fmla="*/ 10000 h 10000"/>
                <a:gd name="connsiteX5-263" fmla="*/ 0 w 10000"/>
                <a:gd name="connsiteY5-264" fmla="*/ 5043 h 10000"/>
                <a:gd name="connsiteX6-265" fmla="*/ 5183 w 10000"/>
                <a:gd name="connsiteY6-266" fmla="*/ 44 h 10000"/>
                <a:gd name="connsiteX0-267" fmla="*/ 5183 w 10000"/>
                <a:gd name="connsiteY0-268" fmla="*/ 44 h 10000"/>
                <a:gd name="connsiteX1-269" fmla="*/ 10000 w 10000"/>
                <a:gd name="connsiteY1-270" fmla="*/ 0 h 10000"/>
                <a:gd name="connsiteX2-271" fmla="*/ 8935 w 10000"/>
                <a:gd name="connsiteY2-272" fmla="*/ 4956 h 10000"/>
                <a:gd name="connsiteX3-273" fmla="*/ 9999 w 10000"/>
                <a:gd name="connsiteY3-274" fmla="*/ 10000 h 10000"/>
                <a:gd name="connsiteX4-275" fmla="*/ 5151 w 10000"/>
                <a:gd name="connsiteY4-276" fmla="*/ 10000 h 10000"/>
                <a:gd name="connsiteX5-277" fmla="*/ 0 w 10000"/>
                <a:gd name="connsiteY5-278" fmla="*/ 5043 h 10000"/>
                <a:gd name="connsiteX6-279" fmla="*/ 5183 w 10000"/>
                <a:gd name="connsiteY6-280" fmla="*/ 44 h 10000"/>
                <a:gd name="connsiteX0-281" fmla="*/ 5183 w 10000"/>
                <a:gd name="connsiteY0-282" fmla="*/ 44 h 10000"/>
                <a:gd name="connsiteX1-283" fmla="*/ 10000 w 10000"/>
                <a:gd name="connsiteY1-284" fmla="*/ 0 h 10000"/>
                <a:gd name="connsiteX2-285" fmla="*/ 8935 w 10000"/>
                <a:gd name="connsiteY2-286" fmla="*/ 4956 h 10000"/>
                <a:gd name="connsiteX3-287" fmla="*/ 9999 w 10000"/>
                <a:gd name="connsiteY3-288" fmla="*/ 10000 h 10000"/>
                <a:gd name="connsiteX4-289" fmla="*/ 5151 w 10000"/>
                <a:gd name="connsiteY4-290" fmla="*/ 10000 h 10000"/>
                <a:gd name="connsiteX5-291" fmla="*/ 0 w 10000"/>
                <a:gd name="connsiteY5-292" fmla="*/ 5043 h 10000"/>
                <a:gd name="connsiteX6-293" fmla="*/ 5183 w 10000"/>
                <a:gd name="connsiteY6-294" fmla="*/ 44 h 10000"/>
                <a:gd name="connsiteX0-295" fmla="*/ 5183 w 10000"/>
                <a:gd name="connsiteY0-296" fmla="*/ 44 h 10000"/>
                <a:gd name="connsiteX1-297" fmla="*/ 10000 w 10000"/>
                <a:gd name="connsiteY1-298" fmla="*/ 0 h 10000"/>
                <a:gd name="connsiteX2-299" fmla="*/ 8935 w 10000"/>
                <a:gd name="connsiteY2-300" fmla="*/ 4956 h 10000"/>
                <a:gd name="connsiteX3-301" fmla="*/ 9999 w 10000"/>
                <a:gd name="connsiteY3-302" fmla="*/ 10000 h 10000"/>
                <a:gd name="connsiteX4-303" fmla="*/ 5151 w 10000"/>
                <a:gd name="connsiteY4-304" fmla="*/ 10000 h 10000"/>
                <a:gd name="connsiteX5-305" fmla="*/ 0 w 10000"/>
                <a:gd name="connsiteY5-306" fmla="*/ 5043 h 10000"/>
                <a:gd name="connsiteX6-307" fmla="*/ 5183 w 10000"/>
                <a:gd name="connsiteY6-308" fmla="*/ 44 h 10000"/>
                <a:gd name="connsiteX0-309" fmla="*/ 5183 w 10000"/>
                <a:gd name="connsiteY0-310" fmla="*/ 44 h 10000"/>
                <a:gd name="connsiteX1-311" fmla="*/ 10000 w 10000"/>
                <a:gd name="connsiteY1-312" fmla="*/ 0 h 10000"/>
                <a:gd name="connsiteX2-313" fmla="*/ 8935 w 10000"/>
                <a:gd name="connsiteY2-314" fmla="*/ 4956 h 10000"/>
                <a:gd name="connsiteX3-315" fmla="*/ 9999 w 10000"/>
                <a:gd name="connsiteY3-316" fmla="*/ 10000 h 10000"/>
                <a:gd name="connsiteX4-317" fmla="*/ 5151 w 10000"/>
                <a:gd name="connsiteY4-318" fmla="*/ 10000 h 10000"/>
                <a:gd name="connsiteX5-319" fmla="*/ 0 w 10000"/>
                <a:gd name="connsiteY5-320" fmla="*/ 5043 h 10000"/>
                <a:gd name="connsiteX6-321" fmla="*/ 5183 w 10000"/>
                <a:gd name="connsiteY6-322" fmla="*/ 44 h 10000"/>
                <a:gd name="connsiteX0-323" fmla="*/ 5183 w 10000"/>
                <a:gd name="connsiteY0-324" fmla="*/ 44 h 10000"/>
                <a:gd name="connsiteX1-325" fmla="*/ 10000 w 10000"/>
                <a:gd name="connsiteY1-326" fmla="*/ 0 h 10000"/>
                <a:gd name="connsiteX2-327" fmla="*/ 8935 w 10000"/>
                <a:gd name="connsiteY2-328" fmla="*/ 4956 h 10000"/>
                <a:gd name="connsiteX3-329" fmla="*/ 9999 w 10000"/>
                <a:gd name="connsiteY3-330" fmla="*/ 10000 h 10000"/>
                <a:gd name="connsiteX4-331" fmla="*/ 5340 w 10000"/>
                <a:gd name="connsiteY4-332" fmla="*/ 9956 h 10000"/>
                <a:gd name="connsiteX5-333" fmla="*/ 0 w 10000"/>
                <a:gd name="connsiteY5-334" fmla="*/ 5043 h 10000"/>
                <a:gd name="connsiteX6-335" fmla="*/ 5183 w 10000"/>
                <a:gd name="connsiteY6-336" fmla="*/ 44 h 10000"/>
                <a:gd name="connsiteX0-337" fmla="*/ 5183 w 10000"/>
                <a:gd name="connsiteY0-338" fmla="*/ 44 h 10000"/>
                <a:gd name="connsiteX1-339" fmla="*/ 10000 w 10000"/>
                <a:gd name="connsiteY1-340" fmla="*/ 0 h 10000"/>
                <a:gd name="connsiteX2-341" fmla="*/ 8935 w 10000"/>
                <a:gd name="connsiteY2-342" fmla="*/ 4956 h 10000"/>
                <a:gd name="connsiteX3-343" fmla="*/ 9999 w 10000"/>
                <a:gd name="connsiteY3-344" fmla="*/ 10000 h 10000"/>
                <a:gd name="connsiteX4-345" fmla="*/ 5340 w 10000"/>
                <a:gd name="connsiteY4-346" fmla="*/ 9956 h 10000"/>
                <a:gd name="connsiteX5-347" fmla="*/ 0 w 10000"/>
                <a:gd name="connsiteY5-348" fmla="*/ 5043 h 10000"/>
                <a:gd name="connsiteX6-349" fmla="*/ 5183 w 10000"/>
                <a:gd name="connsiteY6-350" fmla="*/ 44 h 10000"/>
                <a:gd name="connsiteX0-351" fmla="*/ 5183 w 10000"/>
                <a:gd name="connsiteY0-352" fmla="*/ 44 h 10000"/>
                <a:gd name="connsiteX1-353" fmla="*/ 10000 w 10000"/>
                <a:gd name="connsiteY1-354" fmla="*/ 0 h 10000"/>
                <a:gd name="connsiteX2-355" fmla="*/ 8935 w 10000"/>
                <a:gd name="connsiteY2-356" fmla="*/ 4956 h 10000"/>
                <a:gd name="connsiteX3-357" fmla="*/ 9999 w 10000"/>
                <a:gd name="connsiteY3-358" fmla="*/ 10000 h 10000"/>
                <a:gd name="connsiteX4-359" fmla="*/ 5183 w 10000"/>
                <a:gd name="connsiteY4-360" fmla="*/ 9912 h 10000"/>
                <a:gd name="connsiteX5-361" fmla="*/ 0 w 10000"/>
                <a:gd name="connsiteY5-362" fmla="*/ 5043 h 10000"/>
                <a:gd name="connsiteX6-363" fmla="*/ 5183 w 10000"/>
                <a:gd name="connsiteY6-364" fmla="*/ 44 h 10000"/>
                <a:gd name="connsiteX0-365" fmla="*/ 603 w 5420"/>
                <a:gd name="connsiteY0-366" fmla="*/ 44 h 10000"/>
                <a:gd name="connsiteX1-367" fmla="*/ 5420 w 5420"/>
                <a:gd name="connsiteY1-368" fmla="*/ 0 h 10000"/>
                <a:gd name="connsiteX2-369" fmla="*/ 4355 w 5420"/>
                <a:gd name="connsiteY2-370" fmla="*/ 4956 h 10000"/>
                <a:gd name="connsiteX3-371" fmla="*/ 5419 w 5420"/>
                <a:gd name="connsiteY3-372" fmla="*/ 10000 h 10000"/>
                <a:gd name="connsiteX4-373" fmla="*/ 603 w 5420"/>
                <a:gd name="connsiteY4-374" fmla="*/ 9912 h 10000"/>
                <a:gd name="connsiteX5-375" fmla="*/ 603 w 5420"/>
                <a:gd name="connsiteY5-376" fmla="*/ 44 h 10000"/>
                <a:gd name="connsiteX0-377" fmla="*/ 1112 w 9999"/>
                <a:gd name="connsiteY0-378" fmla="*/ 9912 h 11176"/>
                <a:gd name="connsiteX1-379" fmla="*/ 1112 w 9999"/>
                <a:gd name="connsiteY1-380" fmla="*/ 44 h 11176"/>
                <a:gd name="connsiteX2-381" fmla="*/ 9999 w 9999"/>
                <a:gd name="connsiteY2-382" fmla="*/ 0 h 11176"/>
                <a:gd name="connsiteX3-383" fmla="*/ 8034 w 9999"/>
                <a:gd name="connsiteY3-384" fmla="*/ 4956 h 11176"/>
                <a:gd name="connsiteX4-385" fmla="*/ 9997 w 9999"/>
                <a:gd name="connsiteY4-386" fmla="*/ 10000 h 11176"/>
                <a:gd name="connsiteX5-387" fmla="*/ 2783 w 9999"/>
                <a:gd name="connsiteY5-388" fmla="*/ 11176 h 11176"/>
                <a:gd name="connsiteX0-389" fmla="*/ 1112 w 10000"/>
                <a:gd name="connsiteY0-390" fmla="*/ 8869 h 8948"/>
                <a:gd name="connsiteX1-391" fmla="*/ 1112 w 10000"/>
                <a:gd name="connsiteY1-392" fmla="*/ 39 h 8948"/>
                <a:gd name="connsiteX2-393" fmla="*/ 10000 w 10000"/>
                <a:gd name="connsiteY2-394" fmla="*/ 0 h 8948"/>
                <a:gd name="connsiteX3-395" fmla="*/ 8035 w 10000"/>
                <a:gd name="connsiteY3-396" fmla="*/ 4435 h 8948"/>
                <a:gd name="connsiteX4-397" fmla="*/ 9998 w 10000"/>
                <a:gd name="connsiteY4-398" fmla="*/ 8948 h 8948"/>
                <a:gd name="connsiteX0-399" fmla="*/ 0 w 8888"/>
                <a:gd name="connsiteY0-400" fmla="*/ 44 h 10000"/>
                <a:gd name="connsiteX1-401" fmla="*/ 8888 w 8888"/>
                <a:gd name="connsiteY1-402" fmla="*/ 0 h 10000"/>
                <a:gd name="connsiteX2-403" fmla="*/ 6923 w 8888"/>
                <a:gd name="connsiteY2-404" fmla="*/ 4956 h 10000"/>
                <a:gd name="connsiteX3-405" fmla="*/ 8886 w 8888"/>
                <a:gd name="connsiteY3-406" fmla="*/ 10000 h 10000"/>
                <a:gd name="connsiteX0-407" fmla="*/ 2211 w 2211"/>
                <a:gd name="connsiteY0-408" fmla="*/ 0 h 10000"/>
                <a:gd name="connsiteX1-409" fmla="*/ 0 w 2211"/>
                <a:gd name="connsiteY1-410" fmla="*/ 4956 h 10000"/>
                <a:gd name="connsiteX2-411" fmla="*/ 2209 w 2211"/>
                <a:gd name="connsiteY2-412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>
                <a:latin typeface="+mn-ea"/>
              </a:endParaRPr>
            </a:p>
          </p:txBody>
        </p:sp>
        <p:sp>
          <p:nvSpPr>
            <p:cNvPr id="116" name="Stored Data 71"/>
            <p:cNvSpPr/>
            <p:nvPr/>
          </p:nvSpPr>
          <p:spPr>
            <a:xfrm rot="10800000">
              <a:off x="6687712" y="5559710"/>
              <a:ext cx="65758" cy="442508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-1" fmla="*/ 4932 w 13265"/>
                <a:gd name="connsiteY0-2" fmla="*/ 0 h 10000"/>
                <a:gd name="connsiteX1-3" fmla="*/ 13265 w 13265"/>
                <a:gd name="connsiteY1-4" fmla="*/ 0 h 10000"/>
                <a:gd name="connsiteX2-5" fmla="*/ 11598 w 13265"/>
                <a:gd name="connsiteY2-6" fmla="*/ 5000 h 10000"/>
                <a:gd name="connsiteX3-7" fmla="*/ 13265 w 13265"/>
                <a:gd name="connsiteY3-8" fmla="*/ 10000 h 10000"/>
                <a:gd name="connsiteX4-9" fmla="*/ 4932 w 13265"/>
                <a:gd name="connsiteY4-10" fmla="*/ 10000 h 10000"/>
                <a:gd name="connsiteX5-11" fmla="*/ 0 w 13265"/>
                <a:gd name="connsiteY5-12" fmla="*/ 5084 h 10000"/>
                <a:gd name="connsiteX6-13" fmla="*/ 4932 w 13265"/>
                <a:gd name="connsiteY6-14" fmla="*/ 0 h 10000"/>
                <a:gd name="connsiteX0-15" fmla="*/ 5226 w 13559"/>
                <a:gd name="connsiteY0-16" fmla="*/ 0 h 10000"/>
                <a:gd name="connsiteX1-17" fmla="*/ 13559 w 13559"/>
                <a:gd name="connsiteY1-18" fmla="*/ 0 h 10000"/>
                <a:gd name="connsiteX2-19" fmla="*/ 11892 w 13559"/>
                <a:gd name="connsiteY2-20" fmla="*/ 5000 h 10000"/>
                <a:gd name="connsiteX3-21" fmla="*/ 13559 w 13559"/>
                <a:gd name="connsiteY3-22" fmla="*/ 10000 h 10000"/>
                <a:gd name="connsiteX4-23" fmla="*/ 5226 w 13559"/>
                <a:gd name="connsiteY4-24" fmla="*/ 10000 h 10000"/>
                <a:gd name="connsiteX5-25" fmla="*/ 294 w 13559"/>
                <a:gd name="connsiteY5-26" fmla="*/ 5084 h 10000"/>
                <a:gd name="connsiteX6-27" fmla="*/ 5226 w 13559"/>
                <a:gd name="connsiteY6-28" fmla="*/ 0 h 10000"/>
                <a:gd name="connsiteX0-29" fmla="*/ 4933 w 13266"/>
                <a:gd name="connsiteY0-30" fmla="*/ 0 h 10000"/>
                <a:gd name="connsiteX1-31" fmla="*/ 13266 w 13266"/>
                <a:gd name="connsiteY1-32" fmla="*/ 0 h 10000"/>
                <a:gd name="connsiteX2-33" fmla="*/ 11599 w 13266"/>
                <a:gd name="connsiteY2-34" fmla="*/ 5000 h 10000"/>
                <a:gd name="connsiteX3-35" fmla="*/ 13266 w 13266"/>
                <a:gd name="connsiteY3-36" fmla="*/ 10000 h 10000"/>
                <a:gd name="connsiteX4-37" fmla="*/ 4933 w 13266"/>
                <a:gd name="connsiteY4-38" fmla="*/ 10000 h 10000"/>
                <a:gd name="connsiteX5-39" fmla="*/ 1 w 13266"/>
                <a:gd name="connsiteY5-40" fmla="*/ 5084 h 10000"/>
                <a:gd name="connsiteX6-41" fmla="*/ 4933 w 13266"/>
                <a:gd name="connsiteY6-42" fmla="*/ 0 h 10000"/>
                <a:gd name="connsiteX0-43" fmla="*/ 4933 w 13266"/>
                <a:gd name="connsiteY0-44" fmla="*/ 0 h 10000"/>
                <a:gd name="connsiteX1-45" fmla="*/ 13266 w 13266"/>
                <a:gd name="connsiteY1-46" fmla="*/ 0 h 10000"/>
                <a:gd name="connsiteX2-47" fmla="*/ 11599 w 13266"/>
                <a:gd name="connsiteY2-48" fmla="*/ 5000 h 10000"/>
                <a:gd name="connsiteX3-49" fmla="*/ 13266 w 13266"/>
                <a:gd name="connsiteY3-50" fmla="*/ 10000 h 10000"/>
                <a:gd name="connsiteX4-51" fmla="*/ 4933 w 13266"/>
                <a:gd name="connsiteY4-52" fmla="*/ 10000 h 10000"/>
                <a:gd name="connsiteX5-53" fmla="*/ 1 w 13266"/>
                <a:gd name="connsiteY5-54" fmla="*/ 5084 h 10000"/>
                <a:gd name="connsiteX6-55" fmla="*/ 4933 w 13266"/>
                <a:gd name="connsiteY6-56" fmla="*/ 0 h 10000"/>
                <a:gd name="connsiteX0-57" fmla="*/ 4966 w 13299"/>
                <a:gd name="connsiteY0-58" fmla="*/ 0 h 10000"/>
                <a:gd name="connsiteX1-59" fmla="*/ 13299 w 13299"/>
                <a:gd name="connsiteY1-60" fmla="*/ 0 h 10000"/>
                <a:gd name="connsiteX2-61" fmla="*/ 11632 w 13299"/>
                <a:gd name="connsiteY2-62" fmla="*/ 5000 h 10000"/>
                <a:gd name="connsiteX3-63" fmla="*/ 13299 w 13299"/>
                <a:gd name="connsiteY3-64" fmla="*/ 10000 h 10000"/>
                <a:gd name="connsiteX4-65" fmla="*/ 7782 w 13299"/>
                <a:gd name="connsiteY4-66" fmla="*/ 10000 h 10000"/>
                <a:gd name="connsiteX5-67" fmla="*/ 34 w 13299"/>
                <a:gd name="connsiteY5-68" fmla="*/ 5084 h 10000"/>
                <a:gd name="connsiteX6-69" fmla="*/ 4966 w 13299"/>
                <a:gd name="connsiteY6-70" fmla="*/ 0 h 10000"/>
                <a:gd name="connsiteX0-71" fmla="*/ 4947 w 13280"/>
                <a:gd name="connsiteY0-72" fmla="*/ 0 h 10000"/>
                <a:gd name="connsiteX1-73" fmla="*/ 13280 w 13280"/>
                <a:gd name="connsiteY1-74" fmla="*/ 0 h 10000"/>
                <a:gd name="connsiteX2-75" fmla="*/ 11613 w 13280"/>
                <a:gd name="connsiteY2-76" fmla="*/ 5000 h 10000"/>
                <a:gd name="connsiteX3-77" fmla="*/ 13280 w 13280"/>
                <a:gd name="connsiteY3-78" fmla="*/ 10000 h 10000"/>
                <a:gd name="connsiteX4-79" fmla="*/ 6702 w 13280"/>
                <a:gd name="connsiteY4-80" fmla="*/ 9832 h 10000"/>
                <a:gd name="connsiteX5-81" fmla="*/ 15 w 13280"/>
                <a:gd name="connsiteY5-82" fmla="*/ 5084 h 10000"/>
                <a:gd name="connsiteX6-83" fmla="*/ 4947 w 13280"/>
                <a:gd name="connsiteY6-84" fmla="*/ 0 h 10000"/>
                <a:gd name="connsiteX0-85" fmla="*/ 4933 w 13266"/>
                <a:gd name="connsiteY0-86" fmla="*/ 0 h 10000"/>
                <a:gd name="connsiteX1-87" fmla="*/ 13266 w 13266"/>
                <a:gd name="connsiteY1-88" fmla="*/ 0 h 10000"/>
                <a:gd name="connsiteX2-89" fmla="*/ 11599 w 13266"/>
                <a:gd name="connsiteY2-90" fmla="*/ 5000 h 10000"/>
                <a:gd name="connsiteX3-91" fmla="*/ 13266 w 13266"/>
                <a:gd name="connsiteY3-92" fmla="*/ 10000 h 10000"/>
                <a:gd name="connsiteX4-93" fmla="*/ 6688 w 13266"/>
                <a:gd name="connsiteY4-94" fmla="*/ 9832 h 10000"/>
                <a:gd name="connsiteX5-95" fmla="*/ 1 w 13266"/>
                <a:gd name="connsiteY5-96" fmla="*/ 5084 h 10000"/>
                <a:gd name="connsiteX6-97" fmla="*/ 4933 w 13266"/>
                <a:gd name="connsiteY6-98" fmla="*/ 0 h 10000"/>
                <a:gd name="connsiteX0-99" fmla="*/ 5711 w 13268"/>
                <a:gd name="connsiteY0-100" fmla="*/ 126 h 10000"/>
                <a:gd name="connsiteX1-101" fmla="*/ 13268 w 13268"/>
                <a:gd name="connsiteY1-102" fmla="*/ 0 h 10000"/>
                <a:gd name="connsiteX2-103" fmla="*/ 11601 w 13268"/>
                <a:gd name="connsiteY2-104" fmla="*/ 5000 h 10000"/>
                <a:gd name="connsiteX3-105" fmla="*/ 13268 w 13268"/>
                <a:gd name="connsiteY3-106" fmla="*/ 10000 h 10000"/>
                <a:gd name="connsiteX4-107" fmla="*/ 6690 w 13268"/>
                <a:gd name="connsiteY4-108" fmla="*/ 9832 h 10000"/>
                <a:gd name="connsiteX5-109" fmla="*/ 3 w 13268"/>
                <a:gd name="connsiteY5-110" fmla="*/ 5084 h 10000"/>
                <a:gd name="connsiteX6-111" fmla="*/ 5711 w 13268"/>
                <a:gd name="connsiteY6-112" fmla="*/ 126 h 10000"/>
                <a:gd name="connsiteX0-113" fmla="*/ 5709 w 13266"/>
                <a:gd name="connsiteY0-114" fmla="*/ 126 h 10000"/>
                <a:gd name="connsiteX1-115" fmla="*/ 13266 w 13266"/>
                <a:gd name="connsiteY1-116" fmla="*/ 0 h 10000"/>
                <a:gd name="connsiteX2-117" fmla="*/ 11599 w 13266"/>
                <a:gd name="connsiteY2-118" fmla="*/ 5000 h 10000"/>
                <a:gd name="connsiteX3-119" fmla="*/ 13266 w 13266"/>
                <a:gd name="connsiteY3-120" fmla="*/ 10000 h 10000"/>
                <a:gd name="connsiteX4-121" fmla="*/ 6688 w 13266"/>
                <a:gd name="connsiteY4-122" fmla="*/ 9832 h 10000"/>
                <a:gd name="connsiteX5-123" fmla="*/ 1 w 13266"/>
                <a:gd name="connsiteY5-124" fmla="*/ 5084 h 10000"/>
                <a:gd name="connsiteX6-125" fmla="*/ 5709 w 13266"/>
                <a:gd name="connsiteY6-126" fmla="*/ 126 h 10000"/>
                <a:gd name="connsiteX0-127" fmla="*/ 5709 w 13266"/>
                <a:gd name="connsiteY0-128" fmla="*/ 126 h 10000"/>
                <a:gd name="connsiteX1-129" fmla="*/ 13266 w 13266"/>
                <a:gd name="connsiteY1-130" fmla="*/ 0 h 10000"/>
                <a:gd name="connsiteX2-131" fmla="*/ 11599 w 13266"/>
                <a:gd name="connsiteY2-132" fmla="*/ 5000 h 10000"/>
                <a:gd name="connsiteX3-133" fmla="*/ 13266 w 13266"/>
                <a:gd name="connsiteY3-134" fmla="*/ 10000 h 10000"/>
                <a:gd name="connsiteX4-135" fmla="*/ 6688 w 13266"/>
                <a:gd name="connsiteY4-136" fmla="*/ 9832 h 10000"/>
                <a:gd name="connsiteX5-137" fmla="*/ 1 w 13266"/>
                <a:gd name="connsiteY5-138" fmla="*/ 5084 h 10000"/>
                <a:gd name="connsiteX6-139" fmla="*/ 5709 w 13266"/>
                <a:gd name="connsiteY6-140" fmla="*/ 126 h 10000"/>
                <a:gd name="connsiteX0-141" fmla="*/ 6688 w 13265"/>
                <a:gd name="connsiteY0-142" fmla="*/ 42 h 10000"/>
                <a:gd name="connsiteX1-143" fmla="*/ 13265 w 13265"/>
                <a:gd name="connsiteY1-144" fmla="*/ 0 h 10000"/>
                <a:gd name="connsiteX2-145" fmla="*/ 11598 w 13265"/>
                <a:gd name="connsiteY2-146" fmla="*/ 5000 h 10000"/>
                <a:gd name="connsiteX3-147" fmla="*/ 13265 w 13265"/>
                <a:gd name="connsiteY3-148" fmla="*/ 10000 h 10000"/>
                <a:gd name="connsiteX4-149" fmla="*/ 6687 w 13265"/>
                <a:gd name="connsiteY4-150" fmla="*/ 9832 h 10000"/>
                <a:gd name="connsiteX5-151" fmla="*/ 0 w 13265"/>
                <a:gd name="connsiteY5-152" fmla="*/ 5084 h 10000"/>
                <a:gd name="connsiteX6-153" fmla="*/ 6688 w 13265"/>
                <a:gd name="connsiteY6-154" fmla="*/ 42 h 10000"/>
                <a:gd name="connsiteX0-155" fmla="*/ 6688 w 13265"/>
                <a:gd name="connsiteY0-156" fmla="*/ 42 h 9832"/>
                <a:gd name="connsiteX1-157" fmla="*/ 13265 w 13265"/>
                <a:gd name="connsiteY1-158" fmla="*/ 0 h 9832"/>
                <a:gd name="connsiteX2-159" fmla="*/ 11598 w 13265"/>
                <a:gd name="connsiteY2-160" fmla="*/ 5000 h 9832"/>
                <a:gd name="connsiteX3-161" fmla="*/ 11387 w 13265"/>
                <a:gd name="connsiteY3-162" fmla="*/ 9790 h 9832"/>
                <a:gd name="connsiteX4-163" fmla="*/ 6687 w 13265"/>
                <a:gd name="connsiteY4-164" fmla="*/ 9832 h 9832"/>
                <a:gd name="connsiteX5-165" fmla="*/ 0 w 13265"/>
                <a:gd name="connsiteY5-166" fmla="*/ 5084 h 9832"/>
                <a:gd name="connsiteX6-167" fmla="*/ 6688 w 13265"/>
                <a:gd name="connsiteY6-168" fmla="*/ 42 h 9832"/>
                <a:gd name="connsiteX0-169" fmla="*/ 5042 w 10000"/>
                <a:gd name="connsiteY0-170" fmla="*/ 43 h 10000"/>
                <a:gd name="connsiteX1-171" fmla="*/ 10000 w 10000"/>
                <a:gd name="connsiteY1-172" fmla="*/ 0 h 10000"/>
                <a:gd name="connsiteX2-173" fmla="*/ 8743 w 10000"/>
                <a:gd name="connsiteY2-174" fmla="*/ 5085 h 10000"/>
                <a:gd name="connsiteX3-175" fmla="*/ 9692 w 10000"/>
                <a:gd name="connsiteY3-176" fmla="*/ 10000 h 10000"/>
                <a:gd name="connsiteX4-177" fmla="*/ 5041 w 10000"/>
                <a:gd name="connsiteY4-178" fmla="*/ 10000 h 10000"/>
                <a:gd name="connsiteX5-179" fmla="*/ 0 w 10000"/>
                <a:gd name="connsiteY5-180" fmla="*/ 5171 h 10000"/>
                <a:gd name="connsiteX6-181" fmla="*/ 5042 w 10000"/>
                <a:gd name="connsiteY6-182" fmla="*/ 43 h 10000"/>
                <a:gd name="connsiteX0-183" fmla="*/ 5042 w 10000"/>
                <a:gd name="connsiteY0-184" fmla="*/ 43 h 10000"/>
                <a:gd name="connsiteX1-185" fmla="*/ 10000 w 10000"/>
                <a:gd name="connsiteY1-186" fmla="*/ 0 h 10000"/>
                <a:gd name="connsiteX2-187" fmla="*/ 8743 w 10000"/>
                <a:gd name="connsiteY2-188" fmla="*/ 5085 h 10000"/>
                <a:gd name="connsiteX3-189" fmla="*/ 9784 w 10000"/>
                <a:gd name="connsiteY3-190" fmla="*/ 10000 h 10000"/>
                <a:gd name="connsiteX4-191" fmla="*/ 5041 w 10000"/>
                <a:gd name="connsiteY4-192" fmla="*/ 10000 h 10000"/>
                <a:gd name="connsiteX5-193" fmla="*/ 0 w 10000"/>
                <a:gd name="connsiteY5-194" fmla="*/ 5171 h 10000"/>
                <a:gd name="connsiteX6-195" fmla="*/ 5042 w 10000"/>
                <a:gd name="connsiteY6-196" fmla="*/ 43 h 10000"/>
                <a:gd name="connsiteX0-197" fmla="*/ 5042 w 9784"/>
                <a:gd name="connsiteY0-198" fmla="*/ 0 h 9957"/>
                <a:gd name="connsiteX1-199" fmla="*/ 9415 w 9784"/>
                <a:gd name="connsiteY1-200" fmla="*/ 171 h 9957"/>
                <a:gd name="connsiteX2-201" fmla="*/ 8743 w 9784"/>
                <a:gd name="connsiteY2-202" fmla="*/ 5042 h 9957"/>
                <a:gd name="connsiteX3-203" fmla="*/ 9784 w 9784"/>
                <a:gd name="connsiteY3-204" fmla="*/ 9957 h 9957"/>
                <a:gd name="connsiteX4-205" fmla="*/ 5041 w 9784"/>
                <a:gd name="connsiteY4-206" fmla="*/ 9957 h 9957"/>
                <a:gd name="connsiteX5-207" fmla="*/ 0 w 9784"/>
                <a:gd name="connsiteY5-208" fmla="*/ 5128 h 9957"/>
                <a:gd name="connsiteX6-209" fmla="*/ 5042 w 9784"/>
                <a:gd name="connsiteY6-210" fmla="*/ 0 h 9957"/>
                <a:gd name="connsiteX0-211" fmla="*/ 5153 w 10000"/>
                <a:gd name="connsiteY0-212" fmla="*/ 0 h 10000"/>
                <a:gd name="connsiteX1-213" fmla="*/ 9875 w 10000"/>
                <a:gd name="connsiteY1-214" fmla="*/ 172 h 10000"/>
                <a:gd name="connsiteX2-215" fmla="*/ 8936 w 10000"/>
                <a:gd name="connsiteY2-216" fmla="*/ 5064 h 10000"/>
                <a:gd name="connsiteX3-217" fmla="*/ 10000 w 10000"/>
                <a:gd name="connsiteY3-218" fmla="*/ 10000 h 10000"/>
                <a:gd name="connsiteX4-219" fmla="*/ 5152 w 10000"/>
                <a:gd name="connsiteY4-220" fmla="*/ 10000 h 10000"/>
                <a:gd name="connsiteX5-221" fmla="*/ 0 w 10000"/>
                <a:gd name="connsiteY5-222" fmla="*/ 5150 h 10000"/>
                <a:gd name="connsiteX6-223" fmla="*/ 5153 w 10000"/>
                <a:gd name="connsiteY6-224" fmla="*/ 0 h 10000"/>
                <a:gd name="connsiteX0-225" fmla="*/ 5153 w 10001"/>
                <a:gd name="connsiteY0-226" fmla="*/ 0 h 10000"/>
                <a:gd name="connsiteX1-227" fmla="*/ 10001 w 10001"/>
                <a:gd name="connsiteY1-228" fmla="*/ 215 h 10000"/>
                <a:gd name="connsiteX2-229" fmla="*/ 8936 w 10001"/>
                <a:gd name="connsiteY2-230" fmla="*/ 5064 h 10000"/>
                <a:gd name="connsiteX3-231" fmla="*/ 10000 w 10001"/>
                <a:gd name="connsiteY3-232" fmla="*/ 10000 h 10000"/>
                <a:gd name="connsiteX4-233" fmla="*/ 5152 w 10001"/>
                <a:gd name="connsiteY4-234" fmla="*/ 10000 h 10000"/>
                <a:gd name="connsiteX5-235" fmla="*/ 0 w 10001"/>
                <a:gd name="connsiteY5-236" fmla="*/ 5150 h 10000"/>
                <a:gd name="connsiteX6-237" fmla="*/ 5153 w 10001"/>
                <a:gd name="connsiteY6-238" fmla="*/ 0 h 10000"/>
                <a:gd name="connsiteX0-239" fmla="*/ 5184 w 10001"/>
                <a:gd name="connsiteY0-240" fmla="*/ 43 h 9785"/>
                <a:gd name="connsiteX1-241" fmla="*/ 10001 w 10001"/>
                <a:gd name="connsiteY1-242" fmla="*/ 0 h 9785"/>
                <a:gd name="connsiteX2-243" fmla="*/ 8936 w 10001"/>
                <a:gd name="connsiteY2-244" fmla="*/ 4849 h 9785"/>
                <a:gd name="connsiteX3-245" fmla="*/ 10000 w 10001"/>
                <a:gd name="connsiteY3-246" fmla="*/ 9785 h 9785"/>
                <a:gd name="connsiteX4-247" fmla="*/ 5152 w 10001"/>
                <a:gd name="connsiteY4-248" fmla="*/ 9785 h 9785"/>
                <a:gd name="connsiteX5-249" fmla="*/ 0 w 10001"/>
                <a:gd name="connsiteY5-250" fmla="*/ 4935 h 9785"/>
                <a:gd name="connsiteX6-251" fmla="*/ 5184 w 10001"/>
                <a:gd name="connsiteY6-252" fmla="*/ 43 h 9785"/>
                <a:gd name="connsiteX0-253" fmla="*/ 5183 w 10000"/>
                <a:gd name="connsiteY0-254" fmla="*/ 44 h 10000"/>
                <a:gd name="connsiteX1-255" fmla="*/ 10000 w 10000"/>
                <a:gd name="connsiteY1-256" fmla="*/ 0 h 10000"/>
                <a:gd name="connsiteX2-257" fmla="*/ 8935 w 10000"/>
                <a:gd name="connsiteY2-258" fmla="*/ 4956 h 10000"/>
                <a:gd name="connsiteX3-259" fmla="*/ 9999 w 10000"/>
                <a:gd name="connsiteY3-260" fmla="*/ 10000 h 10000"/>
                <a:gd name="connsiteX4-261" fmla="*/ 5151 w 10000"/>
                <a:gd name="connsiteY4-262" fmla="*/ 10000 h 10000"/>
                <a:gd name="connsiteX5-263" fmla="*/ 0 w 10000"/>
                <a:gd name="connsiteY5-264" fmla="*/ 5043 h 10000"/>
                <a:gd name="connsiteX6-265" fmla="*/ 5183 w 10000"/>
                <a:gd name="connsiteY6-266" fmla="*/ 44 h 10000"/>
                <a:gd name="connsiteX0-267" fmla="*/ 5183 w 10000"/>
                <a:gd name="connsiteY0-268" fmla="*/ 44 h 10000"/>
                <a:gd name="connsiteX1-269" fmla="*/ 10000 w 10000"/>
                <a:gd name="connsiteY1-270" fmla="*/ 0 h 10000"/>
                <a:gd name="connsiteX2-271" fmla="*/ 8935 w 10000"/>
                <a:gd name="connsiteY2-272" fmla="*/ 4956 h 10000"/>
                <a:gd name="connsiteX3-273" fmla="*/ 9999 w 10000"/>
                <a:gd name="connsiteY3-274" fmla="*/ 10000 h 10000"/>
                <a:gd name="connsiteX4-275" fmla="*/ 5151 w 10000"/>
                <a:gd name="connsiteY4-276" fmla="*/ 10000 h 10000"/>
                <a:gd name="connsiteX5-277" fmla="*/ 0 w 10000"/>
                <a:gd name="connsiteY5-278" fmla="*/ 5043 h 10000"/>
                <a:gd name="connsiteX6-279" fmla="*/ 5183 w 10000"/>
                <a:gd name="connsiteY6-280" fmla="*/ 44 h 10000"/>
                <a:gd name="connsiteX0-281" fmla="*/ 5183 w 10000"/>
                <a:gd name="connsiteY0-282" fmla="*/ 44 h 10000"/>
                <a:gd name="connsiteX1-283" fmla="*/ 10000 w 10000"/>
                <a:gd name="connsiteY1-284" fmla="*/ 0 h 10000"/>
                <a:gd name="connsiteX2-285" fmla="*/ 8935 w 10000"/>
                <a:gd name="connsiteY2-286" fmla="*/ 4956 h 10000"/>
                <a:gd name="connsiteX3-287" fmla="*/ 9999 w 10000"/>
                <a:gd name="connsiteY3-288" fmla="*/ 10000 h 10000"/>
                <a:gd name="connsiteX4-289" fmla="*/ 5151 w 10000"/>
                <a:gd name="connsiteY4-290" fmla="*/ 10000 h 10000"/>
                <a:gd name="connsiteX5-291" fmla="*/ 0 w 10000"/>
                <a:gd name="connsiteY5-292" fmla="*/ 5043 h 10000"/>
                <a:gd name="connsiteX6-293" fmla="*/ 5183 w 10000"/>
                <a:gd name="connsiteY6-294" fmla="*/ 44 h 10000"/>
                <a:gd name="connsiteX0-295" fmla="*/ 5183 w 10000"/>
                <a:gd name="connsiteY0-296" fmla="*/ 44 h 10000"/>
                <a:gd name="connsiteX1-297" fmla="*/ 10000 w 10000"/>
                <a:gd name="connsiteY1-298" fmla="*/ 0 h 10000"/>
                <a:gd name="connsiteX2-299" fmla="*/ 8935 w 10000"/>
                <a:gd name="connsiteY2-300" fmla="*/ 4956 h 10000"/>
                <a:gd name="connsiteX3-301" fmla="*/ 9999 w 10000"/>
                <a:gd name="connsiteY3-302" fmla="*/ 10000 h 10000"/>
                <a:gd name="connsiteX4-303" fmla="*/ 5151 w 10000"/>
                <a:gd name="connsiteY4-304" fmla="*/ 10000 h 10000"/>
                <a:gd name="connsiteX5-305" fmla="*/ 0 w 10000"/>
                <a:gd name="connsiteY5-306" fmla="*/ 5043 h 10000"/>
                <a:gd name="connsiteX6-307" fmla="*/ 5183 w 10000"/>
                <a:gd name="connsiteY6-308" fmla="*/ 44 h 10000"/>
                <a:gd name="connsiteX0-309" fmla="*/ 5183 w 10000"/>
                <a:gd name="connsiteY0-310" fmla="*/ 44 h 10000"/>
                <a:gd name="connsiteX1-311" fmla="*/ 10000 w 10000"/>
                <a:gd name="connsiteY1-312" fmla="*/ 0 h 10000"/>
                <a:gd name="connsiteX2-313" fmla="*/ 8935 w 10000"/>
                <a:gd name="connsiteY2-314" fmla="*/ 4956 h 10000"/>
                <a:gd name="connsiteX3-315" fmla="*/ 9999 w 10000"/>
                <a:gd name="connsiteY3-316" fmla="*/ 10000 h 10000"/>
                <a:gd name="connsiteX4-317" fmla="*/ 5151 w 10000"/>
                <a:gd name="connsiteY4-318" fmla="*/ 10000 h 10000"/>
                <a:gd name="connsiteX5-319" fmla="*/ 0 w 10000"/>
                <a:gd name="connsiteY5-320" fmla="*/ 5043 h 10000"/>
                <a:gd name="connsiteX6-321" fmla="*/ 5183 w 10000"/>
                <a:gd name="connsiteY6-322" fmla="*/ 44 h 10000"/>
                <a:gd name="connsiteX0-323" fmla="*/ 5183 w 10000"/>
                <a:gd name="connsiteY0-324" fmla="*/ 44 h 10000"/>
                <a:gd name="connsiteX1-325" fmla="*/ 10000 w 10000"/>
                <a:gd name="connsiteY1-326" fmla="*/ 0 h 10000"/>
                <a:gd name="connsiteX2-327" fmla="*/ 8935 w 10000"/>
                <a:gd name="connsiteY2-328" fmla="*/ 4956 h 10000"/>
                <a:gd name="connsiteX3-329" fmla="*/ 9999 w 10000"/>
                <a:gd name="connsiteY3-330" fmla="*/ 10000 h 10000"/>
                <a:gd name="connsiteX4-331" fmla="*/ 5340 w 10000"/>
                <a:gd name="connsiteY4-332" fmla="*/ 9956 h 10000"/>
                <a:gd name="connsiteX5-333" fmla="*/ 0 w 10000"/>
                <a:gd name="connsiteY5-334" fmla="*/ 5043 h 10000"/>
                <a:gd name="connsiteX6-335" fmla="*/ 5183 w 10000"/>
                <a:gd name="connsiteY6-336" fmla="*/ 44 h 10000"/>
                <a:gd name="connsiteX0-337" fmla="*/ 5183 w 10000"/>
                <a:gd name="connsiteY0-338" fmla="*/ 44 h 10000"/>
                <a:gd name="connsiteX1-339" fmla="*/ 10000 w 10000"/>
                <a:gd name="connsiteY1-340" fmla="*/ 0 h 10000"/>
                <a:gd name="connsiteX2-341" fmla="*/ 8935 w 10000"/>
                <a:gd name="connsiteY2-342" fmla="*/ 4956 h 10000"/>
                <a:gd name="connsiteX3-343" fmla="*/ 9999 w 10000"/>
                <a:gd name="connsiteY3-344" fmla="*/ 10000 h 10000"/>
                <a:gd name="connsiteX4-345" fmla="*/ 5340 w 10000"/>
                <a:gd name="connsiteY4-346" fmla="*/ 9956 h 10000"/>
                <a:gd name="connsiteX5-347" fmla="*/ 0 w 10000"/>
                <a:gd name="connsiteY5-348" fmla="*/ 5043 h 10000"/>
                <a:gd name="connsiteX6-349" fmla="*/ 5183 w 10000"/>
                <a:gd name="connsiteY6-350" fmla="*/ 44 h 10000"/>
                <a:gd name="connsiteX0-351" fmla="*/ 5183 w 10000"/>
                <a:gd name="connsiteY0-352" fmla="*/ 44 h 10000"/>
                <a:gd name="connsiteX1-353" fmla="*/ 10000 w 10000"/>
                <a:gd name="connsiteY1-354" fmla="*/ 0 h 10000"/>
                <a:gd name="connsiteX2-355" fmla="*/ 8935 w 10000"/>
                <a:gd name="connsiteY2-356" fmla="*/ 4956 h 10000"/>
                <a:gd name="connsiteX3-357" fmla="*/ 9999 w 10000"/>
                <a:gd name="connsiteY3-358" fmla="*/ 10000 h 10000"/>
                <a:gd name="connsiteX4-359" fmla="*/ 5183 w 10000"/>
                <a:gd name="connsiteY4-360" fmla="*/ 9912 h 10000"/>
                <a:gd name="connsiteX5-361" fmla="*/ 0 w 10000"/>
                <a:gd name="connsiteY5-362" fmla="*/ 5043 h 10000"/>
                <a:gd name="connsiteX6-363" fmla="*/ 5183 w 10000"/>
                <a:gd name="connsiteY6-364" fmla="*/ 44 h 10000"/>
                <a:gd name="connsiteX0-365" fmla="*/ 603 w 5420"/>
                <a:gd name="connsiteY0-366" fmla="*/ 44 h 10000"/>
                <a:gd name="connsiteX1-367" fmla="*/ 5420 w 5420"/>
                <a:gd name="connsiteY1-368" fmla="*/ 0 h 10000"/>
                <a:gd name="connsiteX2-369" fmla="*/ 4355 w 5420"/>
                <a:gd name="connsiteY2-370" fmla="*/ 4956 h 10000"/>
                <a:gd name="connsiteX3-371" fmla="*/ 5419 w 5420"/>
                <a:gd name="connsiteY3-372" fmla="*/ 10000 h 10000"/>
                <a:gd name="connsiteX4-373" fmla="*/ 603 w 5420"/>
                <a:gd name="connsiteY4-374" fmla="*/ 9912 h 10000"/>
                <a:gd name="connsiteX5-375" fmla="*/ 603 w 5420"/>
                <a:gd name="connsiteY5-376" fmla="*/ 44 h 10000"/>
                <a:gd name="connsiteX0-377" fmla="*/ 1112 w 9999"/>
                <a:gd name="connsiteY0-378" fmla="*/ 9912 h 11176"/>
                <a:gd name="connsiteX1-379" fmla="*/ 1112 w 9999"/>
                <a:gd name="connsiteY1-380" fmla="*/ 44 h 11176"/>
                <a:gd name="connsiteX2-381" fmla="*/ 9999 w 9999"/>
                <a:gd name="connsiteY2-382" fmla="*/ 0 h 11176"/>
                <a:gd name="connsiteX3-383" fmla="*/ 8034 w 9999"/>
                <a:gd name="connsiteY3-384" fmla="*/ 4956 h 11176"/>
                <a:gd name="connsiteX4-385" fmla="*/ 9997 w 9999"/>
                <a:gd name="connsiteY4-386" fmla="*/ 10000 h 11176"/>
                <a:gd name="connsiteX5-387" fmla="*/ 2783 w 9999"/>
                <a:gd name="connsiteY5-388" fmla="*/ 11176 h 11176"/>
                <a:gd name="connsiteX0-389" fmla="*/ 1112 w 10000"/>
                <a:gd name="connsiteY0-390" fmla="*/ 8869 h 8948"/>
                <a:gd name="connsiteX1-391" fmla="*/ 1112 w 10000"/>
                <a:gd name="connsiteY1-392" fmla="*/ 39 h 8948"/>
                <a:gd name="connsiteX2-393" fmla="*/ 10000 w 10000"/>
                <a:gd name="connsiteY2-394" fmla="*/ 0 h 8948"/>
                <a:gd name="connsiteX3-395" fmla="*/ 8035 w 10000"/>
                <a:gd name="connsiteY3-396" fmla="*/ 4435 h 8948"/>
                <a:gd name="connsiteX4-397" fmla="*/ 9998 w 10000"/>
                <a:gd name="connsiteY4-398" fmla="*/ 8948 h 8948"/>
                <a:gd name="connsiteX0-399" fmla="*/ 0 w 8888"/>
                <a:gd name="connsiteY0-400" fmla="*/ 44 h 10000"/>
                <a:gd name="connsiteX1-401" fmla="*/ 8888 w 8888"/>
                <a:gd name="connsiteY1-402" fmla="*/ 0 h 10000"/>
                <a:gd name="connsiteX2-403" fmla="*/ 6923 w 8888"/>
                <a:gd name="connsiteY2-404" fmla="*/ 4956 h 10000"/>
                <a:gd name="connsiteX3-405" fmla="*/ 8886 w 8888"/>
                <a:gd name="connsiteY3-406" fmla="*/ 10000 h 10000"/>
                <a:gd name="connsiteX0-407" fmla="*/ 2211 w 2211"/>
                <a:gd name="connsiteY0-408" fmla="*/ 0 h 10000"/>
                <a:gd name="connsiteX1-409" fmla="*/ 0 w 2211"/>
                <a:gd name="connsiteY1-410" fmla="*/ 4956 h 10000"/>
                <a:gd name="connsiteX2-411" fmla="*/ 2209 w 2211"/>
                <a:gd name="connsiteY2-412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>
                <a:latin typeface="+mn-ea"/>
              </a:endParaRPr>
            </a:p>
          </p:txBody>
        </p:sp>
        <p:grpSp>
          <p:nvGrpSpPr>
            <p:cNvPr id="117" name="Group 119"/>
            <p:cNvGrpSpPr/>
            <p:nvPr/>
          </p:nvGrpSpPr>
          <p:grpSpPr>
            <a:xfrm>
              <a:off x="4328967" y="5668206"/>
              <a:ext cx="814653" cy="442509"/>
              <a:chOff x="3675121" y="5435921"/>
              <a:chExt cx="1332140" cy="723601"/>
            </a:xfrm>
          </p:grpSpPr>
          <p:cxnSp>
            <p:nvCxnSpPr>
              <p:cNvPr id="137" name="Straight Connector 124"/>
              <p:cNvCxnSpPr/>
              <p:nvPr/>
            </p:nvCxnSpPr>
            <p:spPr>
              <a:xfrm flipV="1">
                <a:off x="3675121" y="5984024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25"/>
              <p:cNvCxnSpPr/>
              <p:nvPr/>
            </p:nvCxnSpPr>
            <p:spPr>
              <a:xfrm flipV="1">
                <a:off x="3675121" y="5620676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Stored Data 71"/>
              <p:cNvSpPr/>
              <p:nvPr/>
            </p:nvSpPr>
            <p:spPr>
              <a:xfrm rot="10800000">
                <a:off x="3997592" y="5435941"/>
                <a:ext cx="1009669" cy="723580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-1" fmla="*/ 4932 w 13265"/>
                  <a:gd name="connsiteY0-2" fmla="*/ 0 h 10000"/>
                  <a:gd name="connsiteX1-3" fmla="*/ 13265 w 13265"/>
                  <a:gd name="connsiteY1-4" fmla="*/ 0 h 10000"/>
                  <a:gd name="connsiteX2-5" fmla="*/ 11598 w 13265"/>
                  <a:gd name="connsiteY2-6" fmla="*/ 5000 h 10000"/>
                  <a:gd name="connsiteX3-7" fmla="*/ 13265 w 13265"/>
                  <a:gd name="connsiteY3-8" fmla="*/ 10000 h 10000"/>
                  <a:gd name="connsiteX4-9" fmla="*/ 4932 w 13265"/>
                  <a:gd name="connsiteY4-10" fmla="*/ 10000 h 10000"/>
                  <a:gd name="connsiteX5-11" fmla="*/ 0 w 13265"/>
                  <a:gd name="connsiteY5-12" fmla="*/ 5084 h 10000"/>
                  <a:gd name="connsiteX6-13" fmla="*/ 4932 w 13265"/>
                  <a:gd name="connsiteY6-14" fmla="*/ 0 h 10000"/>
                  <a:gd name="connsiteX0-15" fmla="*/ 5226 w 13559"/>
                  <a:gd name="connsiteY0-16" fmla="*/ 0 h 10000"/>
                  <a:gd name="connsiteX1-17" fmla="*/ 13559 w 13559"/>
                  <a:gd name="connsiteY1-18" fmla="*/ 0 h 10000"/>
                  <a:gd name="connsiteX2-19" fmla="*/ 11892 w 13559"/>
                  <a:gd name="connsiteY2-20" fmla="*/ 5000 h 10000"/>
                  <a:gd name="connsiteX3-21" fmla="*/ 13559 w 13559"/>
                  <a:gd name="connsiteY3-22" fmla="*/ 10000 h 10000"/>
                  <a:gd name="connsiteX4-23" fmla="*/ 5226 w 13559"/>
                  <a:gd name="connsiteY4-24" fmla="*/ 10000 h 10000"/>
                  <a:gd name="connsiteX5-25" fmla="*/ 294 w 13559"/>
                  <a:gd name="connsiteY5-26" fmla="*/ 5084 h 10000"/>
                  <a:gd name="connsiteX6-27" fmla="*/ 5226 w 13559"/>
                  <a:gd name="connsiteY6-28" fmla="*/ 0 h 10000"/>
                  <a:gd name="connsiteX0-29" fmla="*/ 4933 w 13266"/>
                  <a:gd name="connsiteY0-30" fmla="*/ 0 h 10000"/>
                  <a:gd name="connsiteX1-31" fmla="*/ 13266 w 13266"/>
                  <a:gd name="connsiteY1-32" fmla="*/ 0 h 10000"/>
                  <a:gd name="connsiteX2-33" fmla="*/ 11599 w 13266"/>
                  <a:gd name="connsiteY2-34" fmla="*/ 5000 h 10000"/>
                  <a:gd name="connsiteX3-35" fmla="*/ 13266 w 13266"/>
                  <a:gd name="connsiteY3-36" fmla="*/ 10000 h 10000"/>
                  <a:gd name="connsiteX4-37" fmla="*/ 4933 w 13266"/>
                  <a:gd name="connsiteY4-38" fmla="*/ 10000 h 10000"/>
                  <a:gd name="connsiteX5-39" fmla="*/ 1 w 13266"/>
                  <a:gd name="connsiteY5-40" fmla="*/ 5084 h 10000"/>
                  <a:gd name="connsiteX6-41" fmla="*/ 4933 w 13266"/>
                  <a:gd name="connsiteY6-42" fmla="*/ 0 h 10000"/>
                  <a:gd name="connsiteX0-43" fmla="*/ 4933 w 13266"/>
                  <a:gd name="connsiteY0-44" fmla="*/ 0 h 10000"/>
                  <a:gd name="connsiteX1-45" fmla="*/ 13266 w 13266"/>
                  <a:gd name="connsiteY1-46" fmla="*/ 0 h 10000"/>
                  <a:gd name="connsiteX2-47" fmla="*/ 11599 w 13266"/>
                  <a:gd name="connsiteY2-48" fmla="*/ 5000 h 10000"/>
                  <a:gd name="connsiteX3-49" fmla="*/ 13266 w 13266"/>
                  <a:gd name="connsiteY3-50" fmla="*/ 10000 h 10000"/>
                  <a:gd name="connsiteX4-51" fmla="*/ 4933 w 13266"/>
                  <a:gd name="connsiteY4-52" fmla="*/ 10000 h 10000"/>
                  <a:gd name="connsiteX5-53" fmla="*/ 1 w 13266"/>
                  <a:gd name="connsiteY5-54" fmla="*/ 5084 h 10000"/>
                  <a:gd name="connsiteX6-55" fmla="*/ 4933 w 13266"/>
                  <a:gd name="connsiteY6-56" fmla="*/ 0 h 10000"/>
                  <a:gd name="connsiteX0-57" fmla="*/ 4966 w 13299"/>
                  <a:gd name="connsiteY0-58" fmla="*/ 0 h 10000"/>
                  <a:gd name="connsiteX1-59" fmla="*/ 13299 w 13299"/>
                  <a:gd name="connsiteY1-60" fmla="*/ 0 h 10000"/>
                  <a:gd name="connsiteX2-61" fmla="*/ 11632 w 13299"/>
                  <a:gd name="connsiteY2-62" fmla="*/ 5000 h 10000"/>
                  <a:gd name="connsiteX3-63" fmla="*/ 13299 w 13299"/>
                  <a:gd name="connsiteY3-64" fmla="*/ 10000 h 10000"/>
                  <a:gd name="connsiteX4-65" fmla="*/ 7782 w 13299"/>
                  <a:gd name="connsiteY4-66" fmla="*/ 10000 h 10000"/>
                  <a:gd name="connsiteX5-67" fmla="*/ 34 w 13299"/>
                  <a:gd name="connsiteY5-68" fmla="*/ 5084 h 10000"/>
                  <a:gd name="connsiteX6-69" fmla="*/ 4966 w 13299"/>
                  <a:gd name="connsiteY6-70" fmla="*/ 0 h 10000"/>
                  <a:gd name="connsiteX0-71" fmla="*/ 4947 w 13280"/>
                  <a:gd name="connsiteY0-72" fmla="*/ 0 h 10000"/>
                  <a:gd name="connsiteX1-73" fmla="*/ 13280 w 13280"/>
                  <a:gd name="connsiteY1-74" fmla="*/ 0 h 10000"/>
                  <a:gd name="connsiteX2-75" fmla="*/ 11613 w 13280"/>
                  <a:gd name="connsiteY2-76" fmla="*/ 5000 h 10000"/>
                  <a:gd name="connsiteX3-77" fmla="*/ 13280 w 13280"/>
                  <a:gd name="connsiteY3-78" fmla="*/ 10000 h 10000"/>
                  <a:gd name="connsiteX4-79" fmla="*/ 6702 w 13280"/>
                  <a:gd name="connsiteY4-80" fmla="*/ 9832 h 10000"/>
                  <a:gd name="connsiteX5-81" fmla="*/ 15 w 13280"/>
                  <a:gd name="connsiteY5-82" fmla="*/ 5084 h 10000"/>
                  <a:gd name="connsiteX6-83" fmla="*/ 4947 w 13280"/>
                  <a:gd name="connsiteY6-84" fmla="*/ 0 h 10000"/>
                  <a:gd name="connsiteX0-85" fmla="*/ 4933 w 13266"/>
                  <a:gd name="connsiteY0-86" fmla="*/ 0 h 10000"/>
                  <a:gd name="connsiteX1-87" fmla="*/ 13266 w 13266"/>
                  <a:gd name="connsiteY1-88" fmla="*/ 0 h 10000"/>
                  <a:gd name="connsiteX2-89" fmla="*/ 11599 w 13266"/>
                  <a:gd name="connsiteY2-90" fmla="*/ 5000 h 10000"/>
                  <a:gd name="connsiteX3-91" fmla="*/ 13266 w 13266"/>
                  <a:gd name="connsiteY3-92" fmla="*/ 10000 h 10000"/>
                  <a:gd name="connsiteX4-93" fmla="*/ 6688 w 13266"/>
                  <a:gd name="connsiteY4-94" fmla="*/ 9832 h 10000"/>
                  <a:gd name="connsiteX5-95" fmla="*/ 1 w 13266"/>
                  <a:gd name="connsiteY5-96" fmla="*/ 5084 h 10000"/>
                  <a:gd name="connsiteX6-97" fmla="*/ 4933 w 13266"/>
                  <a:gd name="connsiteY6-98" fmla="*/ 0 h 10000"/>
                  <a:gd name="connsiteX0-99" fmla="*/ 5711 w 13268"/>
                  <a:gd name="connsiteY0-100" fmla="*/ 126 h 10000"/>
                  <a:gd name="connsiteX1-101" fmla="*/ 13268 w 13268"/>
                  <a:gd name="connsiteY1-102" fmla="*/ 0 h 10000"/>
                  <a:gd name="connsiteX2-103" fmla="*/ 11601 w 13268"/>
                  <a:gd name="connsiteY2-104" fmla="*/ 5000 h 10000"/>
                  <a:gd name="connsiteX3-105" fmla="*/ 13268 w 13268"/>
                  <a:gd name="connsiteY3-106" fmla="*/ 10000 h 10000"/>
                  <a:gd name="connsiteX4-107" fmla="*/ 6690 w 13268"/>
                  <a:gd name="connsiteY4-108" fmla="*/ 9832 h 10000"/>
                  <a:gd name="connsiteX5-109" fmla="*/ 3 w 13268"/>
                  <a:gd name="connsiteY5-110" fmla="*/ 5084 h 10000"/>
                  <a:gd name="connsiteX6-111" fmla="*/ 5711 w 13268"/>
                  <a:gd name="connsiteY6-112" fmla="*/ 126 h 10000"/>
                  <a:gd name="connsiteX0-113" fmla="*/ 5709 w 13266"/>
                  <a:gd name="connsiteY0-114" fmla="*/ 126 h 10000"/>
                  <a:gd name="connsiteX1-115" fmla="*/ 13266 w 13266"/>
                  <a:gd name="connsiteY1-116" fmla="*/ 0 h 10000"/>
                  <a:gd name="connsiteX2-117" fmla="*/ 11599 w 13266"/>
                  <a:gd name="connsiteY2-118" fmla="*/ 5000 h 10000"/>
                  <a:gd name="connsiteX3-119" fmla="*/ 13266 w 13266"/>
                  <a:gd name="connsiteY3-120" fmla="*/ 10000 h 10000"/>
                  <a:gd name="connsiteX4-121" fmla="*/ 6688 w 13266"/>
                  <a:gd name="connsiteY4-122" fmla="*/ 9832 h 10000"/>
                  <a:gd name="connsiteX5-123" fmla="*/ 1 w 13266"/>
                  <a:gd name="connsiteY5-124" fmla="*/ 5084 h 10000"/>
                  <a:gd name="connsiteX6-125" fmla="*/ 5709 w 13266"/>
                  <a:gd name="connsiteY6-126" fmla="*/ 126 h 10000"/>
                  <a:gd name="connsiteX0-127" fmla="*/ 5709 w 13266"/>
                  <a:gd name="connsiteY0-128" fmla="*/ 126 h 10000"/>
                  <a:gd name="connsiteX1-129" fmla="*/ 13266 w 13266"/>
                  <a:gd name="connsiteY1-130" fmla="*/ 0 h 10000"/>
                  <a:gd name="connsiteX2-131" fmla="*/ 11599 w 13266"/>
                  <a:gd name="connsiteY2-132" fmla="*/ 5000 h 10000"/>
                  <a:gd name="connsiteX3-133" fmla="*/ 13266 w 13266"/>
                  <a:gd name="connsiteY3-134" fmla="*/ 10000 h 10000"/>
                  <a:gd name="connsiteX4-135" fmla="*/ 6688 w 13266"/>
                  <a:gd name="connsiteY4-136" fmla="*/ 9832 h 10000"/>
                  <a:gd name="connsiteX5-137" fmla="*/ 1 w 13266"/>
                  <a:gd name="connsiteY5-138" fmla="*/ 5084 h 10000"/>
                  <a:gd name="connsiteX6-139" fmla="*/ 5709 w 13266"/>
                  <a:gd name="connsiteY6-140" fmla="*/ 126 h 10000"/>
                  <a:gd name="connsiteX0-141" fmla="*/ 6688 w 13265"/>
                  <a:gd name="connsiteY0-142" fmla="*/ 42 h 10000"/>
                  <a:gd name="connsiteX1-143" fmla="*/ 13265 w 13265"/>
                  <a:gd name="connsiteY1-144" fmla="*/ 0 h 10000"/>
                  <a:gd name="connsiteX2-145" fmla="*/ 11598 w 13265"/>
                  <a:gd name="connsiteY2-146" fmla="*/ 5000 h 10000"/>
                  <a:gd name="connsiteX3-147" fmla="*/ 13265 w 13265"/>
                  <a:gd name="connsiteY3-148" fmla="*/ 10000 h 10000"/>
                  <a:gd name="connsiteX4-149" fmla="*/ 6687 w 13265"/>
                  <a:gd name="connsiteY4-150" fmla="*/ 9832 h 10000"/>
                  <a:gd name="connsiteX5-151" fmla="*/ 0 w 13265"/>
                  <a:gd name="connsiteY5-152" fmla="*/ 5084 h 10000"/>
                  <a:gd name="connsiteX6-153" fmla="*/ 6688 w 13265"/>
                  <a:gd name="connsiteY6-154" fmla="*/ 42 h 10000"/>
                  <a:gd name="connsiteX0-155" fmla="*/ 6688 w 13265"/>
                  <a:gd name="connsiteY0-156" fmla="*/ 42 h 9832"/>
                  <a:gd name="connsiteX1-157" fmla="*/ 13265 w 13265"/>
                  <a:gd name="connsiteY1-158" fmla="*/ 0 h 9832"/>
                  <a:gd name="connsiteX2-159" fmla="*/ 11598 w 13265"/>
                  <a:gd name="connsiteY2-160" fmla="*/ 5000 h 9832"/>
                  <a:gd name="connsiteX3-161" fmla="*/ 11387 w 13265"/>
                  <a:gd name="connsiteY3-162" fmla="*/ 9790 h 9832"/>
                  <a:gd name="connsiteX4-163" fmla="*/ 6687 w 13265"/>
                  <a:gd name="connsiteY4-164" fmla="*/ 9832 h 9832"/>
                  <a:gd name="connsiteX5-165" fmla="*/ 0 w 13265"/>
                  <a:gd name="connsiteY5-166" fmla="*/ 5084 h 9832"/>
                  <a:gd name="connsiteX6-167" fmla="*/ 6688 w 13265"/>
                  <a:gd name="connsiteY6-168" fmla="*/ 42 h 9832"/>
                  <a:gd name="connsiteX0-169" fmla="*/ 5042 w 10000"/>
                  <a:gd name="connsiteY0-170" fmla="*/ 43 h 10000"/>
                  <a:gd name="connsiteX1-171" fmla="*/ 10000 w 10000"/>
                  <a:gd name="connsiteY1-172" fmla="*/ 0 h 10000"/>
                  <a:gd name="connsiteX2-173" fmla="*/ 8743 w 10000"/>
                  <a:gd name="connsiteY2-174" fmla="*/ 5085 h 10000"/>
                  <a:gd name="connsiteX3-175" fmla="*/ 9692 w 10000"/>
                  <a:gd name="connsiteY3-176" fmla="*/ 10000 h 10000"/>
                  <a:gd name="connsiteX4-177" fmla="*/ 5041 w 10000"/>
                  <a:gd name="connsiteY4-178" fmla="*/ 10000 h 10000"/>
                  <a:gd name="connsiteX5-179" fmla="*/ 0 w 10000"/>
                  <a:gd name="connsiteY5-180" fmla="*/ 5171 h 10000"/>
                  <a:gd name="connsiteX6-181" fmla="*/ 5042 w 10000"/>
                  <a:gd name="connsiteY6-182" fmla="*/ 43 h 10000"/>
                  <a:gd name="connsiteX0-183" fmla="*/ 5042 w 10000"/>
                  <a:gd name="connsiteY0-184" fmla="*/ 43 h 10000"/>
                  <a:gd name="connsiteX1-185" fmla="*/ 10000 w 10000"/>
                  <a:gd name="connsiteY1-186" fmla="*/ 0 h 10000"/>
                  <a:gd name="connsiteX2-187" fmla="*/ 8743 w 10000"/>
                  <a:gd name="connsiteY2-188" fmla="*/ 5085 h 10000"/>
                  <a:gd name="connsiteX3-189" fmla="*/ 9784 w 10000"/>
                  <a:gd name="connsiteY3-190" fmla="*/ 10000 h 10000"/>
                  <a:gd name="connsiteX4-191" fmla="*/ 5041 w 10000"/>
                  <a:gd name="connsiteY4-192" fmla="*/ 10000 h 10000"/>
                  <a:gd name="connsiteX5-193" fmla="*/ 0 w 10000"/>
                  <a:gd name="connsiteY5-194" fmla="*/ 5171 h 10000"/>
                  <a:gd name="connsiteX6-195" fmla="*/ 5042 w 10000"/>
                  <a:gd name="connsiteY6-196" fmla="*/ 43 h 10000"/>
                  <a:gd name="connsiteX0-197" fmla="*/ 5042 w 9784"/>
                  <a:gd name="connsiteY0-198" fmla="*/ 0 h 9957"/>
                  <a:gd name="connsiteX1-199" fmla="*/ 9415 w 9784"/>
                  <a:gd name="connsiteY1-200" fmla="*/ 171 h 9957"/>
                  <a:gd name="connsiteX2-201" fmla="*/ 8743 w 9784"/>
                  <a:gd name="connsiteY2-202" fmla="*/ 5042 h 9957"/>
                  <a:gd name="connsiteX3-203" fmla="*/ 9784 w 9784"/>
                  <a:gd name="connsiteY3-204" fmla="*/ 9957 h 9957"/>
                  <a:gd name="connsiteX4-205" fmla="*/ 5041 w 9784"/>
                  <a:gd name="connsiteY4-206" fmla="*/ 9957 h 9957"/>
                  <a:gd name="connsiteX5-207" fmla="*/ 0 w 9784"/>
                  <a:gd name="connsiteY5-208" fmla="*/ 5128 h 9957"/>
                  <a:gd name="connsiteX6-209" fmla="*/ 5042 w 9784"/>
                  <a:gd name="connsiteY6-210" fmla="*/ 0 h 9957"/>
                  <a:gd name="connsiteX0-211" fmla="*/ 5153 w 10000"/>
                  <a:gd name="connsiteY0-212" fmla="*/ 0 h 10000"/>
                  <a:gd name="connsiteX1-213" fmla="*/ 9875 w 10000"/>
                  <a:gd name="connsiteY1-214" fmla="*/ 172 h 10000"/>
                  <a:gd name="connsiteX2-215" fmla="*/ 8936 w 10000"/>
                  <a:gd name="connsiteY2-216" fmla="*/ 5064 h 10000"/>
                  <a:gd name="connsiteX3-217" fmla="*/ 10000 w 10000"/>
                  <a:gd name="connsiteY3-218" fmla="*/ 10000 h 10000"/>
                  <a:gd name="connsiteX4-219" fmla="*/ 5152 w 10000"/>
                  <a:gd name="connsiteY4-220" fmla="*/ 10000 h 10000"/>
                  <a:gd name="connsiteX5-221" fmla="*/ 0 w 10000"/>
                  <a:gd name="connsiteY5-222" fmla="*/ 5150 h 10000"/>
                  <a:gd name="connsiteX6-223" fmla="*/ 5153 w 10000"/>
                  <a:gd name="connsiteY6-224" fmla="*/ 0 h 10000"/>
                  <a:gd name="connsiteX0-225" fmla="*/ 5153 w 10001"/>
                  <a:gd name="connsiteY0-226" fmla="*/ 0 h 10000"/>
                  <a:gd name="connsiteX1-227" fmla="*/ 10001 w 10001"/>
                  <a:gd name="connsiteY1-228" fmla="*/ 215 h 10000"/>
                  <a:gd name="connsiteX2-229" fmla="*/ 8936 w 10001"/>
                  <a:gd name="connsiteY2-230" fmla="*/ 5064 h 10000"/>
                  <a:gd name="connsiteX3-231" fmla="*/ 10000 w 10001"/>
                  <a:gd name="connsiteY3-232" fmla="*/ 10000 h 10000"/>
                  <a:gd name="connsiteX4-233" fmla="*/ 5152 w 10001"/>
                  <a:gd name="connsiteY4-234" fmla="*/ 10000 h 10000"/>
                  <a:gd name="connsiteX5-235" fmla="*/ 0 w 10001"/>
                  <a:gd name="connsiteY5-236" fmla="*/ 5150 h 10000"/>
                  <a:gd name="connsiteX6-237" fmla="*/ 5153 w 10001"/>
                  <a:gd name="connsiteY6-238" fmla="*/ 0 h 10000"/>
                  <a:gd name="connsiteX0-239" fmla="*/ 5184 w 10001"/>
                  <a:gd name="connsiteY0-240" fmla="*/ 43 h 9785"/>
                  <a:gd name="connsiteX1-241" fmla="*/ 10001 w 10001"/>
                  <a:gd name="connsiteY1-242" fmla="*/ 0 h 9785"/>
                  <a:gd name="connsiteX2-243" fmla="*/ 8936 w 10001"/>
                  <a:gd name="connsiteY2-244" fmla="*/ 4849 h 9785"/>
                  <a:gd name="connsiteX3-245" fmla="*/ 10000 w 10001"/>
                  <a:gd name="connsiteY3-246" fmla="*/ 9785 h 9785"/>
                  <a:gd name="connsiteX4-247" fmla="*/ 5152 w 10001"/>
                  <a:gd name="connsiteY4-248" fmla="*/ 9785 h 9785"/>
                  <a:gd name="connsiteX5-249" fmla="*/ 0 w 10001"/>
                  <a:gd name="connsiteY5-250" fmla="*/ 4935 h 9785"/>
                  <a:gd name="connsiteX6-251" fmla="*/ 5184 w 10001"/>
                  <a:gd name="connsiteY6-252" fmla="*/ 43 h 9785"/>
                  <a:gd name="connsiteX0-253" fmla="*/ 5183 w 10000"/>
                  <a:gd name="connsiteY0-254" fmla="*/ 44 h 10000"/>
                  <a:gd name="connsiteX1-255" fmla="*/ 10000 w 10000"/>
                  <a:gd name="connsiteY1-256" fmla="*/ 0 h 10000"/>
                  <a:gd name="connsiteX2-257" fmla="*/ 8935 w 10000"/>
                  <a:gd name="connsiteY2-258" fmla="*/ 4956 h 10000"/>
                  <a:gd name="connsiteX3-259" fmla="*/ 9999 w 10000"/>
                  <a:gd name="connsiteY3-260" fmla="*/ 10000 h 10000"/>
                  <a:gd name="connsiteX4-261" fmla="*/ 5151 w 10000"/>
                  <a:gd name="connsiteY4-262" fmla="*/ 10000 h 10000"/>
                  <a:gd name="connsiteX5-263" fmla="*/ 0 w 10000"/>
                  <a:gd name="connsiteY5-264" fmla="*/ 5043 h 10000"/>
                  <a:gd name="connsiteX6-265" fmla="*/ 5183 w 10000"/>
                  <a:gd name="connsiteY6-266" fmla="*/ 44 h 10000"/>
                  <a:gd name="connsiteX0-267" fmla="*/ 5183 w 10000"/>
                  <a:gd name="connsiteY0-268" fmla="*/ 44 h 10000"/>
                  <a:gd name="connsiteX1-269" fmla="*/ 10000 w 10000"/>
                  <a:gd name="connsiteY1-270" fmla="*/ 0 h 10000"/>
                  <a:gd name="connsiteX2-271" fmla="*/ 8935 w 10000"/>
                  <a:gd name="connsiteY2-272" fmla="*/ 4956 h 10000"/>
                  <a:gd name="connsiteX3-273" fmla="*/ 9999 w 10000"/>
                  <a:gd name="connsiteY3-274" fmla="*/ 10000 h 10000"/>
                  <a:gd name="connsiteX4-275" fmla="*/ 5151 w 10000"/>
                  <a:gd name="connsiteY4-276" fmla="*/ 10000 h 10000"/>
                  <a:gd name="connsiteX5-277" fmla="*/ 0 w 10000"/>
                  <a:gd name="connsiteY5-278" fmla="*/ 5043 h 10000"/>
                  <a:gd name="connsiteX6-279" fmla="*/ 5183 w 10000"/>
                  <a:gd name="connsiteY6-280" fmla="*/ 44 h 10000"/>
                  <a:gd name="connsiteX0-281" fmla="*/ 5183 w 10000"/>
                  <a:gd name="connsiteY0-282" fmla="*/ 44 h 10000"/>
                  <a:gd name="connsiteX1-283" fmla="*/ 10000 w 10000"/>
                  <a:gd name="connsiteY1-284" fmla="*/ 0 h 10000"/>
                  <a:gd name="connsiteX2-285" fmla="*/ 8935 w 10000"/>
                  <a:gd name="connsiteY2-286" fmla="*/ 4956 h 10000"/>
                  <a:gd name="connsiteX3-287" fmla="*/ 9999 w 10000"/>
                  <a:gd name="connsiteY3-288" fmla="*/ 10000 h 10000"/>
                  <a:gd name="connsiteX4-289" fmla="*/ 5151 w 10000"/>
                  <a:gd name="connsiteY4-290" fmla="*/ 10000 h 10000"/>
                  <a:gd name="connsiteX5-291" fmla="*/ 0 w 10000"/>
                  <a:gd name="connsiteY5-292" fmla="*/ 5043 h 10000"/>
                  <a:gd name="connsiteX6-293" fmla="*/ 5183 w 10000"/>
                  <a:gd name="connsiteY6-294" fmla="*/ 44 h 10000"/>
                  <a:gd name="connsiteX0-295" fmla="*/ 5183 w 10000"/>
                  <a:gd name="connsiteY0-296" fmla="*/ 44 h 10000"/>
                  <a:gd name="connsiteX1-297" fmla="*/ 10000 w 10000"/>
                  <a:gd name="connsiteY1-298" fmla="*/ 0 h 10000"/>
                  <a:gd name="connsiteX2-299" fmla="*/ 8935 w 10000"/>
                  <a:gd name="connsiteY2-300" fmla="*/ 4956 h 10000"/>
                  <a:gd name="connsiteX3-301" fmla="*/ 9999 w 10000"/>
                  <a:gd name="connsiteY3-302" fmla="*/ 10000 h 10000"/>
                  <a:gd name="connsiteX4-303" fmla="*/ 5151 w 10000"/>
                  <a:gd name="connsiteY4-304" fmla="*/ 10000 h 10000"/>
                  <a:gd name="connsiteX5-305" fmla="*/ 0 w 10000"/>
                  <a:gd name="connsiteY5-306" fmla="*/ 5043 h 10000"/>
                  <a:gd name="connsiteX6-307" fmla="*/ 5183 w 10000"/>
                  <a:gd name="connsiteY6-308" fmla="*/ 44 h 10000"/>
                  <a:gd name="connsiteX0-309" fmla="*/ 5183 w 10000"/>
                  <a:gd name="connsiteY0-310" fmla="*/ 44 h 10000"/>
                  <a:gd name="connsiteX1-311" fmla="*/ 10000 w 10000"/>
                  <a:gd name="connsiteY1-312" fmla="*/ 0 h 10000"/>
                  <a:gd name="connsiteX2-313" fmla="*/ 8935 w 10000"/>
                  <a:gd name="connsiteY2-314" fmla="*/ 4956 h 10000"/>
                  <a:gd name="connsiteX3-315" fmla="*/ 9999 w 10000"/>
                  <a:gd name="connsiteY3-316" fmla="*/ 10000 h 10000"/>
                  <a:gd name="connsiteX4-317" fmla="*/ 5151 w 10000"/>
                  <a:gd name="connsiteY4-318" fmla="*/ 10000 h 10000"/>
                  <a:gd name="connsiteX5-319" fmla="*/ 0 w 10000"/>
                  <a:gd name="connsiteY5-320" fmla="*/ 5043 h 10000"/>
                  <a:gd name="connsiteX6-321" fmla="*/ 5183 w 10000"/>
                  <a:gd name="connsiteY6-322" fmla="*/ 44 h 10000"/>
                  <a:gd name="connsiteX0-323" fmla="*/ 5183 w 10000"/>
                  <a:gd name="connsiteY0-324" fmla="*/ 44 h 10000"/>
                  <a:gd name="connsiteX1-325" fmla="*/ 10000 w 10000"/>
                  <a:gd name="connsiteY1-326" fmla="*/ 0 h 10000"/>
                  <a:gd name="connsiteX2-327" fmla="*/ 8935 w 10000"/>
                  <a:gd name="connsiteY2-328" fmla="*/ 4956 h 10000"/>
                  <a:gd name="connsiteX3-329" fmla="*/ 9999 w 10000"/>
                  <a:gd name="connsiteY3-330" fmla="*/ 10000 h 10000"/>
                  <a:gd name="connsiteX4-331" fmla="*/ 5340 w 10000"/>
                  <a:gd name="connsiteY4-332" fmla="*/ 9956 h 10000"/>
                  <a:gd name="connsiteX5-333" fmla="*/ 0 w 10000"/>
                  <a:gd name="connsiteY5-334" fmla="*/ 5043 h 10000"/>
                  <a:gd name="connsiteX6-335" fmla="*/ 5183 w 10000"/>
                  <a:gd name="connsiteY6-336" fmla="*/ 44 h 10000"/>
                  <a:gd name="connsiteX0-337" fmla="*/ 5183 w 10000"/>
                  <a:gd name="connsiteY0-338" fmla="*/ 44 h 10000"/>
                  <a:gd name="connsiteX1-339" fmla="*/ 10000 w 10000"/>
                  <a:gd name="connsiteY1-340" fmla="*/ 0 h 10000"/>
                  <a:gd name="connsiteX2-341" fmla="*/ 8935 w 10000"/>
                  <a:gd name="connsiteY2-342" fmla="*/ 4956 h 10000"/>
                  <a:gd name="connsiteX3-343" fmla="*/ 9999 w 10000"/>
                  <a:gd name="connsiteY3-344" fmla="*/ 10000 h 10000"/>
                  <a:gd name="connsiteX4-345" fmla="*/ 5340 w 10000"/>
                  <a:gd name="connsiteY4-346" fmla="*/ 9956 h 10000"/>
                  <a:gd name="connsiteX5-347" fmla="*/ 0 w 10000"/>
                  <a:gd name="connsiteY5-348" fmla="*/ 5043 h 10000"/>
                  <a:gd name="connsiteX6-349" fmla="*/ 5183 w 10000"/>
                  <a:gd name="connsiteY6-350" fmla="*/ 44 h 10000"/>
                  <a:gd name="connsiteX0-351" fmla="*/ 5183 w 10000"/>
                  <a:gd name="connsiteY0-352" fmla="*/ 44 h 10000"/>
                  <a:gd name="connsiteX1-353" fmla="*/ 10000 w 10000"/>
                  <a:gd name="connsiteY1-354" fmla="*/ 0 h 10000"/>
                  <a:gd name="connsiteX2-355" fmla="*/ 8935 w 10000"/>
                  <a:gd name="connsiteY2-356" fmla="*/ 4956 h 10000"/>
                  <a:gd name="connsiteX3-357" fmla="*/ 9999 w 10000"/>
                  <a:gd name="connsiteY3-358" fmla="*/ 10000 h 10000"/>
                  <a:gd name="connsiteX4-359" fmla="*/ 5183 w 10000"/>
                  <a:gd name="connsiteY4-360" fmla="*/ 9912 h 10000"/>
                  <a:gd name="connsiteX5-361" fmla="*/ 0 w 10000"/>
                  <a:gd name="connsiteY5-362" fmla="*/ 5043 h 10000"/>
                  <a:gd name="connsiteX6-363" fmla="*/ 5183 w 10000"/>
                  <a:gd name="connsiteY6-364" fmla="*/ 44 h 10000"/>
                  <a:gd name="connsiteX0-365" fmla="*/ 5183 w 10000"/>
                  <a:gd name="connsiteY0-366" fmla="*/ 44 h 10000"/>
                  <a:gd name="connsiteX1-367" fmla="*/ 10000 w 10000"/>
                  <a:gd name="connsiteY1-368" fmla="*/ 0 h 10000"/>
                  <a:gd name="connsiteX2-369" fmla="*/ 8935 w 10000"/>
                  <a:gd name="connsiteY2-370" fmla="*/ 4956 h 10000"/>
                  <a:gd name="connsiteX3-371" fmla="*/ 9999 w 10000"/>
                  <a:gd name="connsiteY3-372" fmla="*/ 10000 h 10000"/>
                  <a:gd name="connsiteX4-373" fmla="*/ 5183 w 10000"/>
                  <a:gd name="connsiteY4-374" fmla="*/ 9912 h 10000"/>
                  <a:gd name="connsiteX5-375" fmla="*/ 0 w 10000"/>
                  <a:gd name="connsiteY5-376" fmla="*/ 5043 h 10000"/>
                  <a:gd name="connsiteX6-377" fmla="*/ 5183 w 10000"/>
                  <a:gd name="connsiteY6-378" fmla="*/ 44 h 10000"/>
                  <a:gd name="connsiteX0-379" fmla="*/ 5183 w 10000"/>
                  <a:gd name="connsiteY0-380" fmla="*/ 44 h 10000"/>
                  <a:gd name="connsiteX1-381" fmla="*/ 10000 w 10000"/>
                  <a:gd name="connsiteY1-382" fmla="*/ 0 h 10000"/>
                  <a:gd name="connsiteX2-383" fmla="*/ 8935 w 10000"/>
                  <a:gd name="connsiteY2-384" fmla="*/ 4956 h 10000"/>
                  <a:gd name="connsiteX3-385" fmla="*/ 9999 w 10000"/>
                  <a:gd name="connsiteY3-386" fmla="*/ 10000 h 10000"/>
                  <a:gd name="connsiteX4-387" fmla="*/ 5183 w 10000"/>
                  <a:gd name="connsiteY4-388" fmla="*/ 9912 h 10000"/>
                  <a:gd name="connsiteX5-389" fmla="*/ 0 w 10000"/>
                  <a:gd name="connsiteY5-390" fmla="*/ 5043 h 10000"/>
                  <a:gd name="connsiteX6-391" fmla="*/ 5183 w 10000"/>
                  <a:gd name="connsiteY6-392" fmla="*/ 44 h 10000"/>
                  <a:gd name="connsiteX0-393" fmla="*/ 8935 w 10000"/>
                  <a:gd name="connsiteY0-394" fmla="*/ 4956 h 10000"/>
                  <a:gd name="connsiteX1-395" fmla="*/ 9999 w 10000"/>
                  <a:gd name="connsiteY1-396" fmla="*/ 10000 h 10000"/>
                  <a:gd name="connsiteX2-397" fmla="*/ 5183 w 10000"/>
                  <a:gd name="connsiteY2-398" fmla="*/ 9912 h 10000"/>
                  <a:gd name="connsiteX3-399" fmla="*/ 0 w 10000"/>
                  <a:gd name="connsiteY3-400" fmla="*/ 5043 h 10000"/>
                  <a:gd name="connsiteX4-401" fmla="*/ 5183 w 10000"/>
                  <a:gd name="connsiteY4-402" fmla="*/ 44 h 10000"/>
                  <a:gd name="connsiteX5-403" fmla="*/ 10000 w 10000"/>
                  <a:gd name="connsiteY5-404" fmla="*/ 0 h 10000"/>
                  <a:gd name="connsiteX6-405" fmla="*/ 9841 w 10000"/>
                  <a:gd name="connsiteY6-406" fmla="*/ 6220 h 10000"/>
                  <a:gd name="connsiteX0-407" fmla="*/ 8935 w 10000"/>
                  <a:gd name="connsiteY0-408" fmla="*/ 4956 h 10000"/>
                  <a:gd name="connsiteX1-409" fmla="*/ 9999 w 10000"/>
                  <a:gd name="connsiteY1-410" fmla="*/ 10000 h 10000"/>
                  <a:gd name="connsiteX2-411" fmla="*/ 5183 w 10000"/>
                  <a:gd name="connsiteY2-412" fmla="*/ 9912 h 10000"/>
                  <a:gd name="connsiteX3-413" fmla="*/ 0 w 10000"/>
                  <a:gd name="connsiteY3-414" fmla="*/ 5043 h 10000"/>
                  <a:gd name="connsiteX4-415" fmla="*/ 5183 w 10000"/>
                  <a:gd name="connsiteY4-416" fmla="*/ 44 h 10000"/>
                  <a:gd name="connsiteX5-417" fmla="*/ 10000 w 10000"/>
                  <a:gd name="connsiteY5-418" fmla="*/ 0 h 10000"/>
                  <a:gd name="connsiteX0-419" fmla="*/ 9999 w 10000"/>
                  <a:gd name="connsiteY0-420" fmla="*/ 10000 h 10000"/>
                  <a:gd name="connsiteX1-421" fmla="*/ 5183 w 10000"/>
                  <a:gd name="connsiteY1-422" fmla="*/ 9912 h 10000"/>
                  <a:gd name="connsiteX2-423" fmla="*/ 0 w 10000"/>
                  <a:gd name="connsiteY2-424" fmla="*/ 5043 h 10000"/>
                  <a:gd name="connsiteX3-425" fmla="*/ 5183 w 10000"/>
                  <a:gd name="connsiteY3-426" fmla="*/ 44 h 10000"/>
                  <a:gd name="connsiteX4-427" fmla="*/ 10000 w 10000"/>
                  <a:gd name="connsiteY4-428" fmla="*/ 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10000">
                    <a:moveTo>
                      <a:pt x="9999" y="10000"/>
                    </a:moveTo>
                    <a:lnTo>
                      <a:pt x="5183" y="9912"/>
                    </a:lnTo>
                    <a:cubicBezTo>
                      <a:pt x="3060" y="9824"/>
                      <a:pt x="0" y="6688"/>
                      <a:pt x="0" y="5043"/>
                    </a:cubicBezTo>
                    <a:cubicBezTo>
                      <a:pt x="0" y="3398"/>
                      <a:pt x="2965" y="220"/>
                      <a:pt x="5183" y="44"/>
                    </a:cubicBezTo>
                    <a:lnTo>
                      <a:pt x="1000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5">
                  <a:latin typeface="+mn-ea"/>
                </a:endParaRPr>
              </a:p>
            </p:txBody>
          </p:sp>
          <p:sp>
            <p:nvSpPr>
              <p:cNvPr id="140" name="Stored Data 71"/>
              <p:cNvSpPr/>
              <p:nvPr/>
            </p:nvSpPr>
            <p:spPr>
              <a:xfrm rot="10800000">
                <a:off x="3990333" y="5435921"/>
                <a:ext cx="107530" cy="723601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-1" fmla="*/ 4932 w 13265"/>
                  <a:gd name="connsiteY0-2" fmla="*/ 0 h 10000"/>
                  <a:gd name="connsiteX1-3" fmla="*/ 13265 w 13265"/>
                  <a:gd name="connsiteY1-4" fmla="*/ 0 h 10000"/>
                  <a:gd name="connsiteX2-5" fmla="*/ 11598 w 13265"/>
                  <a:gd name="connsiteY2-6" fmla="*/ 5000 h 10000"/>
                  <a:gd name="connsiteX3-7" fmla="*/ 13265 w 13265"/>
                  <a:gd name="connsiteY3-8" fmla="*/ 10000 h 10000"/>
                  <a:gd name="connsiteX4-9" fmla="*/ 4932 w 13265"/>
                  <a:gd name="connsiteY4-10" fmla="*/ 10000 h 10000"/>
                  <a:gd name="connsiteX5-11" fmla="*/ 0 w 13265"/>
                  <a:gd name="connsiteY5-12" fmla="*/ 5084 h 10000"/>
                  <a:gd name="connsiteX6-13" fmla="*/ 4932 w 13265"/>
                  <a:gd name="connsiteY6-14" fmla="*/ 0 h 10000"/>
                  <a:gd name="connsiteX0-15" fmla="*/ 5226 w 13559"/>
                  <a:gd name="connsiteY0-16" fmla="*/ 0 h 10000"/>
                  <a:gd name="connsiteX1-17" fmla="*/ 13559 w 13559"/>
                  <a:gd name="connsiteY1-18" fmla="*/ 0 h 10000"/>
                  <a:gd name="connsiteX2-19" fmla="*/ 11892 w 13559"/>
                  <a:gd name="connsiteY2-20" fmla="*/ 5000 h 10000"/>
                  <a:gd name="connsiteX3-21" fmla="*/ 13559 w 13559"/>
                  <a:gd name="connsiteY3-22" fmla="*/ 10000 h 10000"/>
                  <a:gd name="connsiteX4-23" fmla="*/ 5226 w 13559"/>
                  <a:gd name="connsiteY4-24" fmla="*/ 10000 h 10000"/>
                  <a:gd name="connsiteX5-25" fmla="*/ 294 w 13559"/>
                  <a:gd name="connsiteY5-26" fmla="*/ 5084 h 10000"/>
                  <a:gd name="connsiteX6-27" fmla="*/ 5226 w 13559"/>
                  <a:gd name="connsiteY6-28" fmla="*/ 0 h 10000"/>
                  <a:gd name="connsiteX0-29" fmla="*/ 4933 w 13266"/>
                  <a:gd name="connsiteY0-30" fmla="*/ 0 h 10000"/>
                  <a:gd name="connsiteX1-31" fmla="*/ 13266 w 13266"/>
                  <a:gd name="connsiteY1-32" fmla="*/ 0 h 10000"/>
                  <a:gd name="connsiteX2-33" fmla="*/ 11599 w 13266"/>
                  <a:gd name="connsiteY2-34" fmla="*/ 5000 h 10000"/>
                  <a:gd name="connsiteX3-35" fmla="*/ 13266 w 13266"/>
                  <a:gd name="connsiteY3-36" fmla="*/ 10000 h 10000"/>
                  <a:gd name="connsiteX4-37" fmla="*/ 4933 w 13266"/>
                  <a:gd name="connsiteY4-38" fmla="*/ 10000 h 10000"/>
                  <a:gd name="connsiteX5-39" fmla="*/ 1 w 13266"/>
                  <a:gd name="connsiteY5-40" fmla="*/ 5084 h 10000"/>
                  <a:gd name="connsiteX6-41" fmla="*/ 4933 w 13266"/>
                  <a:gd name="connsiteY6-42" fmla="*/ 0 h 10000"/>
                  <a:gd name="connsiteX0-43" fmla="*/ 4933 w 13266"/>
                  <a:gd name="connsiteY0-44" fmla="*/ 0 h 10000"/>
                  <a:gd name="connsiteX1-45" fmla="*/ 13266 w 13266"/>
                  <a:gd name="connsiteY1-46" fmla="*/ 0 h 10000"/>
                  <a:gd name="connsiteX2-47" fmla="*/ 11599 w 13266"/>
                  <a:gd name="connsiteY2-48" fmla="*/ 5000 h 10000"/>
                  <a:gd name="connsiteX3-49" fmla="*/ 13266 w 13266"/>
                  <a:gd name="connsiteY3-50" fmla="*/ 10000 h 10000"/>
                  <a:gd name="connsiteX4-51" fmla="*/ 4933 w 13266"/>
                  <a:gd name="connsiteY4-52" fmla="*/ 10000 h 10000"/>
                  <a:gd name="connsiteX5-53" fmla="*/ 1 w 13266"/>
                  <a:gd name="connsiteY5-54" fmla="*/ 5084 h 10000"/>
                  <a:gd name="connsiteX6-55" fmla="*/ 4933 w 13266"/>
                  <a:gd name="connsiteY6-56" fmla="*/ 0 h 10000"/>
                  <a:gd name="connsiteX0-57" fmla="*/ 4966 w 13299"/>
                  <a:gd name="connsiteY0-58" fmla="*/ 0 h 10000"/>
                  <a:gd name="connsiteX1-59" fmla="*/ 13299 w 13299"/>
                  <a:gd name="connsiteY1-60" fmla="*/ 0 h 10000"/>
                  <a:gd name="connsiteX2-61" fmla="*/ 11632 w 13299"/>
                  <a:gd name="connsiteY2-62" fmla="*/ 5000 h 10000"/>
                  <a:gd name="connsiteX3-63" fmla="*/ 13299 w 13299"/>
                  <a:gd name="connsiteY3-64" fmla="*/ 10000 h 10000"/>
                  <a:gd name="connsiteX4-65" fmla="*/ 7782 w 13299"/>
                  <a:gd name="connsiteY4-66" fmla="*/ 10000 h 10000"/>
                  <a:gd name="connsiteX5-67" fmla="*/ 34 w 13299"/>
                  <a:gd name="connsiteY5-68" fmla="*/ 5084 h 10000"/>
                  <a:gd name="connsiteX6-69" fmla="*/ 4966 w 13299"/>
                  <a:gd name="connsiteY6-70" fmla="*/ 0 h 10000"/>
                  <a:gd name="connsiteX0-71" fmla="*/ 4947 w 13280"/>
                  <a:gd name="connsiteY0-72" fmla="*/ 0 h 10000"/>
                  <a:gd name="connsiteX1-73" fmla="*/ 13280 w 13280"/>
                  <a:gd name="connsiteY1-74" fmla="*/ 0 h 10000"/>
                  <a:gd name="connsiteX2-75" fmla="*/ 11613 w 13280"/>
                  <a:gd name="connsiteY2-76" fmla="*/ 5000 h 10000"/>
                  <a:gd name="connsiteX3-77" fmla="*/ 13280 w 13280"/>
                  <a:gd name="connsiteY3-78" fmla="*/ 10000 h 10000"/>
                  <a:gd name="connsiteX4-79" fmla="*/ 6702 w 13280"/>
                  <a:gd name="connsiteY4-80" fmla="*/ 9832 h 10000"/>
                  <a:gd name="connsiteX5-81" fmla="*/ 15 w 13280"/>
                  <a:gd name="connsiteY5-82" fmla="*/ 5084 h 10000"/>
                  <a:gd name="connsiteX6-83" fmla="*/ 4947 w 13280"/>
                  <a:gd name="connsiteY6-84" fmla="*/ 0 h 10000"/>
                  <a:gd name="connsiteX0-85" fmla="*/ 4933 w 13266"/>
                  <a:gd name="connsiteY0-86" fmla="*/ 0 h 10000"/>
                  <a:gd name="connsiteX1-87" fmla="*/ 13266 w 13266"/>
                  <a:gd name="connsiteY1-88" fmla="*/ 0 h 10000"/>
                  <a:gd name="connsiteX2-89" fmla="*/ 11599 w 13266"/>
                  <a:gd name="connsiteY2-90" fmla="*/ 5000 h 10000"/>
                  <a:gd name="connsiteX3-91" fmla="*/ 13266 w 13266"/>
                  <a:gd name="connsiteY3-92" fmla="*/ 10000 h 10000"/>
                  <a:gd name="connsiteX4-93" fmla="*/ 6688 w 13266"/>
                  <a:gd name="connsiteY4-94" fmla="*/ 9832 h 10000"/>
                  <a:gd name="connsiteX5-95" fmla="*/ 1 w 13266"/>
                  <a:gd name="connsiteY5-96" fmla="*/ 5084 h 10000"/>
                  <a:gd name="connsiteX6-97" fmla="*/ 4933 w 13266"/>
                  <a:gd name="connsiteY6-98" fmla="*/ 0 h 10000"/>
                  <a:gd name="connsiteX0-99" fmla="*/ 5711 w 13268"/>
                  <a:gd name="connsiteY0-100" fmla="*/ 126 h 10000"/>
                  <a:gd name="connsiteX1-101" fmla="*/ 13268 w 13268"/>
                  <a:gd name="connsiteY1-102" fmla="*/ 0 h 10000"/>
                  <a:gd name="connsiteX2-103" fmla="*/ 11601 w 13268"/>
                  <a:gd name="connsiteY2-104" fmla="*/ 5000 h 10000"/>
                  <a:gd name="connsiteX3-105" fmla="*/ 13268 w 13268"/>
                  <a:gd name="connsiteY3-106" fmla="*/ 10000 h 10000"/>
                  <a:gd name="connsiteX4-107" fmla="*/ 6690 w 13268"/>
                  <a:gd name="connsiteY4-108" fmla="*/ 9832 h 10000"/>
                  <a:gd name="connsiteX5-109" fmla="*/ 3 w 13268"/>
                  <a:gd name="connsiteY5-110" fmla="*/ 5084 h 10000"/>
                  <a:gd name="connsiteX6-111" fmla="*/ 5711 w 13268"/>
                  <a:gd name="connsiteY6-112" fmla="*/ 126 h 10000"/>
                  <a:gd name="connsiteX0-113" fmla="*/ 5709 w 13266"/>
                  <a:gd name="connsiteY0-114" fmla="*/ 126 h 10000"/>
                  <a:gd name="connsiteX1-115" fmla="*/ 13266 w 13266"/>
                  <a:gd name="connsiteY1-116" fmla="*/ 0 h 10000"/>
                  <a:gd name="connsiteX2-117" fmla="*/ 11599 w 13266"/>
                  <a:gd name="connsiteY2-118" fmla="*/ 5000 h 10000"/>
                  <a:gd name="connsiteX3-119" fmla="*/ 13266 w 13266"/>
                  <a:gd name="connsiteY3-120" fmla="*/ 10000 h 10000"/>
                  <a:gd name="connsiteX4-121" fmla="*/ 6688 w 13266"/>
                  <a:gd name="connsiteY4-122" fmla="*/ 9832 h 10000"/>
                  <a:gd name="connsiteX5-123" fmla="*/ 1 w 13266"/>
                  <a:gd name="connsiteY5-124" fmla="*/ 5084 h 10000"/>
                  <a:gd name="connsiteX6-125" fmla="*/ 5709 w 13266"/>
                  <a:gd name="connsiteY6-126" fmla="*/ 126 h 10000"/>
                  <a:gd name="connsiteX0-127" fmla="*/ 5709 w 13266"/>
                  <a:gd name="connsiteY0-128" fmla="*/ 126 h 10000"/>
                  <a:gd name="connsiteX1-129" fmla="*/ 13266 w 13266"/>
                  <a:gd name="connsiteY1-130" fmla="*/ 0 h 10000"/>
                  <a:gd name="connsiteX2-131" fmla="*/ 11599 w 13266"/>
                  <a:gd name="connsiteY2-132" fmla="*/ 5000 h 10000"/>
                  <a:gd name="connsiteX3-133" fmla="*/ 13266 w 13266"/>
                  <a:gd name="connsiteY3-134" fmla="*/ 10000 h 10000"/>
                  <a:gd name="connsiteX4-135" fmla="*/ 6688 w 13266"/>
                  <a:gd name="connsiteY4-136" fmla="*/ 9832 h 10000"/>
                  <a:gd name="connsiteX5-137" fmla="*/ 1 w 13266"/>
                  <a:gd name="connsiteY5-138" fmla="*/ 5084 h 10000"/>
                  <a:gd name="connsiteX6-139" fmla="*/ 5709 w 13266"/>
                  <a:gd name="connsiteY6-140" fmla="*/ 126 h 10000"/>
                  <a:gd name="connsiteX0-141" fmla="*/ 6688 w 13265"/>
                  <a:gd name="connsiteY0-142" fmla="*/ 42 h 10000"/>
                  <a:gd name="connsiteX1-143" fmla="*/ 13265 w 13265"/>
                  <a:gd name="connsiteY1-144" fmla="*/ 0 h 10000"/>
                  <a:gd name="connsiteX2-145" fmla="*/ 11598 w 13265"/>
                  <a:gd name="connsiteY2-146" fmla="*/ 5000 h 10000"/>
                  <a:gd name="connsiteX3-147" fmla="*/ 13265 w 13265"/>
                  <a:gd name="connsiteY3-148" fmla="*/ 10000 h 10000"/>
                  <a:gd name="connsiteX4-149" fmla="*/ 6687 w 13265"/>
                  <a:gd name="connsiteY4-150" fmla="*/ 9832 h 10000"/>
                  <a:gd name="connsiteX5-151" fmla="*/ 0 w 13265"/>
                  <a:gd name="connsiteY5-152" fmla="*/ 5084 h 10000"/>
                  <a:gd name="connsiteX6-153" fmla="*/ 6688 w 13265"/>
                  <a:gd name="connsiteY6-154" fmla="*/ 42 h 10000"/>
                  <a:gd name="connsiteX0-155" fmla="*/ 6688 w 13265"/>
                  <a:gd name="connsiteY0-156" fmla="*/ 42 h 9832"/>
                  <a:gd name="connsiteX1-157" fmla="*/ 13265 w 13265"/>
                  <a:gd name="connsiteY1-158" fmla="*/ 0 h 9832"/>
                  <a:gd name="connsiteX2-159" fmla="*/ 11598 w 13265"/>
                  <a:gd name="connsiteY2-160" fmla="*/ 5000 h 9832"/>
                  <a:gd name="connsiteX3-161" fmla="*/ 11387 w 13265"/>
                  <a:gd name="connsiteY3-162" fmla="*/ 9790 h 9832"/>
                  <a:gd name="connsiteX4-163" fmla="*/ 6687 w 13265"/>
                  <a:gd name="connsiteY4-164" fmla="*/ 9832 h 9832"/>
                  <a:gd name="connsiteX5-165" fmla="*/ 0 w 13265"/>
                  <a:gd name="connsiteY5-166" fmla="*/ 5084 h 9832"/>
                  <a:gd name="connsiteX6-167" fmla="*/ 6688 w 13265"/>
                  <a:gd name="connsiteY6-168" fmla="*/ 42 h 9832"/>
                  <a:gd name="connsiteX0-169" fmla="*/ 5042 w 10000"/>
                  <a:gd name="connsiteY0-170" fmla="*/ 43 h 10000"/>
                  <a:gd name="connsiteX1-171" fmla="*/ 10000 w 10000"/>
                  <a:gd name="connsiteY1-172" fmla="*/ 0 h 10000"/>
                  <a:gd name="connsiteX2-173" fmla="*/ 8743 w 10000"/>
                  <a:gd name="connsiteY2-174" fmla="*/ 5085 h 10000"/>
                  <a:gd name="connsiteX3-175" fmla="*/ 9692 w 10000"/>
                  <a:gd name="connsiteY3-176" fmla="*/ 10000 h 10000"/>
                  <a:gd name="connsiteX4-177" fmla="*/ 5041 w 10000"/>
                  <a:gd name="connsiteY4-178" fmla="*/ 10000 h 10000"/>
                  <a:gd name="connsiteX5-179" fmla="*/ 0 w 10000"/>
                  <a:gd name="connsiteY5-180" fmla="*/ 5171 h 10000"/>
                  <a:gd name="connsiteX6-181" fmla="*/ 5042 w 10000"/>
                  <a:gd name="connsiteY6-182" fmla="*/ 43 h 10000"/>
                  <a:gd name="connsiteX0-183" fmla="*/ 5042 w 10000"/>
                  <a:gd name="connsiteY0-184" fmla="*/ 43 h 10000"/>
                  <a:gd name="connsiteX1-185" fmla="*/ 10000 w 10000"/>
                  <a:gd name="connsiteY1-186" fmla="*/ 0 h 10000"/>
                  <a:gd name="connsiteX2-187" fmla="*/ 8743 w 10000"/>
                  <a:gd name="connsiteY2-188" fmla="*/ 5085 h 10000"/>
                  <a:gd name="connsiteX3-189" fmla="*/ 9784 w 10000"/>
                  <a:gd name="connsiteY3-190" fmla="*/ 10000 h 10000"/>
                  <a:gd name="connsiteX4-191" fmla="*/ 5041 w 10000"/>
                  <a:gd name="connsiteY4-192" fmla="*/ 10000 h 10000"/>
                  <a:gd name="connsiteX5-193" fmla="*/ 0 w 10000"/>
                  <a:gd name="connsiteY5-194" fmla="*/ 5171 h 10000"/>
                  <a:gd name="connsiteX6-195" fmla="*/ 5042 w 10000"/>
                  <a:gd name="connsiteY6-196" fmla="*/ 43 h 10000"/>
                  <a:gd name="connsiteX0-197" fmla="*/ 5042 w 9784"/>
                  <a:gd name="connsiteY0-198" fmla="*/ 0 h 9957"/>
                  <a:gd name="connsiteX1-199" fmla="*/ 9415 w 9784"/>
                  <a:gd name="connsiteY1-200" fmla="*/ 171 h 9957"/>
                  <a:gd name="connsiteX2-201" fmla="*/ 8743 w 9784"/>
                  <a:gd name="connsiteY2-202" fmla="*/ 5042 h 9957"/>
                  <a:gd name="connsiteX3-203" fmla="*/ 9784 w 9784"/>
                  <a:gd name="connsiteY3-204" fmla="*/ 9957 h 9957"/>
                  <a:gd name="connsiteX4-205" fmla="*/ 5041 w 9784"/>
                  <a:gd name="connsiteY4-206" fmla="*/ 9957 h 9957"/>
                  <a:gd name="connsiteX5-207" fmla="*/ 0 w 9784"/>
                  <a:gd name="connsiteY5-208" fmla="*/ 5128 h 9957"/>
                  <a:gd name="connsiteX6-209" fmla="*/ 5042 w 9784"/>
                  <a:gd name="connsiteY6-210" fmla="*/ 0 h 9957"/>
                  <a:gd name="connsiteX0-211" fmla="*/ 5153 w 10000"/>
                  <a:gd name="connsiteY0-212" fmla="*/ 0 h 10000"/>
                  <a:gd name="connsiteX1-213" fmla="*/ 9875 w 10000"/>
                  <a:gd name="connsiteY1-214" fmla="*/ 172 h 10000"/>
                  <a:gd name="connsiteX2-215" fmla="*/ 8936 w 10000"/>
                  <a:gd name="connsiteY2-216" fmla="*/ 5064 h 10000"/>
                  <a:gd name="connsiteX3-217" fmla="*/ 10000 w 10000"/>
                  <a:gd name="connsiteY3-218" fmla="*/ 10000 h 10000"/>
                  <a:gd name="connsiteX4-219" fmla="*/ 5152 w 10000"/>
                  <a:gd name="connsiteY4-220" fmla="*/ 10000 h 10000"/>
                  <a:gd name="connsiteX5-221" fmla="*/ 0 w 10000"/>
                  <a:gd name="connsiteY5-222" fmla="*/ 5150 h 10000"/>
                  <a:gd name="connsiteX6-223" fmla="*/ 5153 w 10000"/>
                  <a:gd name="connsiteY6-224" fmla="*/ 0 h 10000"/>
                  <a:gd name="connsiteX0-225" fmla="*/ 5153 w 10001"/>
                  <a:gd name="connsiteY0-226" fmla="*/ 0 h 10000"/>
                  <a:gd name="connsiteX1-227" fmla="*/ 10001 w 10001"/>
                  <a:gd name="connsiteY1-228" fmla="*/ 215 h 10000"/>
                  <a:gd name="connsiteX2-229" fmla="*/ 8936 w 10001"/>
                  <a:gd name="connsiteY2-230" fmla="*/ 5064 h 10000"/>
                  <a:gd name="connsiteX3-231" fmla="*/ 10000 w 10001"/>
                  <a:gd name="connsiteY3-232" fmla="*/ 10000 h 10000"/>
                  <a:gd name="connsiteX4-233" fmla="*/ 5152 w 10001"/>
                  <a:gd name="connsiteY4-234" fmla="*/ 10000 h 10000"/>
                  <a:gd name="connsiteX5-235" fmla="*/ 0 w 10001"/>
                  <a:gd name="connsiteY5-236" fmla="*/ 5150 h 10000"/>
                  <a:gd name="connsiteX6-237" fmla="*/ 5153 w 10001"/>
                  <a:gd name="connsiteY6-238" fmla="*/ 0 h 10000"/>
                  <a:gd name="connsiteX0-239" fmla="*/ 5184 w 10001"/>
                  <a:gd name="connsiteY0-240" fmla="*/ 43 h 9785"/>
                  <a:gd name="connsiteX1-241" fmla="*/ 10001 w 10001"/>
                  <a:gd name="connsiteY1-242" fmla="*/ 0 h 9785"/>
                  <a:gd name="connsiteX2-243" fmla="*/ 8936 w 10001"/>
                  <a:gd name="connsiteY2-244" fmla="*/ 4849 h 9785"/>
                  <a:gd name="connsiteX3-245" fmla="*/ 10000 w 10001"/>
                  <a:gd name="connsiteY3-246" fmla="*/ 9785 h 9785"/>
                  <a:gd name="connsiteX4-247" fmla="*/ 5152 w 10001"/>
                  <a:gd name="connsiteY4-248" fmla="*/ 9785 h 9785"/>
                  <a:gd name="connsiteX5-249" fmla="*/ 0 w 10001"/>
                  <a:gd name="connsiteY5-250" fmla="*/ 4935 h 9785"/>
                  <a:gd name="connsiteX6-251" fmla="*/ 5184 w 10001"/>
                  <a:gd name="connsiteY6-252" fmla="*/ 43 h 9785"/>
                  <a:gd name="connsiteX0-253" fmla="*/ 5183 w 10000"/>
                  <a:gd name="connsiteY0-254" fmla="*/ 44 h 10000"/>
                  <a:gd name="connsiteX1-255" fmla="*/ 10000 w 10000"/>
                  <a:gd name="connsiteY1-256" fmla="*/ 0 h 10000"/>
                  <a:gd name="connsiteX2-257" fmla="*/ 8935 w 10000"/>
                  <a:gd name="connsiteY2-258" fmla="*/ 4956 h 10000"/>
                  <a:gd name="connsiteX3-259" fmla="*/ 9999 w 10000"/>
                  <a:gd name="connsiteY3-260" fmla="*/ 10000 h 10000"/>
                  <a:gd name="connsiteX4-261" fmla="*/ 5151 w 10000"/>
                  <a:gd name="connsiteY4-262" fmla="*/ 10000 h 10000"/>
                  <a:gd name="connsiteX5-263" fmla="*/ 0 w 10000"/>
                  <a:gd name="connsiteY5-264" fmla="*/ 5043 h 10000"/>
                  <a:gd name="connsiteX6-265" fmla="*/ 5183 w 10000"/>
                  <a:gd name="connsiteY6-266" fmla="*/ 44 h 10000"/>
                  <a:gd name="connsiteX0-267" fmla="*/ 5183 w 10000"/>
                  <a:gd name="connsiteY0-268" fmla="*/ 44 h 10000"/>
                  <a:gd name="connsiteX1-269" fmla="*/ 10000 w 10000"/>
                  <a:gd name="connsiteY1-270" fmla="*/ 0 h 10000"/>
                  <a:gd name="connsiteX2-271" fmla="*/ 8935 w 10000"/>
                  <a:gd name="connsiteY2-272" fmla="*/ 4956 h 10000"/>
                  <a:gd name="connsiteX3-273" fmla="*/ 9999 w 10000"/>
                  <a:gd name="connsiteY3-274" fmla="*/ 10000 h 10000"/>
                  <a:gd name="connsiteX4-275" fmla="*/ 5151 w 10000"/>
                  <a:gd name="connsiteY4-276" fmla="*/ 10000 h 10000"/>
                  <a:gd name="connsiteX5-277" fmla="*/ 0 w 10000"/>
                  <a:gd name="connsiteY5-278" fmla="*/ 5043 h 10000"/>
                  <a:gd name="connsiteX6-279" fmla="*/ 5183 w 10000"/>
                  <a:gd name="connsiteY6-280" fmla="*/ 44 h 10000"/>
                  <a:gd name="connsiteX0-281" fmla="*/ 5183 w 10000"/>
                  <a:gd name="connsiteY0-282" fmla="*/ 44 h 10000"/>
                  <a:gd name="connsiteX1-283" fmla="*/ 10000 w 10000"/>
                  <a:gd name="connsiteY1-284" fmla="*/ 0 h 10000"/>
                  <a:gd name="connsiteX2-285" fmla="*/ 8935 w 10000"/>
                  <a:gd name="connsiteY2-286" fmla="*/ 4956 h 10000"/>
                  <a:gd name="connsiteX3-287" fmla="*/ 9999 w 10000"/>
                  <a:gd name="connsiteY3-288" fmla="*/ 10000 h 10000"/>
                  <a:gd name="connsiteX4-289" fmla="*/ 5151 w 10000"/>
                  <a:gd name="connsiteY4-290" fmla="*/ 10000 h 10000"/>
                  <a:gd name="connsiteX5-291" fmla="*/ 0 w 10000"/>
                  <a:gd name="connsiteY5-292" fmla="*/ 5043 h 10000"/>
                  <a:gd name="connsiteX6-293" fmla="*/ 5183 w 10000"/>
                  <a:gd name="connsiteY6-294" fmla="*/ 44 h 10000"/>
                  <a:gd name="connsiteX0-295" fmla="*/ 5183 w 10000"/>
                  <a:gd name="connsiteY0-296" fmla="*/ 44 h 10000"/>
                  <a:gd name="connsiteX1-297" fmla="*/ 10000 w 10000"/>
                  <a:gd name="connsiteY1-298" fmla="*/ 0 h 10000"/>
                  <a:gd name="connsiteX2-299" fmla="*/ 8935 w 10000"/>
                  <a:gd name="connsiteY2-300" fmla="*/ 4956 h 10000"/>
                  <a:gd name="connsiteX3-301" fmla="*/ 9999 w 10000"/>
                  <a:gd name="connsiteY3-302" fmla="*/ 10000 h 10000"/>
                  <a:gd name="connsiteX4-303" fmla="*/ 5151 w 10000"/>
                  <a:gd name="connsiteY4-304" fmla="*/ 10000 h 10000"/>
                  <a:gd name="connsiteX5-305" fmla="*/ 0 w 10000"/>
                  <a:gd name="connsiteY5-306" fmla="*/ 5043 h 10000"/>
                  <a:gd name="connsiteX6-307" fmla="*/ 5183 w 10000"/>
                  <a:gd name="connsiteY6-308" fmla="*/ 44 h 10000"/>
                  <a:gd name="connsiteX0-309" fmla="*/ 5183 w 10000"/>
                  <a:gd name="connsiteY0-310" fmla="*/ 44 h 10000"/>
                  <a:gd name="connsiteX1-311" fmla="*/ 10000 w 10000"/>
                  <a:gd name="connsiteY1-312" fmla="*/ 0 h 10000"/>
                  <a:gd name="connsiteX2-313" fmla="*/ 8935 w 10000"/>
                  <a:gd name="connsiteY2-314" fmla="*/ 4956 h 10000"/>
                  <a:gd name="connsiteX3-315" fmla="*/ 9999 w 10000"/>
                  <a:gd name="connsiteY3-316" fmla="*/ 10000 h 10000"/>
                  <a:gd name="connsiteX4-317" fmla="*/ 5151 w 10000"/>
                  <a:gd name="connsiteY4-318" fmla="*/ 10000 h 10000"/>
                  <a:gd name="connsiteX5-319" fmla="*/ 0 w 10000"/>
                  <a:gd name="connsiteY5-320" fmla="*/ 5043 h 10000"/>
                  <a:gd name="connsiteX6-321" fmla="*/ 5183 w 10000"/>
                  <a:gd name="connsiteY6-322" fmla="*/ 44 h 10000"/>
                  <a:gd name="connsiteX0-323" fmla="*/ 5183 w 10000"/>
                  <a:gd name="connsiteY0-324" fmla="*/ 44 h 10000"/>
                  <a:gd name="connsiteX1-325" fmla="*/ 10000 w 10000"/>
                  <a:gd name="connsiteY1-326" fmla="*/ 0 h 10000"/>
                  <a:gd name="connsiteX2-327" fmla="*/ 8935 w 10000"/>
                  <a:gd name="connsiteY2-328" fmla="*/ 4956 h 10000"/>
                  <a:gd name="connsiteX3-329" fmla="*/ 9999 w 10000"/>
                  <a:gd name="connsiteY3-330" fmla="*/ 10000 h 10000"/>
                  <a:gd name="connsiteX4-331" fmla="*/ 5340 w 10000"/>
                  <a:gd name="connsiteY4-332" fmla="*/ 9956 h 10000"/>
                  <a:gd name="connsiteX5-333" fmla="*/ 0 w 10000"/>
                  <a:gd name="connsiteY5-334" fmla="*/ 5043 h 10000"/>
                  <a:gd name="connsiteX6-335" fmla="*/ 5183 w 10000"/>
                  <a:gd name="connsiteY6-336" fmla="*/ 44 h 10000"/>
                  <a:gd name="connsiteX0-337" fmla="*/ 5183 w 10000"/>
                  <a:gd name="connsiteY0-338" fmla="*/ 44 h 10000"/>
                  <a:gd name="connsiteX1-339" fmla="*/ 10000 w 10000"/>
                  <a:gd name="connsiteY1-340" fmla="*/ 0 h 10000"/>
                  <a:gd name="connsiteX2-341" fmla="*/ 8935 w 10000"/>
                  <a:gd name="connsiteY2-342" fmla="*/ 4956 h 10000"/>
                  <a:gd name="connsiteX3-343" fmla="*/ 9999 w 10000"/>
                  <a:gd name="connsiteY3-344" fmla="*/ 10000 h 10000"/>
                  <a:gd name="connsiteX4-345" fmla="*/ 5340 w 10000"/>
                  <a:gd name="connsiteY4-346" fmla="*/ 9956 h 10000"/>
                  <a:gd name="connsiteX5-347" fmla="*/ 0 w 10000"/>
                  <a:gd name="connsiteY5-348" fmla="*/ 5043 h 10000"/>
                  <a:gd name="connsiteX6-349" fmla="*/ 5183 w 10000"/>
                  <a:gd name="connsiteY6-350" fmla="*/ 44 h 10000"/>
                  <a:gd name="connsiteX0-351" fmla="*/ 5183 w 10000"/>
                  <a:gd name="connsiteY0-352" fmla="*/ 44 h 10000"/>
                  <a:gd name="connsiteX1-353" fmla="*/ 10000 w 10000"/>
                  <a:gd name="connsiteY1-354" fmla="*/ 0 h 10000"/>
                  <a:gd name="connsiteX2-355" fmla="*/ 8935 w 10000"/>
                  <a:gd name="connsiteY2-356" fmla="*/ 4956 h 10000"/>
                  <a:gd name="connsiteX3-357" fmla="*/ 9999 w 10000"/>
                  <a:gd name="connsiteY3-358" fmla="*/ 10000 h 10000"/>
                  <a:gd name="connsiteX4-359" fmla="*/ 5183 w 10000"/>
                  <a:gd name="connsiteY4-360" fmla="*/ 9912 h 10000"/>
                  <a:gd name="connsiteX5-361" fmla="*/ 0 w 10000"/>
                  <a:gd name="connsiteY5-362" fmla="*/ 5043 h 10000"/>
                  <a:gd name="connsiteX6-363" fmla="*/ 5183 w 10000"/>
                  <a:gd name="connsiteY6-364" fmla="*/ 44 h 10000"/>
                  <a:gd name="connsiteX0-365" fmla="*/ 603 w 5420"/>
                  <a:gd name="connsiteY0-366" fmla="*/ 44 h 10000"/>
                  <a:gd name="connsiteX1-367" fmla="*/ 5420 w 5420"/>
                  <a:gd name="connsiteY1-368" fmla="*/ 0 h 10000"/>
                  <a:gd name="connsiteX2-369" fmla="*/ 4355 w 5420"/>
                  <a:gd name="connsiteY2-370" fmla="*/ 4956 h 10000"/>
                  <a:gd name="connsiteX3-371" fmla="*/ 5419 w 5420"/>
                  <a:gd name="connsiteY3-372" fmla="*/ 10000 h 10000"/>
                  <a:gd name="connsiteX4-373" fmla="*/ 603 w 5420"/>
                  <a:gd name="connsiteY4-374" fmla="*/ 9912 h 10000"/>
                  <a:gd name="connsiteX5-375" fmla="*/ 603 w 5420"/>
                  <a:gd name="connsiteY5-376" fmla="*/ 44 h 10000"/>
                  <a:gd name="connsiteX0-377" fmla="*/ 1112 w 9999"/>
                  <a:gd name="connsiteY0-378" fmla="*/ 9912 h 11176"/>
                  <a:gd name="connsiteX1-379" fmla="*/ 1112 w 9999"/>
                  <a:gd name="connsiteY1-380" fmla="*/ 44 h 11176"/>
                  <a:gd name="connsiteX2-381" fmla="*/ 9999 w 9999"/>
                  <a:gd name="connsiteY2-382" fmla="*/ 0 h 11176"/>
                  <a:gd name="connsiteX3-383" fmla="*/ 8034 w 9999"/>
                  <a:gd name="connsiteY3-384" fmla="*/ 4956 h 11176"/>
                  <a:gd name="connsiteX4-385" fmla="*/ 9997 w 9999"/>
                  <a:gd name="connsiteY4-386" fmla="*/ 10000 h 11176"/>
                  <a:gd name="connsiteX5-387" fmla="*/ 2783 w 9999"/>
                  <a:gd name="connsiteY5-388" fmla="*/ 11176 h 11176"/>
                  <a:gd name="connsiteX0-389" fmla="*/ 1112 w 10000"/>
                  <a:gd name="connsiteY0-390" fmla="*/ 8869 h 8948"/>
                  <a:gd name="connsiteX1-391" fmla="*/ 1112 w 10000"/>
                  <a:gd name="connsiteY1-392" fmla="*/ 39 h 8948"/>
                  <a:gd name="connsiteX2-393" fmla="*/ 10000 w 10000"/>
                  <a:gd name="connsiteY2-394" fmla="*/ 0 h 8948"/>
                  <a:gd name="connsiteX3-395" fmla="*/ 8035 w 10000"/>
                  <a:gd name="connsiteY3-396" fmla="*/ 4435 h 8948"/>
                  <a:gd name="connsiteX4-397" fmla="*/ 9998 w 10000"/>
                  <a:gd name="connsiteY4-398" fmla="*/ 8948 h 8948"/>
                  <a:gd name="connsiteX0-399" fmla="*/ 0 w 8888"/>
                  <a:gd name="connsiteY0-400" fmla="*/ 44 h 10000"/>
                  <a:gd name="connsiteX1-401" fmla="*/ 8888 w 8888"/>
                  <a:gd name="connsiteY1-402" fmla="*/ 0 h 10000"/>
                  <a:gd name="connsiteX2-403" fmla="*/ 6923 w 8888"/>
                  <a:gd name="connsiteY2-404" fmla="*/ 4956 h 10000"/>
                  <a:gd name="connsiteX3-405" fmla="*/ 8886 w 8888"/>
                  <a:gd name="connsiteY3-406" fmla="*/ 10000 h 10000"/>
                  <a:gd name="connsiteX0-407" fmla="*/ 2211 w 2211"/>
                  <a:gd name="connsiteY0-408" fmla="*/ 0 h 10000"/>
                  <a:gd name="connsiteX1-409" fmla="*/ 0 w 2211"/>
                  <a:gd name="connsiteY1-410" fmla="*/ 4956 h 10000"/>
                  <a:gd name="connsiteX2-411" fmla="*/ 2209 w 2211"/>
                  <a:gd name="connsiteY2-412" fmla="*/ 1000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5">
                  <a:latin typeface="+mn-ea"/>
                </a:endParaRPr>
              </a:p>
            </p:txBody>
          </p:sp>
        </p:grpSp>
        <p:grpSp>
          <p:nvGrpSpPr>
            <p:cNvPr id="118" name="Group 121"/>
            <p:cNvGrpSpPr/>
            <p:nvPr/>
          </p:nvGrpSpPr>
          <p:grpSpPr>
            <a:xfrm>
              <a:off x="5147615" y="5855246"/>
              <a:ext cx="1617494" cy="71817"/>
              <a:chOff x="1486315" y="1289057"/>
              <a:chExt cx="2644962" cy="117436"/>
            </a:xfrm>
          </p:grpSpPr>
          <p:cxnSp>
            <p:nvCxnSpPr>
              <p:cNvPr id="135" name="Straight Connector 122"/>
              <p:cNvCxnSpPr/>
              <p:nvPr/>
            </p:nvCxnSpPr>
            <p:spPr>
              <a:xfrm flipV="1">
                <a:off x="1603168" y="1348685"/>
                <a:ext cx="2528109" cy="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Oval 123"/>
              <p:cNvSpPr/>
              <p:nvPr/>
            </p:nvSpPr>
            <p:spPr>
              <a:xfrm>
                <a:off x="1486315" y="1289057"/>
                <a:ext cx="120028" cy="11743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5">
                  <a:latin typeface="+mn-ea"/>
                </a:endParaRPr>
              </a:p>
            </p:txBody>
          </p:sp>
        </p:grpSp>
        <p:cxnSp>
          <p:nvCxnSpPr>
            <p:cNvPr id="119" name="Straight Connector 122"/>
            <p:cNvCxnSpPr/>
            <p:nvPr/>
          </p:nvCxnSpPr>
          <p:spPr>
            <a:xfrm>
              <a:off x="6258520" y="5661305"/>
              <a:ext cx="482076" cy="1"/>
            </a:xfrm>
            <a:prstGeom prst="line">
              <a:avLst/>
            </a:prstGeom>
            <a:ln w="50800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22"/>
            <p:cNvCxnSpPr/>
            <p:nvPr/>
          </p:nvCxnSpPr>
          <p:spPr>
            <a:xfrm>
              <a:off x="6258520" y="5166394"/>
              <a:ext cx="0" cy="485921"/>
            </a:xfrm>
            <a:prstGeom prst="line">
              <a:avLst/>
            </a:prstGeom>
            <a:ln w="50800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2"/>
            <p:cNvCxnSpPr/>
            <p:nvPr/>
          </p:nvCxnSpPr>
          <p:spPr>
            <a:xfrm>
              <a:off x="4323189" y="4572229"/>
              <a:ext cx="3531214" cy="0"/>
            </a:xfrm>
            <a:prstGeom prst="line">
              <a:avLst/>
            </a:prstGeom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Group 119"/>
            <p:cNvGrpSpPr/>
            <p:nvPr/>
          </p:nvGrpSpPr>
          <p:grpSpPr>
            <a:xfrm>
              <a:off x="7799109" y="4425068"/>
              <a:ext cx="621890" cy="442509"/>
              <a:chOff x="3990333" y="5435921"/>
              <a:chExt cx="1016928" cy="723601"/>
            </a:xfrm>
          </p:grpSpPr>
          <p:sp>
            <p:nvSpPr>
              <p:cNvPr id="133" name="Stored Data 71"/>
              <p:cNvSpPr/>
              <p:nvPr/>
            </p:nvSpPr>
            <p:spPr>
              <a:xfrm rot="10800000">
                <a:off x="3997592" y="5435941"/>
                <a:ext cx="1009669" cy="723580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-1" fmla="*/ 4932 w 13265"/>
                  <a:gd name="connsiteY0-2" fmla="*/ 0 h 10000"/>
                  <a:gd name="connsiteX1-3" fmla="*/ 13265 w 13265"/>
                  <a:gd name="connsiteY1-4" fmla="*/ 0 h 10000"/>
                  <a:gd name="connsiteX2-5" fmla="*/ 11598 w 13265"/>
                  <a:gd name="connsiteY2-6" fmla="*/ 5000 h 10000"/>
                  <a:gd name="connsiteX3-7" fmla="*/ 13265 w 13265"/>
                  <a:gd name="connsiteY3-8" fmla="*/ 10000 h 10000"/>
                  <a:gd name="connsiteX4-9" fmla="*/ 4932 w 13265"/>
                  <a:gd name="connsiteY4-10" fmla="*/ 10000 h 10000"/>
                  <a:gd name="connsiteX5-11" fmla="*/ 0 w 13265"/>
                  <a:gd name="connsiteY5-12" fmla="*/ 5084 h 10000"/>
                  <a:gd name="connsiteX6-13" fmla="*/ 4932 w 13265"/>
                  <a:gd name="connsiteY6-14" fmla="*/ 0 h 10000"/>
                  <a:gd name="connsiteX0-15" fmla="*/ 5226 w 13559"/>
                  <a:gd name="connsiteY0-16" fmla="*/ 0 h 10000"/>
                  <a:gd name="connsiteX1-17" fmla="*/ 13559 w 13559"/>
                  <a:gd name="connsiteY1-18" fmla="*/ 0 h 10000"/>
                  <a:gd name="connsiteX2-19" fmla="*/ 11892 w 13559"/>
                  <a:gd name="connsiteY2-20" fmla="*/ 5000 h 10000"/>
                  <a:gd name="connsiteX3-21" fmla="*/ 13559 w 13559"/>
                  <a:gd name="connsiteY3-22" fmla="*/ 10000 h 10000"/>
                  <a:gd name="connsiteX4-23" fmla="*/ 5226 w 13559"/>
                  <a:gd name="connsiteY4-24" fmla="*/ 10000 h 10000"/>
                  <a:gd name="connsiteX5-25" fmla="*/ 294 w 13559"/>
                  <a:gd name="connsiteY5-26" fmla="*/ 5084 h 10000"/>
                  <a:gd name="connsiteX6-27" fmla="*/ 5226 w 13559"/>
                  <a:gd name="connsiteY6-28" fmla="*/ 0 h 10000"/>
                  <a:gd name="connsiteX0-29" fmla="*/ 4933 w 13266"/>
                  <a:gd name="connsiteY0-30" fmla="*/ 0 h 10000"/>
                  <a:gd name="connsiteX1-31" fmla="*/ 13266 w 13266"/>
                  <a:gd name="connsiteY1-32" fmla="*/ 0 h 10000"/>
                  <a:gd name="connsiteX2-33" fmla="*/ 11599 w 13266"/>
                  <a:gd name="connsiteY2-34" fmla="*/ 5000 h 10000"/>
                  <a:gd name="connsiteX3-35" fmla="*/ 13266 w 13266"/>
                  <a:gd name="connsiteY3-36" fmla="*/ 10000 h 10000"/>
                  <a:gd name="connsiteX4-37" fmla="*/ 4933 w 13266"/>
                  <a:gd name="connsiteY4-38" fmla="*/ 10000 h 10000"/>
                  <a:gd name="connsiteX5-39" fmla="*/ 1 w 13266"/>
                  <a:gd name="connsiteY5-40" fmla="*/ 5084 h 10000"/>
                  <a:gd name="connsiteX6-41" fmla="*/ 4933 w 13266"/>
                  <a:gd name="connsiteY6-42" fmla="*/ 0 h 10000"/>
                  <a:gd name="connsiteX0-43" fmla="*/ 4933 w 13266"/>
                  <a:gd name="connsiteY0-44" fmla="*/ 0 h 10000"/>
                  <a:gd name="connsiteX1-45" fmla="*/ 13266 w 13266"/>
                  <a:gd name="connsiteY1-46" fmla="*/ 0 h 10000"/>
                  <a:gd name="connsiteX2-47" fmla="*/ 11599 w 13266"/>
                  <a:gd name="connsiteY2-48" fmla="*/ 5000 h 10000"/>
                  <a:gd name="connsiteX3-49" fmla="*/ 13266 w 13266"/>
                  <a:gd name="connsiteY3-50" fmla="*/ 10000 h 10000"/>
                  <a:gd name="connsiteX4-51" fmla="*/ 4933 w 13266"/>
                  <a:gd name="connsiteY4-52" fmla="*/ 10000 h 10000"/>
                  <a:gd name="connsiteX5-53" fmla="*/ 1 w 13266"/>
                  <a:gd name="connsiteY5-54" fmla="*/ 5084 h 10000"/>
                  <a:gd name="connsiteX6-55" fmla="*/ 4933 w 13266"/>
                  <a:gd name="connsiteY6-56" fmla="*/ 0 h 10000"/>
                  <a:gd name="connsiteX0-57" fmla="*/ 4966 w 13299"/>
                  <a:gd name="connsiteY0-58" fmla="*/ 0 h 10000"/>
                  <a:gd name="connsiteX1-59" fmla="*/ 13299 w 13299"/>
                  <a:gd name="connsiteY1-60" fmla="*/ 0 h 10000"/>
                  <a:gd name="connsiteX2-61" fmla="*/ 11632 w 13299"/>
                  <a:gd name="connsiteY2-62" fmla="*/ 5000 h 10000"/>
                  <a:gd name="connsiteX3-63" fmla="*/ 13299 w 13299"/>
                  <a:gd name="connsiteY3-64" fmla="*/ 10000 h 10000"/>
                  <a:gd name="connsiteX4-65" fmla="*/ 7782 w 13299"/>
                  <a:gd name="connsiteY4-66" fmla="*/ 10000 h 10000"/>
                  <a:gd name="connsiteX5-67" fmla="*/ 34 w 13299"/>
                  <a:gd name="connsiteY5-68" fmla="*/ 5084 h 10000"/>
                  <a:gd name="connsiteX6-69" fmla="*/ 4966 w 13299"/>
                  <a:gd name="connsiteY6-70" fmla="*/ 0 h 10000"/>
                  <a:gd name="connsiteX0-71" fmla="*/ 4947 w 13280"/>
                  <a:gd name="connsiteY0-72" fmla="*/ 0 h 10000"/>
                  <a:gd name="connsiteX1-73" fmla="*/ 13280 w 13280"/>
                  <a:gd name="connsiteY1-74" fmla="*/ 0 h 10000"/>
                  <a:gd name="connsiteX2-75" fmla="*/ 11613 w 13280"/>
                  <a:gd name="connsiteY2-76" fmla="*/ 5000 h 10000"/>
                  <a:gd name="connsiteX3-77" fmla="*/ 13280 w 13280"/>
                  <a:gd name="connsiteY3-78" fmla="*/ 10000 h 10000"/>
                  <a:gd name="connsiteX4-79" fmla="*/ 6702 w 13280"/>
                  <a:gd name="connsiteY4-80" fmla="*/ 9832 h 10000"/>
                  <a:gd name="connsiteX5-81" fmla="*/ 15 w 13280"/>
                  <a:gd name="connsiteY5-82" fmla="*/ 5084 h 10000"/>
                  <a:gd name="connsiteX6-83" fmla="*/ 4947 w 13280"/>
                  <a:gd name="connsiteY6-84" fmla="*/ 0 h 10000"/>
                  <a:gd name="connsiteX0-85" fmla="*/ 4933 w 13266"/>
                  <a:gd name="connsiteY0-86" fmla="*/ 0 h 10000"/>
                  <a:gd name="connsiteX1-87" fmla="*/ 13266 w 13266"/>
                  <a:gd name="connsiteY1-88" fmla="*/ 0 h 10000"/>
                  <a:gd name="connsiteX2-89" fmla="*/ 11599 w 13266"/>
                  <a:gd name="connsiteY2-90" fmla="*/ 5000 h 10000"/>
                  <a:gd name="connsiteX3-91" fmla="*/ 13266 w 13266"/>
                  <a:gd name="connsiteY3-92" fmla="*/ 10000 h 10000"/>
                  <a:gd name="connsiteX4-93" fmla="*/ 6688 w 13266"/>
                  <a:gd name="connsiteY4-94" fmla="*/ 9832 h 10000"/>
                  <a:gd name="connsiteX5-95" fmla="*/ 1 w 13266"/>
                  <a:gd name="connsiteY5-96" fmla="*/ 5084 h 10000"/>
                  <a:gd name="connsiteX6-97" fmla="*/ 4933 w 13266"/>
                  <a:gd name="connsiteY6-98" fmla="*/ 0 h 10000"/>
                  <a:gd name="connsiteX0-99" fmla="*/ 5711 w 13268"/>
                  <a:gd name="connsiteY0-100" fmla="*/ 126 h 10000"/>
                  <a:gd name="connsiteX1-101" fmla="*/ 13268 w 13268"/>
                  <a:gd name="connsiteY1-102" fmla="*/ 0 h 10000"/>
                  <a:gd name="connsiteX2-103" fmla="*/ 11601 w 13268"/>
                  <a:gd name="connsiteY2-104" fmla="*/ 5000 h 10000"/>
                  <a:gd name="connsiteX3-105" fmla="*/ 13268 w 13268"/>
                  <a:gd name="connsiteY3-106" fmla="*/ 10000 h 10000"/>
                  <a:gd name="connsiteX4-107" fmla="*/ 6690 w 13268"/>
                  <a:gd name="connsiteY4-108" fmla="*/ 9832 h 10000"/>
                  <a:gd name="connsiteX5-109" fmla="*/ 3 w 13268"/>
                  <a:gd name="connsiteY5-110" fmla="*/ 5084 h 10000"/>
                  <a:gd name="connsiteX6-111" fmla="*/ 5711 w 13268"/>
                  <a:gd name="connsiteY6-112" fmla="*/ 126 h 10000"/>
                  <a:gd name="connsiteX0-113" fmla="*/ 5709 w 13266"/>
                  <a:gd name="connsiteY0-114" fmla="*/ 126 h 10000"/>
                  <a:gd name="connsiteX1-115" fmla="*/ 13266 w 13266"/>
                  <a:gd name="connsiteY1-116" fmla="*/ 0 h 10000"/>
                  <a:gd name="connsiteX2-117" fmla="*/ 11599 w 13266"/>
                  <a:gd name="connsiteY2-118" fmla="*/ 5000 h 10000"/>
                  <a:gd name="connsiteX3-119" fmla="*/ 13266 w 13266"/>
                  <a:gd name="connsiteY3-120" fmla="*/ 10000 h 10000"/>
                  <a:gd name="connsiteX4-121" fmla="*/ 6688 w 13266"/>
                  <a:gd name="connsiteY4-122" fmla="*/ 9832 h 10000"/>
                  <a:gd name="connsiteX5-123" fmla="*/ 1 w 13266"/>
                  <a:gd name="connsiteY5-124" fmla="*/ 5084 h 10000"/>
                  <a:gd name="connsiteX6-125" fmla="*/ 5709 w 13266"/>
                  <a:gd name="connsiteY6-126" fmla="*/ 126 h 10000"/>
                  <a:gd name="connsiteX0-127" fmla="*/ 5709 w 13266"/>
                  <a:gd name="connsiteY0-128" fmla="*/ 126 h 10000"/>
                  <a:gd name="connsiteX1-129" fmla="*/ 13266 w 13266"/>
                  <a:gd name="connsiteY1-130" fmla="*/ 0 h 10000"/>
                  <a:gd name="connsiteX2-131" fmla="*/ 11599 w 13266"/>
                  <a:gd name="connsiteY2-132" fmla="*/ 5000 h 10000"/>
                  <a:gd name="connsiteX3-133" fmla="*/ 13266 w 13266"/>
                  <a:gd name="connsiteY3-134" fmla="*/ 10000 h 10000"/>
                  <a:gd name="connsiteX4-135" fmla="*/ 6688 w 13266"/>
                  <a:gd name="connsiteY4-136" fmla="*/ 9832 h 10000"/>
                  <a:gd name="connsiteX5-137" fmla="*/ 1 w 13266"/>
                  <a:gd name="connsiteY5-138" fmla="*/ 5084 h 10000"/>
                  <a:gd name="connsiteX6-139" fmla="*/ 5709 w 13266"/>
                  <a:gd name="connsiteY6-140" fmla="*/ 126 h 10000"/>
                  <a:gd name="connsiteX0-141" fmla="*/ 6688 w 13265"/>
                  <a:gd name="connsiteY0-142" fmla="*/ 42 h 10000"/>
                  <a:gd name="connsiteX1-143" fmla="*/ 13265 w 13265"/>
                  <a:gd name="connsiteY1-144" fmla="*/ 0 h 10000"/>
                  <a:gd name="connsiteX2-145" fmla="*/ 11598 w 13265"/>
                  <a:gd name="connsiteY2-146" fmla="*/ 5000 h 10000"/>
                  <a:gd name="connsiteX3-147" fmla="*/ 13265 w 13265"/>
                  <a:gd name="connsiteY3-148" fmla="*/ 10000 h 10000"/>
                  <a:gd name="connsiteX4-149" fmla="*/ 6687 w 13265"/>
                  <a:gd name="connsiteY4-150" fmla="*/ 9832 h 10000"/>
                  <a:gd name="connsiteX5-151" fmla="*/ 0 w 13265"/>
                  <a:gd name="connsiteY5-152" fmla="*/ 5084 h 10000"/>
                  <a:gd name="connsiteX6-153" fmla="*/ 6688 w 13265"/>
                  <a:gd name="connsiteY6-154" fmla="*/ 42 h 10000"/>
                  <a:gd name="connsiteX0-155" fmla="*/ 6688 w 13265"/>
                  <a:gd name="connsiteY0-156" fmla="*/ 42 h 9832"/>
                  <a:gd name="connsiteX1-157" fmla="*/ 13265 w 13265"/>
                  <a:gd name="connsiteY1-158" fmla="*/ 0 h 9832"/>
                  <a:gd name="connsiteX2-159" fmla="*/ 11598 w 13265"/>
                  <a:gd name="connsiteY2-160" fmla="*/ 5000 h 9832"/>
                  <a:gd name="connsiteX3-161" fmla="*/ 11387 w 13265"/>
                  <a:gd name="connsiteY3-162" fmla="*/ 9790 h 9832"/>
                  <a:gd name="connsiteX4-163" fmla="*/ 6687 w 13265"/>
                  <a:gd name="connsiteY4-164" fmla="*/ 9832 h 9832"/>
                  <a:gd name="connsiteX5-165" fmla="*/ 0 w 13265"/>
                  <a:gd name="connsiteY5-166" fmla="*/ 5084 h 9832"/>
                  <a:gd name="connsiteX6-167" fmla="*/ 6688 w 13265"/>
                  <a:gd name="connsiteY6-168" fmla="*/ 42 h 9832"/>
                  <a:gd name="connsiteX0-169" fmla="*/ 5042 w 10000"/>
                  <a:gd name="connsiteY0-170" fmla="*/ 43 h 10000"/>
                  <a:gd name="connsiteX1-171" fmla="*/ 10000 w 10000"/>
                  <a:gd name="connsiteY1-172" fmla="*/ 0 h 10000"/>
                  <a:gd name="connsiteX2-173" fmla="*/ 8743 w 10000"/>
                  <a:gd name="connsiteY2-174" fmla="*/ 5085 h 10000"/>
                  <a:gd name="connsiteX3-175" fmla="*/ 9692 w 10000"/>
                  <a:gd name="connsiteY3-176" fmla="*/ 10000 h 10000"/>
                  <a:gd name="connsiteX4-177" fmla="*/ 5041 w 10000"/>
                  <a:gd name="connsiteY4-178" fmla="*/ 10000 h 10000"/>
                  <a:gd name="connsiteX5-179" fmla="*/ 0 w 10000"/>
                  <a:gd name="connsiteY5-180" fmla="*/ 5171 h 10000"/>
                  <a:gd name="connsiteX6-181" fmla="*/ 5042 w 10000"/>
                  <a:gd name="connsiteY6-182" fmla="*/ 43 h 10000"/>
                  <a:gd name="connsiteX0-183" fmla="*/ 5042 w 10000"/>
                  <a:gd name="connsiteY0-184" fmla="*/ 43 h 10000"/>
                  <a:gd name="connsiteX1-185" fmla="*/ 10000 w 10000"/>
                  <a:gd name="connsiteY1-186" fmla="*/ 0 h 10000"/>
                  <a:gd name="connsiteX2-187" fmla="*/ 8743 w 10000"/>
                  <a:gd name="connsiteY2-188" fmla="*/ 5085 h 10000"/>
                  <a:gd name="connsiteX3-189" fmla="*/ 9784 w 10000"/>
                  <a:gd name="connsiteY3-190" fmla="*/ 10000 h 10000"/>
                  <a:gd name="connsiteX4-191" fmla="*/ 5041 w 10000"/>
                  <a:gd name="connsiteY4-192" fmla="*/ 10000 h 10000"/>
                  <a:gd name="connsiteX5-193" fmla="*/ 0 w 10000"/>
                  <a:gd name="connsiteY5-194" fmla="*/ 5171 h 10000"/>
                  <a:gd name="connsiteX6-195" fmla="*/ 5042 w 10000"/>
                  <a:gd name="connsiteY6-196" fmla="*/ 43 h 10000"/>
                  <a:gd name="connsiteX0-197" fmla="*/ 5042 w 9784"/>
                  <a:gd name="connsiteY0-198" fmla="*/ 0 h 9957"/>
                  <a:gd name="connsiteX1-199" fmla="*/ 9415 w 9784"/>
                  <a:gd name="connsiteY1-200" fmla="*/ 171 h 9957"/>
                  <a:gd name="connsiteX2-201" fmla="*/ 8743 w 9784"/>
                  <a:gd name="connsiteY2-202" fmla="*/ 5042 h 9957"/>
                  <a:gd name="connsiteX3-203" fmla="*/ 9784 w 9784"/>
                  <a:gd name="connsiteY3-204" fmla="*/ 9957 h 9957"/>
                  <a:gd name="connsiteX4-205" fmla="*/ 5041 w 9784"/>
                  <a:gd name="connsiteY4-206" fmla="*/ 9957 h 9957"/>
                  <a:gd name="connsiteX5-207" fmla="*/ 0 w 9784"/>
                  <a:gd name="connsiteY5-208" fmla="*/ 5128 h 9957"/>
                  <a:gd name="connsiteX6-209" fmla="*/ 5042 w 9784"/>
                  <a:gd name="connsiteY6-210" fmla="*/ 0 h 9957"/>
                  <a:gd name="connsiteX0-211" fmla="*/ 5153 w 10000"/>
                  <a:gd name="connsiteY0-212" fmla="*/ 0 h 10000"/>
                  <a:gd name="connsiteX1-213" fmla="*/ 9875 w 10000"/>
                  <a:gd name="connsiteY1-214" fmla="*/ 172 h 10000"/>
                  <a:gd name="connsiteX2-215" fmla="*/ 8936 w 10000"/>
                  <a:gd name="connsiteY2-216" fmla="*/ 5064 h 10000"/>
                  <a:gd name="connsiteX3-217" fmla="*/ 10000 w 10000"/>
                  <a:gd name="connsiteY3-218" fmla="*/ 10000 h 10000"/>
                  <a:gd name="connsiteX4-219" fmla="*/ 5152 w 10000"/>
                  <a:gd name="connsiteY4-220" fmla="*/ 10000 h 10000"/>
                  <a:gd name="connsiteX5-221" fmla="*/ 0 w 10000"/>
                  <a:gd name="connsiteY5-222" fmla="*/ 5150 h 10000"/>
                  <a:gd name="connsiteX6-223" fmla="*/ 5153 w 10000"/>
                  <a:gd name="connsiteY6-224" fmla="*/ 0 h 10000"/>
                  <a:gd name="connsiteX0-225" fmla="*/ 5153 w 10001"/>
                  <a:gd name="connsiteY0-226" fmla="*/ 0 h 10000"/>
                  <a:gd name="connsiteX1-227" fmla="*/ 10001 w 10001"/>
                  <a:gd name="connsiteY1-228" fmla="*/ 215 h 10000"/>
                  <a:gd name="connsiteX2-229" fmla="*/ 8936 w 10001"/>
                  <a:gd name="connsiteY2-230" fmla="*/ 5064 h 10000"/>
                  <a:gd name="connsiteX3-231" fmla="*/ 10000 w 10001"/>
                  <a:gd name="connsiteY3-232" fmla="*/ 10000 h 10000"/>
                  <a:gd name="connsiteX4-233" fmla="*/ 5152 w 10001"/>
                  <a:gd name="connsiteY4-234" fmla="*/ 10000 h 10000"/>
                  <a:gd name="connsiteX5-235" fmla="*/ 0 w 10001"/>
                  <a:gd name="connsiteY5-236" fmla="*/ 5150 h 10000"/>
                  <a:gd name="connsiteX6-237" fmla="*/ 5153 w 10001"/>
                  <a:gd name="connsiteY6-238" fmla="*/ 0 h 10000"/>
                  <a:gd name="connsiteX0-239" fmla="*/ 5184 w 10001"/>
                  <a:gd name="connsiteY0-240" fmla="*/ 43 h 9785"/>
                  <a:gd name="connsiteX1-241" fmla="*/ 10001 w 10001"/>
                  <a:gd name="connsiteY1-242" fmla="*/ 0 h 9785"/>
                  <a:gd name="connsiteX2-243" fmla="*/ 8936 w 10001"/>
                  <a:gd name="connsiteY2-244" fmla="*/ 4849 h 9785"/>
                  <a:gd name="connsiteX3-245" fmla="*/ 10000 w 10001"/>
                  <a:gd name="connsiteY3-246" fmla="*/ 9785 h 9785"/>
                  <a:gd name="connsiteX4-247" fmla="*/ 5152 w 10001"/>
                  <a:gd name="connsiteY4-248" fmla="*/ 9785 h 9785"/>
                  <a:gd name="connsiteX5-249" fmla="*/ 0 w 10001"/>
                  <a:gd name="connsiteY5-250" fmla="*/ 4935 h 9785"/>
                  <a:gd name="connsiteX6-251" fmla="*/ 5184 w 10001"/>
                  <a:gd name="connsiteY6-252" fmla="*/ 43 h 9785"/>
                  <a:gd name="connsiteX0-253" fmla="*/ 5183 w 10000"/>
                  <a:gd name="connsiteY0-254" fmla="*/ 44 h 10000"/>
                  <a:gd name="connsiteX1-255" fmla="*/ 10000 w 10000"/>
                  <a:gd name="connsiteY1-256" fmla="*/ 0 h 10000"/>
                  <a:gd name="connsiteX2-257" fmla="*/ 8935 w 10000"/>
                  <a:gd name="connsiteY2-258" fmla="*/ 4956 h 10000"/>
                  <a:gd name="connsiteX3-259" fmla="*/ 9999 w 10000"/>
                  <a:gd name="connsiteY3-260" fmla="*/ 10000 h 10000"/>
                  <a:gd name="connsiteX4-261" fmla="*/ 5151 w 10000"/>
                  <a:gd name="connsiteY4-262" fmla="*/ 10000 h 10000"/>
                  <a:gd name="connsiteX5-263" fmla="*/ 0 w 10000"/>
                  <a:gd name="connsiteY5-264" fmla="*/ 5043 h 10000"/>
                  <a:gd name="connsiteX6-265" fmla="*/ 5183 w 10000"/>
                  <a:gd name="connsiteY6-266" fmla="*/ 44 h 10000"/>
                  <a:gd name="connsiteX0-267" fmla="*/ 5183 w 10000"/>
                  <a:gd name="connsiteY0-268" fmla="*/ 44 h 10000"/>
                  <a:gd name="connsiteX1-269" fmla="*/ 10000 w 10000"/>
                  <a:gd name="connsiteY1-270" fmla="*/ 0 h 10000"/>
                  <a:gd name="connsiteX2-271" fmla="*/ 8935 w 10000"/>
                  <a:gd name="connsiteY2-272" fmla="*/ 4956 h 10000"/>
                  <a:gd name="connsiteX3-273" fmla="*/ 9999 w 10000"/>
                  <a:gd name="connsiteY3-274" fmla="*/ 10000 h 10000"/>
                  <a:gd name="connsiteX4-275" fmla="*/ 5151 w 10000"/>
                  <a:gd name="connsiteY4-276" fmla="*/ 10000 h 10000"/>
                  <a:gd name="connsiteX5-277" fmla="*/ 0 w 10000"/>
                  <a:gd name="connsiteY5-278" fmla="*/ 5043 h 10000"/>
                  <a:gd name="connsiteX6-279" fmla="*/ 5183 w 10000"/>
                  <a:gd name="connsiteY6-280" fmla="*/ 44 h 10000"/>
                  <a:gd name="connsiteX0-281" fmla="*/ 5183 w 10000"/>
                  <a:gd name="connsiteY0-282" fmla="*/ 44 h 10000"/>
                  <a:gd name="connsiteX1-283" fmla="*/ 10000 w 10000"/>
                  <a:gd name="connsiteY1-284" fmla="*/ 0 h 10000"/>
                  <a:gd name="connsiteX2-285" fmla="*/ 8935 w 10000"/>
                  <a:gd name="connsiteY2-286" fmla="*/ 4956 h 10000"/>
                  <a:gd name="connsiteX3-287" fmla="*/ 9999 w 10000"/>
                  <a:gd name="connsiteY3-288" fmla="*/ 10000 h 10000"/>
                  <a:gd name="connsiteX4-289" fmla="*/ 5151 w 10000"/>
                  <a:gd name="connsiteY4-290" fmla="*/ 10000 h 10000"/>
                  <a:gd name="connsiteX5-291" fmla="*/ 0 w 10000"/>
                  <a:gd name="connsiteY5-292" fmla="*/ 5043 h 10000"/>
                  <a:gd name="connsiteX6-293" fmla="*/ 5183 w 10000"/>
                  <a:gd name="connsiteY6-294" fmla="*/ 44 h 10000"/>
                  <a:gd name="connsiteX0-295" fmla="*/ 5183 w 10000"/>
                  <a:gd name="connsiteY0-296" fmla="*/ 44 h 10000"/>
                  <a:gd name="connsiteX1-297" fmla="*/ 10000 w 10000"/>
                  <a:gd name="connsiteY1-298" fmla="*/ 0 h 10000"/>
                  <a:gd name="connsiteX2-299" fmla="*/ 8935 w 10000"/>
                  <a:gd name="connsiteY2-300" fmla="*/ 4956 h 10000"/>
                  <a:gd name="connsiteX3-301" fmla="*/ 9999 w 10000"/>
                  <a:gd name="connsiteY3-302" fmla="*/ 10000 h 10000"/>
                  <a:gd name="connsiteX4-303" fmla="*/ 5151 w 10000"/>
                  <a:gd name="connsiteY4-304" fmla="*/ 10000 h 10000"/>
                  <a:gd name="connsiteX5-305" fmla="*/ 0 w 10000"/>
                  <a:gd name="connsiteY5-306" fmla="*/ 5043 h 10000"/>
                  <a:gd name="connsiteX6-307" fmla="*/ 5183 w 10000"/>
                  <a:gd name="connsiteY6-308" fmla="*/ 44 h 10000"/>
                  <a:gd name="connsiteX0-309" fmla="*/ 5183 w 10000"/>
                  <a:gd name="connsiteY0-310" fmla="*/ 44 h 10000"/>
                  <a:gd name="connsiteX1-311" fmla="*/ 10000 w 10000"/>
                  <a:gd name="connsiteY1-312" fmla="*/ 0 h 10000"/>
                  <a:gd name="connsiteX2-313" fmla="*/ 8935 w 10000"/>
                  <a:gd name="connsiteY2-314" fmla="*/ 4956 h 10000"/>
                  <a:gd name="connsiteX3-315" fmla="*/ 9999 w 10000"/>
                  <a:gd name="connsiteY3-316" fmla="*/ 10000 h 10000"/>
                  <a:gd name="connsiteX4-317" fmla="*/ 5151 w 10000"/>
                  <a:gd name="connsiteY4-318" fmla="*/ 10000 h 10000"/>
                  <a:gd name="connsiteX5-319" fmla="*/ 0 w 10000"/>
                  <a:gd name="connsiteY5-320" fmla="*/ 5043 h 10000"/>
                  <a:gd name="connsiteX6-321" fmla="*/ 5183 w 10000"/>
                  <a:gd name="connsiteY6-322" fmla="*/ 44 h 10000"/>
                  <a:gd name="connsiteX0-323" fmla="*/ 5183 w 10000"/>
                  <a:gd name="connsiteY0-324" fmla="*/ 44 h 10000"/>
                  <a:gd name="connsiteX1-325" fmla="*/ 10000 w 10000"/>
                  <a:gd name="connsiteY1-326" fmla="*/ 0 h 10000"/>
                  <a:gd name="connsiteX2-327" fmla="*/ 8935 w 10000"/>
                  <a:gd name="connsiteY2-328" fmla="*/ 4956 h 10000"/>
                  <a:gd name="connsiteX3-329" fmla="*/ 9999 w 10000"/>
                  <a:gd name="connsiteY3-330" fmla="*/ 10000 h 10000"/>
                  <a:gd name="connsiteX4-331" fmla="*/ 5340 w 10000"/>
                  <a:gd name="connsiteY4-332" fmla="*/ 9956 h 10000"/>
                  <a:gd name="connsiteX5-333" fmla="*/ 0 w 10000"/>
                  <a:gd name="connsiteY5-334" fmla="*/ 5043 h 10000"/>
                  <a:gd name="connsiteX6-335" fmla="*/ 5183 w 10000"/>
                  <a:gd name="connsiteY6-336" fmla="*/ 44 h 10000"/>
                  <a:gd name="connsiteX0-337" fmla="*/ 5183 w 10000"/>
                  <a:gd name="connsiteY0-338" fmla="*/ 44 h 10000"/>
                  <a:gd name="connsiteX1-339" fmla="*/ 10000 w 10000"/>
                  <a:gd name="connsiteY1-340" fmla="*/ 0 h 10000"/>
                  <a:gd name="connsiteX2-341" fmla="*/ 8935 w 10000"/>
                  <a:gd name="connsiteY2-342" fmla="*/ 4956 h 10000"/>
                  <a:gd name="connsiteX3-343" fmla="*/ 9999 w 10000"/>
                  <a:gd name="connsiteY3-344" fmla="*/ 10000 h 10000"/>
                  <a:gd name="connsiteX4-345" fmla="*/ 5340 w 10000"/>
                  <a:gd name="connsiteY4-346" fmla="*/ 9956 h 10000"/>
                  <a:gd name="connsiteX5-347" fmla="*/ 0 w 10000"/>
                  <a:gd name="connsiteY5-348" fmla="*/ 5043 h 10000"/>
                  <a:gd name="connsiteX6-349" fmla="*/ 5183 w 10000"/>
                  <a:gd name="connsiteY6-350" fmla="*/ 44 h 10000"/>
                  <a:gd name="connsiteX0-351" fmla="*/ 5183 w 10000"/>
                  <a:gd name="connsiteY0-352" fmla="*/ 44 h 10000"/>
                  <a:gd name="connsiteX1-353" fmla="*/ 10000 w 10000"/>
                  <a:gd name="connsiteY1-354" fmla="*/ 0 h 10000"/>
                  <a:gd name="connsiteX2-355" fmla="*/ 8935 w 10000"/>
                  <a:gd name="connsiteY2-356" fmla="*/ 4956 h 10000"/>
                  <a:gd name="connsiteX3-357" fmla="*/ 9999 w 10000"/>
                  <a:gd name="connsiteY3-358" fmla="*/ 10000 h 10000"/>
                  <a:gd name="connsiteX4-359" fmla="*/ 5183 w 10000"/>
                  <a:gd name="connsiteY4-360" fmla="*/ 9912 h 10000"/>
                  <a:gd name="connsiteX5-361" fmla="*/ 0 w 10000"/>
                  <a:gd name="connsiteY5-362" fmla="*/ 5043 h 10000"/>
                  <a:gd name="connsiteX6-363" fmla="*/ 5183 w 10000"/>
                  <a:gd name="connsiteY6-364" fmla="*/ 44 h 10000"/>
                  <a:gd name="connsiteX0-365" fmla="*/ 5183 w 10000"/>
                  <a:gd name="connsiteY0-366" fmla="*/ 44 h 10000"/>
                  <a:gd name="connsiteX1-367" fmla="*/ 10000 w 10000"/>
                  <a:gd name="connsiteY1-368" fmla="*/ 0 h 10000"/>
                  <a:gd name="connsiteX2-369" fmla="*/ 8935 w 10000"/>
                  <a:gd name="connsiteY2-370" fmla="*/ 4956 h 10000"/>
                  <a:gd name="connsiteX3-371" fmla="*/ 9999 w 10000"/>
                  <a:gd name="connsiteY3-372" fmla="*/ 10000 h 10000"/>
                  <a:gd name="connsiteX4-373" fmla="*/ 5183 w 10000"/>
                  <a:gd name="connsiteY4-374" fmla="*/ 9912 h 10000"/>
                  <a:gd name="connsiteX5-375" fmla="*/ 0 w 10000"/>
                  <a:gd name="connsiteY5-376" fmla="*/ 5043 h 10000"/>
                  <a:gd name="connsiteX6-377" fmla="*/ 5183 w 10000"/>
                  <a:gd name="connsiteY6-378" fmla="*/ 44 h 10000"/>
                  <a:gd name="connsiteX0-379" fmla="*/ 5183 w 10000"/>
                  <a:gd name="connsiteY0-380" fmla="*/ 44 h 10000"/>
                  <a:gd name="connsiteX1-381" fmla="*/ 10000 w 10000"/>
                  <a:gd name="connsiteY1-382" fmla="*/ 0 h 10000"/>
                  <a:gd name="connsiteX2-383" fmla="*/ 8935 w 10000"/>
                  <a:gd name="connsiteY2-384" fmla="*/ 4956 h 10000"/>
                  <a:gd name="connsiteX3-385" fmla="*/ 9999 w 10000"/>
                  <a:gd name="connsiteY3-386" fmla="*/ 10000 h 10000"/>
                  <a:gd name="connsiteX4-387" fmla="*/ 5183 w 10000"/>
                  <a:gd name="connsiteY4-388" fmla="*/ 9912 h 10000"/>
                  <a:gd name="connsiteX5-389" fmla="*/ 0 w 10000"/>
                  <a:gd name="connsiteY5-390" fmla="*/ 5043 h 10000"/>
                  <a:gd name="connsiteX6-391" fmla="*/ 5183 w 10000"/>
                  <a:gd name="connsiteY6-392" fmla="*/ 44 h 10000"/>
                  <a:gd name="connsiteX0-393" fmla="*/ 8935 w 10000"/>
                  <a:gd name="connsiteY0-394" fmla="*/ 4956 h 10000"/>
                  <a:gd name="connsiteX1-395" fmla="*/ 9999 w 10000"/>
                  <a:gd name="connsiteY1-396" fmla="*/ 10000 h 10000"/>
                  <a:gd name="connsiteX2-397" fmla="*/ 5183 w 10000"/>
                  <a:gd name="connsiteY2-398" fmla="*/ 9912 h 10000"/>
                  <a:gd name="connsiteX3-399" fmla="*/ 0 w 10000"/>
                  <a:gd name="connsiteY3-400" fmla="*/ 5043 h 10000"/>
                  <a:gd name="connsiteX4-401" fmla="*/ 5183 w 10000"/>
                  <a:gd name="connsiteY4-402" fmla="*/ 44 h 10000"/>
                  <a:gd name="connsiteX5-403" fmla="*/ 10000 w 10000"/>
                  <a:gd name="connsiteY5-404" fmla="*/ 0 h 10000"/>
                  <a:gd name="connsiteX6-405" fmla="*/ 9841 w 10000"/>
                  <a:gd name="connsiteY6-406" fmla="*/ 6220 h 10000"/>
                  <a:gd name="connsiteX0-407" fmla="*/ 8935 w 10000"/>
                  <a:gd name="connsiteY0-408" fmla="*/ 4956 h 10000"/>
                  <a:gd name="connsiteX1-409" fmla="*/ 9999 w 10000"/>
                  <a:gd name="connsiteY1-410" fmla="*/ 10000 h 10000"/>
                  <a:gd name="connsiteX2-411" fmla="*/ 5183 w 10000"/>
                  <a:gd name="connsiteY2-412" fmla="*/ 9912 h 10000"/>
                  <a:gd name="connsiteX3-413" fmla="*/ 0 w 10000"/>
                  <a:gd name="connsiteY3-414" fmla="*/ 5043 h 10000"/>
                  <a:gd name="connsiteX4-415" fmla="*/ 5183 w 10000"/>
                  <a:gd name="connsiteY4-416" fmla="*/ 44 h 10000"/>
                  <a:gd name="connsiteX5-417" fmla="*/ 10000 w 10000"/>
                  <a:gd name="connsiteY5-418" fmla="*/ 0 h 10000"/>
                  <a:gd name="connsiteX0-419" fmla="*/ 9999 w 10000"/>
                  <a:gd name="connsiteY0-420" fmla="*/ 10000 h 10000"/>
                  <a:gd name="connsiteX1-421" fmla="*/ 5183 w 10000"/>
                  <a:gd name="connsiteY1-422" fmla="*/ 9912 h 10000"/>
                  <a:gd name="connsiteX2-423" fmla="*/ 0 w 10000"/>
                  <a:gd name="connsiteY2-424" fmla="*/ 5043 h 10000"/>
                  <a:gd name="connsiteX3-425" fmla="*/ 5183 w 10000"/>
                  <a:gd name="connsiteY3-426" fmla="*/ 44 h 10000"/>
                  <a:gd name="connsiteX4-427" fmla="*/ 10000 w 10000"/>
                  <a:gd name="connsiteY4-428" fmla="*/ 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10000">
                    <a:moveTo>
                      <a:pt x="9999" y="10000"/>
                    </a:moveTo>
                    <a:lnTo>
                      <a:pt x="5183" y="9912"/>
                    </a:lnTo>
                    <a:cubicBezTo>
                      <a:pt x="3060" y="9824"/>
                      <a:pt x="0" y="6688"/>
                      <a:pt x="0" y="5043"/>
                    </a:cubicBezTo>
                    <a:cubicBezTo>
                      <a:pt x="0" y="3398"/>
                      <a:pt x="2965" y="220"/>
                      <a:pt x="5183" y="44"/>
                    </a:cubicBezTo>
                    <a:lnTo>
                      <a:pt x="1000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5">
                  <a:latin typeface="+mn-ea"/>
                </a:endParaRPr>
              </a:p>
            </p:txBody>
          </p:sp>
          <p:sp>
            <p:nvSpPr>
              <p:cNvPr id="134" name="Stored Data 71"/>
              <p:cNvSpPr/>
              <p:nvPr/>
            </p:nvSpPr>
            <p:spPr>
              <a:xfrm rot="10800000">
                <a:off x="3990333" y="5435921"/>
                <a:ext cx="107530" cy="723601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-1" fmla="*/ 4932 w 13265"/>
                  <a:gd name="connsiteY0-2" fmla="*/ 0 h 10000"/>
                  <a:gd name="connsiteX1-3" fmla="*/ 13265 w 13265"/>
                  <a:gd name="connsiteY1-4" fmla="*/ 0 h 10000"/>
                  <a:gd name="connsiteX2-5" fmla="*/ 11598 w 13265"/>
                  <a:gd name="connsiteY2-6" fmla="*/ 5000 h 10000"/>
                  <a:gd name="connsiteX3-7" fmla="*/ 13265 w 13265"/>
                  <a:gd name="connsiteY3-8" fmla="*/ 10000 h 10000"/>
                  <a:gd name="connsiteX4-9" fmla="*/ 4932 w 13265"/>
                  <a:gd name="connsiteY4-10" fmla="*/ 10000 h 10000"/>
                  <a:gd name="connsiteX5-11" fmla="*/ 0 w 13265"/>
                  <a:gd name="connsiteY5-12" fmla="*/ 5084 h 10000"/>
                  <a:gd name="connsiteX6-13" fmla="*/ 4932 w 13265"/>
                  <a:gd name="connsiteY6-14" fmla="*/ 0 h 10000"/>
                  <a:gd name="connsiteX0-15" fmla="*/ 5226 w 13559"/>
                  <a:gd name="connsiteY0-16" fmla="*/ 0 h 10000"/>
                  <a:gd name="connsiteX1-17" fmla="*/ 13559 w 13559"/>
                  <a:gd name="connsiteY1-18" fmla="*/ 0 h 10000"/>
                  <a:gd name="connsiteX2-19" fmla="*/ 11892 w 13559"/>
                  <a:gd name="connsiteY2-20" fmla="*/ 5000 h 10000"/>
                  <a:gd name="connsiteX3-21" fmla="*/ 13559 w 13559"/>
                  <a:gd name="connsiteY3-22" fmla="*/ 10000 h 10000"/>
                  <a:gd name="connsiteX4-23" fmla="*/ 5226 w 13559"/>
                  <a:gd name="connsiteY4-24" fmla="*/ 10000 h 10000"/>
                  <a:gd name="connsiteX5-25" fmla="*/ 294 w 13559"/>
                  <a:gd name="connsiteY5-26" fmla="*/ 5084 h 10000"/>
                  <a:gd name="connsiteX6-27" fmla="*/ 5226 w 13559"/>
                  <a:gd name="connsiteY6-28" fmla="*/ 0 h 10000"/>
                  <a:gd name="connsiteX0-29" fmla="*/ 4933 w 13266"/>
                  <a:gd name="connsiteY0-30" fmla="*/ 0 h 10000"/>
                  <a:gd name="connsiteX1-31" fmla="*/ 13266 w 13266"/>
                  <a:gd name="connsiteY1-32" fmla="*/ 0 h 10000"/>
                  <a:gd name="connsiteX2-33" fmla="*/ 11599 w 13266"/>
                  <a:gd name="connsiteY2-34" fmla="*/ 5000 h 10000"/>
                  <a:gd name="connsiteX3-35" fmla="*/ 13266 w 13266"/>
                  <a:gd name="connsiteY3-36" fmla="*/ 10000 h 10000"/>
                  <a:gd name="connsiteX4-37" fmla="*/ 4933 w 13266"/>
                  <a:gd name="connsiteY4-38" fmla="*/ 10000 h 10000"/>
                  <a:gd name="connsiteX5-39" fmla="*/ 1 w 13266"/>
                  <a:gd name="connsiteY5-40" fmla="*/ 5084 h 10000"/>
                  <a:gd name="connsiteX6-41" fmla="*/ 4933 w 13266"/>
                  <a:gd name="connsiteY6-42" fmla="*/ 0 h 10000"/>
                  <a:gd name="connsiteX0-43" fmla="*/ 4933 w 13266"/>
                  <a:gd name="connsiteY0-44" fmla="*/ 0 h 10000"/>
                  <a:gd name="connsiteX1-45" fmla="*/ 13266 w 13266"/>
                  <a:gd name="connsiteY1-46" fmla="*/ 0 h 10000"/>
                  <a:gd name="connsiteX2-47" fmla="*/ 11599 w 13266"/>
                  <a:gd name="connsiteY2-48" fmla="*/ 5000 h 10000"/>
                  <a:gd name="connsiteX3-49" fmla="*/ 13266 w 13266"/>
                  <a:gd name="connsiteY3-50" fmla="*/ 10000 h 10000"/>
                  <a:gd name="connsiteX4-51" fmla="*/ 4933 w 13266"/>
                  <a:gd name="connsiteY4-52" fmla="*/ 10000 h 10000"/>
                  <a:gd name="connsiteX5-53" fmla="*/ 1 w 13266"/>
                  <a:gd name="connsiteY5-54" fmla="*/ 5084 h 10000"/>
                  <a:gd name="connsiteX6-55" fmla="*/ 4933 w 13266"/>
                  <a:gd name="connsiteY6-56" fmla="*/ 0 h 10000"/>
                  <a:gd name="connsiteX0-57" fmla="*/ 4966 w 13299"/>
                  <a:gd name="connsiteY0-58" fmla="*/ 0 h 10000"/>
                  <a:gd name="connsiteX1-59" fmla="*/ 13299 w 13299"/>
                  <a:gd name="connsiteY1-60" fmla="*/ 0 h 10000"/>
                  <a:gd name="connsiteX2-61" fmla="*/ 11632 w 13299"/>
                  <a:gd name="connsiteY2-62" fmla="*/ 5000 h 10000"/>
                  <a:gd name="connsiteX3-63" fmla="*/ 13299 w 13299"/>
                  <a:gd name="connsiteY3-64" fmla="*/ 10000 h 10000"/>
                  <a:gd name="connsiteX4-65" fmla="*/ 7782 w 13299"/>
                  <a:gd name="connsiteY4-66" fmla="*/ 10000 h 10000"/>
                  <a:gd name="connsiteX5-67" fmla="*/ 34 w 13299"/>
                  <a:gd name="connsiteY5-68" fmla="*/ 5084 h 10000"/>
                  <a:gd name="connsiteX6-69" fmla="*/ 4966 w 13299"/>
                  <a:gd name="connsiteY6-70" fmla="*/ 0 h 10000"/>
                  <a:gd name="connsiteX0-71" fmla="*/ 4947 w 13280"/>
                  <a:gd name="connsiteY0-72" fmla="*/ 0 h 10000"/>
                  <a:gd name="connsiteX1-73" fmla="*/ 13280 w 13280"/>
                  <a:gd name="connsiteY1-74" fmla="*/ 0 h 10000"/>
                  <a:gd name="connsiteX2-75" fmla="*/ 11613 w 13280"/>
                  <a:gd name="connsiteY2-76" fmla="*/ 5000 h 10000"/>
                  <a:gd name="connsiteX3-77" fmla="*/ 13280 w 13280"/>
                  <a:gd name="connsiteY3-78" fmla="*/ 10000 h 10000"/>
                  <a:gd name="connsiteX4-79" fmla="*/ 6702 w 13280"/>
                  <a:gd name="connsiteY4-80" fmla="*/ 9832 h 10000"/>
                  <a:gd name="connsiteX5-81" fmla="*/ 15 w 13280"/>
                  <a:gd name="connsiteY5-82" fmla="*/ 5084 h 10000"/>
                  <a:gd name="connsiteX6-83" fmla="*/ 4947 w 13280"/>
                  <a:gd name="connsiteY6-84" fmla="*/ 0 h 10000"/>
                  <a:gd name="connsiteX0-85" fmla="*/ 4933 w 13266"/>
                  <a:gd name="connsiteY0-86" fmla="*/ 0 h 10000"/>
                  <a:gd name="connsiteX1-87" fmla="*/ 13266 w 13266"/>
                  <a:gd name="connsiteY1-88" fmla="*/ 0 h 10000"/>
                  <a:gd name="connsiteX2-89" fmla="*/ 11599 w 13266"/>
                  <a:gd name="connsiteY2-90" fmla="*/ 5000 h 10000"/>
                  <a:gd name="connsiteX3-91" fmla="*/ 13266 w 13266"/>
                  <a:gd name="connsiteY3-92" fmla="*/ 10000 h 10000"/>
                  <a:gd name="connsiteX4-93" fmla="*/ 6688 w 13266"/>
                  <a:gd name="connsiteY4-94" fmla="*/ 9832 h 10000"/>
                  <a:gd name="connsiteX5-95" fmla="*/ 1 w 13266"/>
                  <a:gd name="connsiteY5-96" fmla="*/ 5084 h 10000"/>
                  <a:gd name="connsiteX6-97" fmla="*/ 4933 w 13266"/>
                  <a:gd name="connsiteY6-98" fmla="*/ 0 h 10000"/>
                  <a:gd name="connsiteX0-99" fmla="*/ 5711 w 13268"/>
                  <a:gd name="connsiteY0-100" fmla="*/ 126 h 10000"/>
                  <a:gd name="connsiteX1-101" fmla="*/ 13268 w 13268"/>
                  <a:gd name="connsiteY1-102" fmla="*/ 0 h 10000"/>
                  <a:gd name="connsiteX2-103" fmla="*/ 11601 w 13268"/>
                  <a:gd name="connsiteY2-104" fmla="*/ 5000 h 10000"/>
                  <a:gd name="connsiteX3-105" fmla="*/ 13268 w 13268"/>
                  <a:gd name="connsiteY3-106" fmla="*/ 10000 h 10000"/>
                  <a:gd name="connsiteX4-107" fmla="*/ 6690 w 13268"/>
                  <a:gd name="connsiteY4-108" fmla="*/ 9832 h 10000"/>
                  <a:gd name="connsiteX5-109" fmla="*/ 3 w 13268"/>
                  <a:gd name="connsiteY5-110" fmla="*/ 5084 h 10000"/>
                  <a:gd name="connsiteX6-111" fmla="*/ 5711 w 13268"/>
                  <a:gd name="connsiteY6-112" fmla="*/ 126 h 10000"/>
                  <a:gd name="connsiteX0-113" fmla="*/ 5709 w 13266"/>
                  <a:gd name="connsiteY0-114" fmla="*/ 126 h 10000"/>
                  <a:gd name="connsiteX1-115" fmla="*/ 13266 w 13266"/>
                  <a:gd name="connsiteY1-116" fmla="*/ 0 h 10000"/>
                  <a:gd name="connsiteX2-117" fmla="*/ 11599 w 13266"/>
                  <a:gd name="connsiteY2-118" fmla="*/ 5000 h 10000"/>
                  <a:gd name="connsiteX3-119" fmla="*/ 13266 w 13266"/>
                  <a:gd name="connsiteY3-120" fmla="*/ 10000 h 10000"/>
                  <a:gd name="connsiteX4-121" fmla="*/ 6688 w 13266"/>
                  <a:gd name="connsiteY4-122" fmla="*/ 9832 h 10000"/>
                  <a:gd name="connsiteX5-123" fmla="*/ 1 w 13266"/>
                  <a:gd name="connsiteY5-124" fmla="*/ 5084 h 10000"/>
                  <a:gd name="connsiteX6-125" fmla="*/ 5709 w 13266"/>
                  <a:gd name="connsiteY6-126" fmla="*/ 126 h 10000"/>
                  <a:gd name="connsiteX0-127" fmla="*/ 5709 w 13266"/>
                  <a:gd name="connsiteY0-128" fmla="*/ 126 h 10000"/>
                  <a:gd name="connsiteX1-129" fmla="*/ 13266 w 13266"/>
                  <a:gd name="connsiteY1-130" fmla="*/ 0 h 10000"/>
                  <a:gd name="connsiteX2-131" fmla="*/ 11599 w 13266"/>
                  <a:gd name="connsiteY2-132" fmla="*/ 5000 h 10000"/>
                  <a:gd name="connsiteX3-133" fmla="*/ 13266 w 13266"/>
                  <a:gd name="connsiteY3-134" fmla="*/ 10000 h 10000"/>
                  <a:gd name="connsiteX4-135" fmla="*/ 6688 w 13266"/>
                  <a:gd name="connsiteY4-136" fmla="*/ 9832 h 10000"/>
                  <a:gd name="connsiteX5-137" fmla="*/ 1 w 13266"/>
                  <a:gd name="connsiteY5-138" fmla="*/ 5084 h 10000"/>
                  <a:gd name="connsiteX6-139" fmla="*/ 5709 w 13266"/>
                  <a:gd name="connsiteY6-140" fmla="*/ 126 h 10000"/>
                  <a:gd name="connsiteX0-141" fmla="*/ 6688 w 13265"/>
                  <a:gd name="connsiteY0-142" fmla="*/ 42 h 10000"/>
                  <a:gd name="connsiteX1-143" fmla="*/ 13265 w 13265"/>
                  <a:gd name="connsiteY1-144" fmla="*/ 0 h 10000"/>
                  <a:gd name="connsiteX2-145" fmla="*/ 11598 w 13265"/>
                  <a:gd name="connsiteY2-146" fmla="*/ 5000 h 10000"/>
                  <a:gd name="connsiteX3-147" fmla="*/ 13265 w 13265"/>
                  <a:gd name="connsiteY3-148" fmla="*/ 10000 h 10000"/>
                  <a:gd name="connsiteX4-149" fmla="*/ 6687 w 13265"/>
                  <a:gd name="connsiteY4-150" fmla="*/ 9832 h 10000"/>
                  <a:gd name="connsiteX5-151" fmla="*/ 0 w 13265"/>
                  <a:gd name="connsiteY5-152" fmla="*/ 5084 h 10000"/>
                  <a:gd name="connsiteX6-153" fmla="*/ 6688 w 13265"/>
                  <a:gd name="connsiteY6-154" fmla="*/ 42 h 10000"/>
                  <a:gd name="connsiteX0-155" fmla="*/ 6688 w 13265"/>
                  <a:gd name="connsiteY0-156" fmla="*/ 42 h 9832"/>
                  <a:gd name="connsiteX1-157" fmla="*/ 13265 w 13265"/>
                  <a:gd name="connsiteY1-158" fmla="*/ 0 h 9832"/>
                  <a:gd name="connsiteX2-159" fmla="*/ 11598 w 13265"/>
                  <a:gd name="connsiteY2-160" fmla="*/ 5000 h 9832"/>
                  <a:gd name="connsiteX3-161" fmla="*/ 11387 w 13265"/>
                  <a:gd name="connsiteY3-162" fmla="*/ 9790 h 9832"/>
                  <a:gd name="connsiteX4-163" fmla="*/ 6687 w 13265"/>
                  <a:gd name="connsiteY4-164" fmla="*/ 9832 h 9832"/>
                  <a:gd name="connsiteX5-165" fmla="*/ 0 w 13265"/>
                  <a:gd name="connsiteY5-166" fmla="*/ 5084 h 9832"/>
                  <a:gd name="connsiteX6-167" fmla="*/ 6688 w 13265"/>
                  <a:gd name="connsiteY6-168" fmla="*/ 42 h 9832"/>
                  <a:gd name="connsiteX0-169" fmla="*/ 5042 w 10000"/>
                  <a:gd name="connsiteY0-170" fmla="*/ 43 h 10000"/>
                  <a:gd name="connsiteX1-171" fmla="*/ 10000 w 10000"/>
                  <a:gd name="connsiteY1-172" fmla="*/ 0 h 10000"/>
                  <a:gd name="connsiteX2-173" fmla="*/ 8743 w 10000"/>
                  <a:gd name="connsiteY2-174" fmla="*/ 5085 h 10000"/>
                  <a:gd name="connsiteX3-175" fmla="*/ 9692 w 10000"/>
                  <a:gd name="connsiteY3-176" fmla="*/ 10000 h 10000"/>
                  <a:gd name="connsiteX4-177" fmla="*/ 5041 w 10000"/>
                  <a:gd name="connsiteY4-178" fmla="*/ 10000 h 10000"/>
                  <a:gd name="connsiteX5-179" fmla="*/ 0 w 10000"/>
                  <a:gd name="connsiteY5-180" fmla="*/ 5171 h 10000"/>
                  <a:gd name="connsiteX6-181" fmla="*/ 5042 w 10000"/>
                  <a:gd name="connsiteY6-182" fmla="*/ 43 h 10000"/>
                  <a:gd name="connsiteX0-183" fmla="*/ 5042 w 10000"/>
                  <a:gd name="connsiteY0-184" fmla="*/ 43 h 10000"/>
                  <a:gd name="connsiteX1-185" fmla="*/ 10000 w 10000"/>
                  <a:gd name="connsiteY1-186" fmla="*/ 0 h 10000"/>
                  <a:gd name="connsiteX2-187" fmla="*/ 8743 w 10000"/>
                  <a:gd name="connsiteY2-188" fmla="*/ 5085 h 10000"/>
                  <a:gd name="connsiteX3-189" fmla="*/ 9784 w 10000"/>
                  <a:gd name="connsiteY3-190" fmla="*/ 10000 h 10000"/>
                  <a:gd name="connsiteX4-191" fmla="*/ 5041 w 10000"/>
                  <a:gd name="connsiteY4-192" fmla="*/ 10000 h 10000"/>
                  <a:gd name="connsiteX5-193" fmla="*/ 0 w 10000"/>
                  <a:gd name="connsiteY5-194" fmla="*/ 5171 h 10000"/>
                  <a:gd name="connsiteX6-195" fmla="*/ 5042 w 10000"/>
                  <a:gd name="connsiteY6-196" fmla="*/ 43 h 10000"/>
                  <a:gd name="connsiteX0-197" fmla="*/ 5042 w 9784"/>
                  <a:gd name="connsiteY0-198" fmla="*/ 0 h 9957"/>
                  <a:gd name="connsiteX1-199" fmla="*/ 9415 w 9784"/>
                  <a:gd name="connsiteY1-200" fmla="*/ 171 h 9957"/>
                  <a:gd name="connsiteX2-201" fmla="*/ 8743 w 9784"/>
                  <a:gd name="connsiteY2-202" fmla="*/ 5042 h 9957"/>
                  <a:gd name="connsiteX3-203" fmla="*/ 9784 w 9784"/>
                  <a:gd name="connsiteY3-204" fmla="*/ 9957 h 9957"/>
                  <a:gd name="connsiteX4-205" fmla="*/ 5041 w 9784"/>
                  <a:gd name="connsiteY4-206" fmla="*/ 9957 h 9957"/>
                  <a:gd name="connsiteX5-207" fmla="*/ 0 w 9784"/>
                  <a:gd name="connsiteY5-208" fmla="*/ 5128 h 9957"/>
                  <a:gd name="connsiteX6-209" fmla="*/ 5042 w 9784"/>
                  <a:gd name="connsiteY6-210" fmla="*/ 0 h 9957"/>
                  <a:gd name="connsiteX0-211" fmla="*/ 5153 w 10000"/>
                  <a:gd name="connsiteY0-212" fmla="*/ 0 h 10000"/>
                  <a:gd name="connsiteX1-213" fmla="*/ 9875 w 10000"/>
                  <a:gd name="connsiteY1-214" fmla="*/ 172 h 10000"/>
                  <a:gd name="connsiteX2-215" fmla="*/ 8936 w 10000"/>
                  <a:gd name="connsiteY2-216" fmla="*/ 5064 h 10000"/>
                  <a:gd name="connsiteX3-217" fmla="*/ 10000 w 10000"/>
                  <a:gd name="connsiteY3-218" fmla="*/ 10000 h 10000"/>
                  <a:gd name="connsiteX4-219" fmla="*/ 5152 w 10000"/>
                  <a:gd name="connsiteY4-220" fmla="*/ 10000 h 10000"/>
                  <a:gd name="connsiteX5-221" fmla="*/ 0 w 10000"/>
                  <a:gd name="connsiteY5-222" fmla="*/ 5150 h 10000"/>
                  <a:gd name="connsiteX6-223" fmla="*/ 5153 w 10000"/>
                  <a:gd name="connsiteY6-224" fmla="*/ 0 h 10000"/>
                  <a:gd name="connsiteX0-225" fmla="*/ 5153 w 10001"/>
                  <a:gd name="connsiteY0-226" fmla="*/ 0 h 10000"/>
                  <a:gd name="connsiteX1-227" fmla="*/ 10001 w 10001"/>
                  <a:gd name="connsiteY1-228" fmla="*/ 215 h 10000"/>
                  <a:gd name="connsiteX2-229" fmla="*/ 8936 w 10001"/>
                  <a:gd name="connsiteY2-230" fmla="*/ 5064 h 10000"/>
                  <a:gd name="connsiteX3-231" fmla="*/ 10000 w 10001"/>
                  <a:gd name="connsiteY3-232" fmla="*/ 10000 h 10000"/>
                  <a:gd name="connsiteX4-233" fmla="*/ 5152 w 10001"/>
                  <a:gd name="connsiteY4-234" fmla="*/ 10000 h 10000"/>
                  <a:gd name="connsiteX5-235" fmla="*/ 0 w 10001"/>
                  <a:gd name="connsiteY5-236" fmla="*/ 5150 h 10000"/>
                  <a:gd name="connsiteX6-237" fmla="*/ 5153 w 10001"/>
                  <a:gd name="connsiteY6-238" fmla="*/ 0 h 10000"/>
                  <a:gd name="connsiteX0-239" fmla="*/ 5184 w 10001"/>
                  <a:gd name="connsiteY0-240" fmla="*/ 43 h 9785"/>
                  <a:gd name="connsiteX1-241" fmla="*/ 10001 w 10001"/>
                  <a:gd name="connsiteY1-242" fmla="*/ 0 h 9785"/>
                  <a:gd name="connsiteX2-243" fmla="*/ 8936 w 10001"/>
                  <a:gd name="connsiteY2-244" fmla="*/ 4849 h 9785"/>
                  <a:gd name="connsiteX3-245" fmla="*/ 10000 w 10001"/>
                  <a:gd name="connsiteY3-246" fmla="*/ 9785 h 9785"/>
                  <a:gd name="connsiteX4-247" fmla="*/ 5152 w 10001"/>
                  <a:gd name="connsiteY4-248" fmla="*/ 9785 h 9785"/>
                  <a:gd name="connsiteX5-249" fmla="*/ 0 w 10001"/>
                  <a:gd name="connsiteY5-250" fmla="*/ 4935 h 9785"/>
                  <a:gd name="connsiteX6-251" fmla="*/ 5184 w 10001"/>
                  <a:gd name="connsiteY6-252" fmla="*/ 43 h 9785"/>
                  <a:gd name="connsiteX0-253" fmla="*/ 5183 w 10000"/>
                  <a:gd name="connsiteY0-254" fmla="*/ 44 h 10000"/>
                  <a:gd name="connsiteX1-255" fmla="*/ 10000 w 10000"/>
                  <a:gd name="connsiteY1-256" fmla="*/ 0 h 10000"/>
                  <a:gd name="connsiteX2-257" fmla="*/ 8935 w 10000"/>
                  <a:gd name="connsiteY2-258" fmla="*/ 4956 h 10000"/>
                  <a:gd name="connsiteX3-259" fmla="*/ 9999 w 10000"/>
                  <a:gd name="connsiteY3-260" fmla="*/ 10000 h 10000"/>
                  <a:gd name="connsiteX4-261" fmla="*/ 5151 w 10000"/>
                  <a:gd name="connsiteY4-262" fmla="*/ 10000 h 10000"/>
                  <a:gd name="connsiteX5-263" fmla="*/ 0 w 10000"/>
                  <a:gd name="connsiteY5-264" fmla="*/ 5043 h 10000"/>
                  <a:gd name="connsiteX6-265" fmla="*/ 5183 w 10000"/>
                  <a:gd name="connsiteY6-266" fmla="*/ 44 h 10000"/>
                  <a:gd name="connsiteX0-267" fmla="*/ 5183 w 10000"/>
                  <a:gd name="connsiteY0-268" fmla="*/ 44 h 10000"/>
                  <a:gd name="connsiteX1-269" fmla="*/ 10000 w 10000"/>
                  <a:gd name="connsiteY1-270" fmla="*/ 0 h 10000"/>
                  <a:gd name="connsiteX2-271" fmla="*/ 8935 w 10000"/>
                  <a:gd name="connsiteY2-272" fmla="*/ 4956 h 10000"/>
                  <a:gd name="connsiteX3-273" fmla="*/ 9999 w 10000"/>
                  <a:gd name="connsiteY3-274" fmla="*/ 10000 h 10000"/>
                  <a:gd name="connsiteX4-275" fmla="*/ 5151 w 10000"/>
                  <a:gd name="connsiteY4-276" fmla="*/ 10000 h 10000"/>
                  <a:gd name="connsiteX5-277" fmla="*/ 0 w 10000"/>
                  <a:gd name="connsiteY5-278" fmla="*/ 5043 h 10000"/>
                  <a:gd name="connsiteX6-279" fmla="*/ 5183 w 10000"/>
                  <a:gd name="connsiteY6-280" fmla="*/ 44 h 10000"/>
                  <a:gd name="connsiteX0-281" fmla="*/ 5183 w 10000"/>
                  <a:gd name="connsiteY0-282" fmla="*/ 44 h 10000"/>
                  <a:gd name="connsiteX1-283" fmla="*/ 10000 w 10000"/>
                  <a:gd name="connsiteY1-284" fmla="*/ 0 h 10000"/>
                  <a:gd name="connsiteX2-285" fmla="*/ 8935 w 10000"/>
                  <a:gd name="connsiteY2-286" fmla="*/ 4956 h 10000"/>
                  <a:gd name="connsiteX3-287" fmla="*/ 9999 w 10000"/>
                  <a:gd name="connsiteY3-288" fmla="*/ 10000 h 10000"/>
                  <a:gd name="connsiteX4-289" fmla="*/ 5151 w 10000"/>
                  <a:gd name="connsiteY4-290" fmla="*/ 10000 h 10000"/>
                  <a:gd name="connsiteX5-291" fmla="*/ 0 w 10000"/>
                  <a:gd name="connsiteY5-292" fmla="*/ 5043 h 10000"/>
                  <a:gd name="connsiteX6-293" fmla="*/ 5183 w 10000"/>
                  <a:gd name="connsiteY6-294" fmla="*/ 44 h 10000"/>
                  <a:gd name="connsiteX0-295" fmla="*/ 5183 w 10000"/>
                  <a:gd name="connsiteY0-296" fmla="*/ 44 h 10000"/>
                  <a:gd name="connsiteX1-297" fmla="*/ 10000 w 10000"/>
                  <a:gd name="connsiteY1-298" fmla="*/ 0 h 10000"/>
                  <a:gd name="connsiteX2-299" fmla="*/ 8935 w 10000"/>
                  <a:gd name="connsiteY2-300" fmla="*/ 4956 h 10000"/>
                  <a:gd name="connsiteX3-301" fmla="*/ 9999 w 10000"/>
                  <a:gd name="connsiteY3-302" fmla="*/ 10000 h 10000"/>
                  <a:gd name="connsiteX4-303" fmla="*/ 5151 w 10000"/>
                  <a:gd name="connsiteY4-304" fmla="*/ 10000 h 10000"/>
                  <a:gd name="connsiteX5-305" fmla="*/ 0 w 10000"/>
                  <a:gd name="connsiteY5-306" fmla="*/ 5043 h 10000"/>
                  <a:gd name="connsiteX6-307" fmla="*/ 5183 w 10000"/>
                  <a:gd name="connsiteY6-308" fmla="*/ 44 h 10000"/>
                  <a:gd name="connsiteX0-309" fmla="*/ 5183 w 10000"/>
                  <a:gd name="connsiteY0-310" fmla="*/ 44 h 10000"/>
                  <a:gd name="connsiteX1-311" fmla="*/ 10000 w 10000"/>
                  <a:gd name="connsiteY1-312" fmla="*/ 0 h 10000"/>
                  <a:gd name="connsiteX2-313" fmla="*/ 8935 w 10000"/>
                  <a:gd name="connsiteY2-314" fmla="*/ 4956 h 10000"/>
                  <a:gd name="connsiteX3-315" fmla="*/ 9999 w 10000"/>
                  <a:gd name="connsiteY3-316" fmla="*/ 10000 h 10000"/>
                  <a:gd name="connsiteX4-317" fmla="*/ 5151 w 10000"/>
                  <a:gd name="connsiteY4-318" fmla="*/ 10000 h 10000"/>
                  <a:gd name="connsiteX5-319" fmla="*/ 0 w 10000"/>
                  <a:gd name="connsiteY5-320" fmla="*/ 5043 h 10000"/>
                  <a:gd name="connsiteX6-321" fmla="*/ 5183 w 10000"/>
                  <a:gd name="connsiteY6-322" fmla="*/ 44 h 10000"/>
                  <a:gd name="connsiteX0-323" fmla="*/ 5183 w 10000"/>
                  <a:gd name="connsiteY0-324" fmla="*/ 44 h 10000"/>
                  <a:gd name="connsiteX1-325" fmla="*/ 10000 w 10000"/>
                  <a:gd name="connsiteY1-326" fmla="*/ 0 h 10000"/>
                  <a:gd name="connsiteX2-327" fmla="*/ 8935 w 10000"/>
                  <a:gd name="connsiteY2-328" fmla="*/ 4956 h 10000"/>
                  <a:gd name="connsiteX3-329" fmla="*/ 9999 w 10000"/>
                  <a:gd name="connsiteY3-330" fmla="*/ 10000 h 10000"/>
                  <a:gd name="connsiteX4-331" fmla="*/ 5340 w 10000"/>
                  <a:gd name="connsiteY4-332" fmla="*/ 9956 h 10000"/>
                  <a:gd name="connsiteX5-333" fmla="*/ 0 w 10000"/>
                  <a:gd name="connsiteY5-334" fmla="*/ 5043 h 10000"/>
                  <a:gd name="connsiteX6-335" fmla="*/ 5183 w 10000"/>
                  <a:gd name="connsiteY6-336" fmla="*/ 44 h 10000"/>
                  <a:gd name="connsiteX0-337" fmla="*/ 5183 w 10000"/>
                  <a:gd name="connsiteY0-338" fmla="*/ 44 h 10000"/>
                  <a:gd name="connsiteX1-339" fmla="*/ 10000 w 10000"/>
                  <a:gd name="connsiteY1-340" fmla="*/ 0 h 10000"/>
                  <a:gd name="connsiteX2-341" fmla="*/ 8935 w 10000"/>
                  <a:gd name="connsiteY2-342" fmla="*/ 4956 h 10000"/>
                  <a:gd name="connsiteX3-343" fmla="*/ 9999 w 10000"/>
                  <a:gd name="connsiteY3-344" fmla="*/ 10000 h 10000"/>
                  <a:gd name="connsiteX4-345" fmla="*/ 5340 w 10000"/>
                  <a:gd name="connsiteY4-346" fmla="*/ 9956 h 10000"/>
                  <a:gd name="connsiteX5-347" fmla="*/ 0 w 10000"/>
                  <a:gd name="connsiteY5-348" fmla="*/ 5043 h 10000"/>
                  <a:gd name="connsiteX6-349" fmla="*/ 5183 w 10000"/>
                  <a:gd name="connsiteY6-350" fmla="*/ 44 h 10000"/>
                  <a:gd name="connsiteX0-351" fmla="*/ 5183 w 10000"/>
                  <a:gd name="connsiteY0-352" fmla="*/ 44 h 10000"/>
                  <a:gd name="connsiteX1-353" fmla="*/ 10000 w 10000"/>
                  <a:gd name="connsiteY1-354" fmla="*/ 0 h 10000"/>
                  <a:gd name="connsiteX2-355" fmla="*/ 8935 w 10000"/>
                  <a:gd name="connsiteY2-356" fmla="*/ 4956 h 10000"/>
                  <a:gd name="connsiteX3-357" fmla="*/ 9999 w 10000"/>
                  <a:gd name="connsiteY3-358" fmla="*/ 10000 h 10000"/>
                  <a:gd name="connsiteX4-359" fmla="*/ 5183 w 10000"/>
                  <a:gd name="connsiteY4-360" fmla="*/ 9912 h 10000"/>
                  <a:gd name="connsiteX5-361" fmla="*/ 0 w 10000"/>
                  <a:gd name="connsiteY5-362" fmla="*/ 5043 h 10000"/>
                  <a:gd name="connsiteX6-363" fmla="*/ 5183 w 10000"/>
                  <a:gd name="connsiteY6-364" fmla="*/ 44 h 10000"/>
                  <a:gd name="connsiteX0-365" fmla="*/ 603 w 5420"/>
                  <a:gd name="connsiteY0-366" fmla="*/ 44 h 10000"/>
                  <a:gd name="connsiteX1-367" fmla="*/ 5420 w 5420"/>
                  <a:gd name="connsiteY1-368" fmla="*/ 0 h 10000"/>
                  <a:gd name="connsiteX2-369" fmla="*/ 4355 w 5420"/>
                  <a:gd name="connsiteY2-370" fmla="*/ 4956 h 10000"/>
                  <a:gd name="connsiteX3-371" fmla="*/ 5419 w 5420"/>
                  <a:gd name="connsiteY3-372" fmla="*/ 10000 h 10000"/>
                  <a:gd name="connsiteX4-373" fmla="*/ 603 w 5420"/>
                  <a:gd name="connsiteY4-374" fmla="*/ 9912 h 10000"/>
                  <a:gd name="connsiteX5-375" fmla="*/ 603 w 5420"/>
                  <a:gd name="connsiteY5-376" fmla="*/ 44 h 10000"/>
                  <a:gd name="connsiteX0-377" fmla="*/ 1112 w 9999"/>
                  <a:gd name="connsiteY0-378" fmla="*/ 9912 h 11176"/>
                  <a:gd name="connsiteX1-379" fmla="*/ 1112 w 9999"/>
                  <a:gd name="connsiteY1-380" fmla="*/ 44 h 11176"/>
                  <a:gd name="connsiteX2-381" fmla="*/ 9999 w 9999"/>
                  <a:gd name="connsiteY2-382" fmla="*/ 0 h 11176"/>
                  <a:gd name="connsiteX3-383" fmla="*/ 8034 w 9999"/>
                  <a:gd name="connsiteY3-384" fmla="*/ 4956 h 11176"/>
                  <a:gd name="connsiteX4-385" fmla="*/ 9997 w 9999"/>
                  <a:gd name="connsiteY4-386" fmla="*/ 10000 h 11176"/>
                  <a:gd name="connsiteX5-387" fmla="*/ 2783 w 9999"/>
                  <a:gd name="connsiteY5-388" fmla="*/ 11176 h 11176"/>
                  <a:gd name="connsiteX0-389" fmla="*/ 1112 w 10000"/>
                  <a:gd name="connsiteY0-390" fmla="*/ 8869 h 8948"/>
                  <a:gd name="connsiteX1-391" fmla="*/ 1112 w 10000"/>
                  <a:gd name="connsiteY1-392" fmla="*/ 39 h 8948"/>
                  <a:gd name="connsiteX2-393" fmla="*/ 10000 w 10000"/>
                  <a:gd name="connsiteY2-394" fmla="*/ 0 h 8948"/>
                  <a:gd name="connsiteX3-395" fmla="*/ 8035 w 10000"/>
                  <a:gd name="connsiteY3-396" fmla="*/ 4435 h 8948"/>
                  <a:gd name="connsiteX4-397" fmla="*/ 9998 w 10000"/>
                  <a:gd name="connsiteY4-398" fmla="*/ 8948 h 8948"/>
                  <a:gd name="connsiteX0-399" fmla="*/ 0 w 8888"/>
                  <a:gd name="connsiteY0-400" fmla="*/ 44 h 10000"/>
                  <a:gd name="connsiteX1-401" fmla="*/ 8888 w 8888"/>
                  <a:gd name="connsiteY1-402" fmla="*/ 0 h 10000"/>
                  <a:gd name="connsiteX2-403" fmla="*/ 6923 w 8888"/>
                  <a:gd name="connsiteY2-404" fmla="*/ 4956 h 10000"/>
                  <a:gd name="connsiteX3-405" fmla="*/ 8886 w 8888"/>
                  <a:gd name="connsiteY3-406" fmla="*/ 10000 h 10000"/>
                  <a:gd name="connsiteX0-407" fmla="*/ 2211 w 2211"/>
                  <a:gd name="connsiteY0-408" fmla="*/ 0 h 10000"/>
                  <a:gd name="connsiteX1-409" fmla="*/ 0 w 2211"/>
                  <a:gd name="connsiteY1-410" fmla="*/ 4956 h 10000"/>
                  <a:gd name="connsiteX2-411" fmla="*/ 2209 w 2211"/>
                  <a:gd name="connsiteY2-412" fmla="*/ 1000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5">
                  <a:latin typeface="+mn-ea"/>
                </a:endParaRPr>
              </a:p>
            </p:txBody>
          </p:sp>
        </p:grpSp>
        <p:grpSp>
          <p:nvGrpSpPr>
            <p:cNvPr id="123" name="Group 121"/>
            <p:cNvGrpSpPr/>
            <p:nvPr/>
          </p:nvGrpSpPr>
          <p:grpSpPr>
            <a:xfrm>
              <a:off x="8427177" y="4607606"/>
              <a:ext cx="453203" cy="71817"/>
              <a:chOff x="1486315" y="1289057"/>
              <a:chExt cx="741086" cy="117436"/>
            </a:xfrm>
          </p:grpSpPr>
          <p:cxnSp>
            <p:nvCxnSpPr>
              <p:cNvPr id="131" name="Straight Connector 122"/>
              <p:cNvCxnSpPr>
                <a:endCxn id="127" idx="3"/>
              </p:cNvCxnSpPr>
              <p:nvPr/>
            </p:nvCxnSpPr>
            <p:spPr>
              <a:xfrm>
                <a:off x="1603168" y="1348690"/>
                <a:ext cx="624233" cy="1927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Oval 123"/>
              <p:cNvSpPr/>
              <p:nvPr/>
            </p:nvSpPr>
            <p:spPr>
              <a:xfrm>
                <a:off x="1486315" y="1289057"/>
                <a:ext cx="120028" cy="117436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5">
                  <a:latin typeface="+mn-ea"/>
                </a:endParaRPr>
              </a:p>
            </p:txBody>
          </p:sp>
        </p:grpSp>
        <p:cxnSp>
          <p:nvCxnSpPr>
            <p:cNvPr id="124" name="Straight Connector 122"/>
            <p:cNvCxnSpPr/>
            <p:nvPr/>
          </p:nvCxnSpPr>
          <p:spPr>
            <a:xfrm>
              <a:off x="7521386" y="4778113"/>
              <a:ext cx="0" cy="1003078"/>
            </a:xfrm>
            <a:prstGeom prst="line">
              <a:avLst/>
            </a:prstGeom>
            <a:ln w="50800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98"/>
            <p:cNvCxnSpPr/>
            <p:nvPr/>
          </p:nvCxnSpPr>
          <p:spPr>
            <a:xfrm>
              <a:off x="7521386" y="4778114"/>
              <a:ext cx="310602" cy="0"/>
            </a:xfrm>
            <a:prstGeom prst="line">
              <a:avLst/>
            </a:prstGeom>
            <a:ln w="50800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99"/>
            <p:cNvSpPr/>
            <p:nvPr/>
          </p:nvSpPr>
          <p:spPr>
            <a:xfrm>
              <a:off x="9115179" y="4612545"/>
              <a:ext cx="73401" cy="7181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>
                <a:latin typeface="+mn-ea"/>
              </a:endParaRPr>
            </a:p>
          </p:txBody>
        </p:sp>
        <p:sp>
          <p:nvSpPr>
            <p:cNvPr id="127" name="Triangle 100"/>
            <p:cNvSpPr/>
            <p:nvPr/>
          </p:nvSpPr>
          <p:spPr>
            <a:xfrm rot="5400000">
              <a:off x="8862054" y="4530717"/>
              <a:ext cx="265721" cy="229070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5">
                <a:latin typeface="+mn-ea"/>
              </a:endParaRPr>
            </a:p>
          </p:txBody>
        </p:sp>
        <p:cxnSp>
          <p:nvCxnSpPr>
            <p:cNvPr id="128" name="Straight Connector 98"/>
            <p:cNvCxnSpPr/>
            <p:nvPr/>
          </p:nvCxnSpPr>
          <p:spPr>
            <a:xfrm>
              <a:off x="9188581" y="4644073"/>
              <a:ext cx="248805" cy="0"/>
            </a:xfrm>
            <a:prstGeom prst="line">
              <a:avLst/>
            </a:prstGeom>
            <a:ln w="50800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66"/>
            <p:cNvCxnSpPr/>
            <p:nvPr/>
          </p:nvCxnSpPr>
          <p:spPr>
            <a:xfrm flipV="1">
              <a:off x="7508141" y="5786945"/>
              <a:ext cx="1915279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3686608" y="4572229"/>
              <a:ext cx="636581" cy="0"/>
            </a:xfrm>
            <a:prstGeom prst="line">
              <a:avLst/>
            </a:prstGeom>
            <a:ln w="38100" cap="sq">
              <a:solidFill>
                <a:srgbClr val="FF0000"/>
              </a:solidFill>
              <a:miter lim="800000"/>
              <a:headEnd type="triangle" w="lg" len="lg"/>
              <a:tailEnd type="none" w="lg" len="lg"/>
            </a:ln>
          </p:spPr>
        </p:cxnSp>
      </p:grpSp>
      <p:grpSp>
        <p:nvGrpSpPr>
          <p:cNvPr id="141" name="组合 140"/>
          <p:cNvGrpSpPr/>
          <p:nvPr/>
        </p:nvGrpSpPr>
        <p:grpSpPr>
          <a:xfrm>
            <a:off x="3711877" y="3141122"/>
            <a:ext cx="5410993" cy="294953"/>
            <a:chOff x="3697534" y="3723082"/>
            <a:chExt cx="5706907" cy="311083"/>
          </a:xfrm>
        </p:grpSpPr>
        <p:cxnSp>
          <p:nvCxnSpPr>
            <p:cNvPr id="142" name="直接连接符 141"/>
            <p:cNvCxnSpPr/>
            <p:nvPr/>
          </p:nvCxnSpPr>
          <p:spPr>
            <a:xfrm>
              <a:off x="3697534" y="3877998"/>
              <a:ext cx="1921427" cy="0"/>
            </a:xfrm>
            <a:prstGeom prst="line">
              <a:avLst/>
            </a:prstGeom>
            <a:ln w="25400" cap="sq">
              <a:solidFill>
                <a:srgbClr val="FF0000"/>
              </a:solidFill>
              <a:miter lim="800000"/>
              <a:headEnd type="triangle" w="lg" len="lg"/>
              <a:tailEnd type="none" w="lg" len="lg"/>
            </a:ln>
          </p:spPr>
        </p:cxnSp>
        <p:sp>
          <p:nvSpPr>
            <p:cNvPr id="143" name="object 91"/>
            <p:cNvSpPr txBox="1"/>
            <p:nvPr/>
          </p:nvSpPr>
          <p:spPr>
            <a:xfrm>
              <a:off x="5793337" y="3723082"/>
              <a:ext cx="1900043" cy="31108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2250"/>
                </a:lnSpc>
              </a:pPr>
              <a:r>
                <a:rPr lang="zh-CN" altLang="en-US" sz="1895" spc="-55" dirty="0">
                  <a:solidFill>
                    <a:srgbClr val="FF0000"/>
                  </a:solidFill>
                  <a:latin typeface="+mn-ea"/>
                  <a:cs typeface="Century" panose="02040604050505020304"/>
                </a:rPr>
                <a:t>关键路径延迟</a:t>
              </a:r>
              <a:endParaRPr sz="1950" dirty="0">
                <a:solidFill>
                  <a:srgbClr val="FF0000"/>
                </a:solidFill>
                <a:latin typeface="+mn-ea"/>
                <a:cs typeface="Century" panose="02040604050505020304"/>
              </a:endParaRPr>
            </a:p>
          </p:txBody>
        </p:sp>
        <p:cxnSp>
          <p:nvCxnSpPr>
            <p:cNvPr id="144" name="直接连接符 143"/>
            <p:cNvCxnSpPr/>
            <p:nvPr/>
          </p:nvCxnSpPr>
          <p:spPr>
            <a:xfrm flipH="1">
              <a:off x="7483014" y="3876970"/>
              <a:ext cx="1921427" cy="0"/>
            </a:xfrm>
            <a:prstGeom prst="line">
              <a:avLst/>
            </a:prstGeom>
            <a:ln w="25400" cap="sq">
              <a:solidFill>
                <a:srgbClr val="FF0000"/>
              </a:solidFill>
              <a:miter lim="800000"/>
              <a:headEnd type="triangle" w="lg" len="lg"/>
              <a:tailEnd type="none" w="lg" len="lg"/>
            </a:ln>
          </p:spPr>
        </p:cxnSp>
      </p:grpSp>
      <p:grpSp>
        <p:nvGrpSpPr>
          <p:cNvPr id="145" name="组合 144"/>
          <p:cNvGrpSpPr/>
          <p:nvPr/>
        </p:nvGrpSpPr>
        <p:grpSpPr>
          <a:xfrm>
            <a:off x="1641456" y="1977118"/>
            <a:ext cx="9456151" cy="498100"/>
            <a:chOff x="1532831" y="2519942"/>
            <a:chExt cx="9973284" cy="525340"/>
          </a:xfrm>
        </p:grpSpPr>
        <p:sp>
          <p:nvSpPr>
            <p:cNvPr id="146" name="object 81"/>
            <p:cNvSpPr txBox="1"/>
            <p:nvPr/>
          </p:nvSpPr>
          <p:spPr>
            <a:xfrm>
              <a:off x="1532831" y="2774775"/>
              <a:ext cx="504032" cy="270507"/>
            </a:xfrm>
            <a:prstGeom prst="rect">
              <a:avLst/>
            </a:prstGeom>
            <a:ln w="19050"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975"/>
                </a:lnSpc>
              </a:pPr>
              <a:r>
                <a:rPr sz="1895" spc="-15" dirty="0" err="1">
                  <a:solidFill>
                    <a:prstClr val="black"/>
                  </a:solidFill>
                  <a:latin typeface="+mn-ea"/>
                  <a:cs typeface="Segoe UI Black" panose="020B0A02040204020203" pitchFamily="34" charset="0"/>
                </a:rPr>
                <a:t>C</a:t>
              </a:r>
              <a:r>
                <a:rPr lang="en-US" altLang="zh-CN" sz="1895" spc="-15" dirty="0" err="1">
                  <a:solidFill>
                    <a:prstClr val="black"/>
                  </a:solidFill>
                  <a:latin typeface="+mn-ea"/>
                  <a:cs typeface="Segoe UI Black" panose="020B0A02040204020203" pitchFamily="34" charset="0"/>
                </a:rPr>
                <a:t>L</a:t>
              </a:r>
              <a:r>
                <a:rPr sz="1895" spc="-65" dirty="0" err="1">
                  <a:solidFill>
                    <a:prstClr val="black"/>
                  </a:solidFill>
                  <a:latin typeface="+mn-ea"/>
                  <a:cs typeface="Segoe UI Black" panose="020B0A02040204020203" pitchFamily="34" charset="0"/>
                </a:rPr>
                <a:t>k</a:t>
              </a:r>
              <a:endParaRPr sz="1895" dirty="0">
                <a:solidFill>
                  <a:prstClr val="black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grpSp>
          <p:nvGrpSpPr>
            <p:cNvPr id="147" name="组合 146"/>
            <p:cNvGrpSpPr/>
            <p:nvPr/>
          </p:nvGrpSpPr>
          <p:grpSpPr>
            <a:xfrm>
              <a:off x="2017470" y="2519943"/>
              <a:ext cx="2640777" cy="376608"/>
              <a:chOff x="2017470" y="2519943"/>
              <a:chExt cx="2640777" cy="376608"/>
            </a:xfrm>
          </p:grpSpPr>
          <p:cxnSp>
            <p:nvCxnSpPr>
              <p:cNvPr id="154" name="直接连接符 153"/>
              <p:cNvCxnSpPr/>
              <p:nvPr/>
            </p:nvCxnSpPr>
            <p:spPr>
              <a:xfrm>
                <a:off x="2017470" y="2896551"/>
                <a:ext cx="1412714" cy="0"/>
              </a:xfrm>
              <a:prstGeom prst="line">
                <a:avLst/>
              </a:prstGeom>
              <a:ln w="19050" cap="sq">
                <a:solidFill>
                  <a:srgbClr val="3438F6"/>
                </a:solidFill>
                <a:miter lim="800000"/>
              </a:ln>
            </p:spPr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3432099" y="2519943"/>
                <a:ext cx="0" cy="359333"/>
              </a:xfrm>
              <a:prstGeom prst="line">
                <a:avLst/>
              </a:prstGeom>
              <a:ln w="19050" cap="sq">
                <a:solidFill>
                  <a:srgbClr val="3438F6"/>
                </a:solidFill>
                <a:miter lim="800000"/>
                <a:headEnd type="triangle" w="lg" len="lg"/>
                <a:tailEnd type="none" w="lg" len="lg"/>
              </a:ln>
            </p:spPr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3450449" y="2529833"/>
                <a:ext cx="1207798" cy="0"/>
              </a:xfrm>
              <a:prstGeom prst="line">
                <a:avLst/>
              </a:prstGeom>
              <a:ln w="19050" cap="sq">
                <a:solidFill>
                  <a:srgbClr val="3438F6"/>
                </a:solidFill>
                <a:miter lim="800000"/>
              </a:ln>
            </p:spPr>
          </p:cxnSp>
        </p:grpSp>
        <p:cxnSp>
          <p:nvCxnSpPr>
            <p:cNvPr id="148" name="直接连接符 147"/>
            <p:cNvCxnSpPr/>
            <p:nvPr/>
          </p:nvCxnSpPr>
          <p:spPr>
            <a:xfrm>
              <a:off x="6909495" y="2529833"/>
              <a:ext cx="0" cy="359333"/>
            </a:xfrm>
            <a:prstGeom prst="line">
              <a:avLst/>
            </a:prstGeom>
            <a:ln w="19050" cap="sq">
              <a:solidFill>
                <a:srgbClr val="3438F6"/>
              </a:solidFill>
              <a:miter lim="800000"/>
              <a:tailEnd type="none" w="lg" len="lg"/>
            </a:ln>
          </p:spPr>
        </p:cxnSp>
        <p:cxnSp>
          <p:nvCxnSpPr>
            <p:cNvPr id="149" name="直接连接符 148"/>
            <p:cNvCxnSpPr/>
            <p:nvPr/>
          </p:nvCxnSpPr>
          <p:spPr>
            <a:xfrm>
              <a:off x="6909495" y="2889166"/>
              <a:ext cx="3362187" cy="0"/>
            </a:xfrm>
            <a:prstGeom prst="line">
              <a:avLst/>
            </a:prstGeom>
            <a:ln w="19050" cap="sq">
              <a:solidFill>
                <a:srgbClr val="3438F6"/>
              </a:solidFill>
              <a:miter lim="800000"/>
            </a:ln>
          </p:spPr>
        </p:cxnSp>
        <p:cxnSp>
          <p:nvCxnSpPr>
            <p:cNvPr id="150" name="直接连接符 149"/>
            <p:cNvCxnSpPr/>
            <p:nvPr/>
          </p:nvCxnSpPr>
          <p:spPr>
            <a:xfrm>
              <a:off x="10293605" y="2519942"/>
              <a:ext cx="0" cy="359333"/>
            </a:xfrm>
            <a:prstGeom prst="line">
              <a:avLst/>
            </a:prstGeom>
            <a:ln w="19050" cap="sq">
              <a:solidFill>
                <a:srgbClr val="3438F6"/>
              </a:solidFill>
              <a:miter lim="800000"/>
              <a:headEnd type="triangle" w="lg" len="lg"/>
              <a:tailEnd type="none" w="lg" len="lg"/>
            </a:ln>
          </p:spPr>
        </p:cxnSp>
        <p:cxnSp>
          <p:nvCxnSpPr>
            <p:cNvPr id="151" name="直接连接符 150"/>
            <p:cNvCxnSpPr/>
            <p:nvPr/>
          </p:nvCxnSpPr>
          <p:spPr>
            <a:xfrm>
              <a:off x="10293605" y="2519943"/>
              <a:ext cx="1212510" cy="0"/>
            </a:xfrm>
            <a:prstGeom prst="line">
              <a:avLst/>
            </a:prstGeom>
            <a:ln w="19050" cap="sq">
              <a:solidFill>
                <a:srgbClr val="3438F6"/>
              </a:solidFill>
              <a:miter lim="800000"/>
            </a:ln>
          </p:spPr>
        </p:cxnSp>
        <p:cxnSp>
          <p:nvCxnSpPr>
            <p:cNvPr id="152" name="直接连接符 151"/>
            <p:cNvCxnSpPr/>
            <p:nvPr/>
          </p:nvCxnSpPr>
          <p:spPr>
            <a:xfrm>
              <a:off x="4658247" y="2529833"/>
              <a:ext cx="2251248" cy="0"/>
            </a:xfrm>
            <a:prstGeom prst="line">
              <a:avLst/>
            </a:prstGeom>
            <a:ln w="19050" cap="sq">
              <a:solidFill>
                <a:srgbClr val="3438F6"/>
              </a:solidFill>
              <a:miter lim="800000"/>
            </a:ln>
          </p:spPr>
        </p:cxnSp>
        <p:sp>
          <p:nvSpPr>
            <p:cNvPr id="153" name="object 68"/>
            <p:cNvSpPr txBox="1"/>
            <p:nvPr/>
          </p:nvSpPr>
          <p:spPr>
            <a:xfrm>
              <a:off x="2942348" y="2567258"/>
              <a:ext cx="412963" cy="270506"/>
            </a:xfrm>
            <a:prstGeom prst="rect">
              <a:avLst/>
            </a:prstGeom>
            <a:ln w="19050"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975"/>
                </a:lnSpc>
              </a:pPr>
              <a:r>
                <a:rPr lang="zh-CN" altLang="en-US" sz="2655" dirty="0">
                  <a:solidFill>
                    <a:prstClr val="black"/>
                  </a:solidFill>
                  <a:latin typeface="+mn-ea"/>
                  <a:cs typeface="Segoe UI Black" panose="020B0A02040204020203" pitchFamily="34" charset="0"/>
                </a:rPr>
                <a:t>①</a:t>
              </a:r>
              <a:endParaRPr sz="2655" dirty="0">
                <a:solidFill>
                  <a:prstClr val="black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grpSp>
        <p:nvGrpSpPr>
          <p:cNvPr id="157" name="组合 156"/>
          <p:cNvGrpSpPr/>
          <p:nvPr/>
        </p:nvGrpSpPr>
        <p:grpSpPr>
          <a:xfrm>
            <a:off x="9133263" y="2385454"/>
            <a:ext cx="816519" cy="432045"/>
            <a:chOff x="9434346" y="2950612"/>
            <a:chExt cx="861172" cy="455672"/>
          </a:xfrm>
        </p:grpSpPr>
        <p:cxnSp>
          <p:nvCxnSpPr>
            <p:cNvPr id="158" name="直接连接符 157"/>
            <p:cNvCxnSpPr/>
            <p:nvPr/>
          </p:nvCxnSpPr>
          <p:spPr>
            <a:xfrm>
              <a:off x="9434346" y="3406284"/>
              <a:ext cx="861172" cy="0"/>
            </a:xfrm>
            <a:prstGeom prst="line">
              <a:avLst/>
            </a:prstGeom>
            <a:ln w="19050" cap="sq">
              <a:solidFill>
                <a:srgbClr val="FF0000"/>
              </a:solidFill>
              <a:miter lim="800000"/>
              <a:headEnd type="triangle" w="lg" len="lg"/>
              <a:tailEnd type="triangle" w="lg" len="lg"/>
            </a:ln>
          </p:spPr>
        </p:cxnSp>
        <p:sp>
          <p:nvSpPr>
            <p:cNvPr id="159" name="object 81"/>
            <p:cNvSpPr txBox="1"/>
            <p:nvPr/>
          </p:nvSpPr>
          <p:spPr>
            <a:xfrm>
              <a:off x="9569919" y="2950612"/>
              <a:ext cx="662866" cy="27050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975"/>
                </a:lnSpc>
              </a:pPr>
              <a:r>
                <a:rPr lang="en-US" altLang="zh-CN" sz="1700" spc="-15" dirty="0">
                  <a:solidFill>
                    <a:srgbClr val="FF0000"/>
                  </a:solidFill>
                  <a:latin typeface="+mn-ea"/>
                  <a:cs typeface="Segoe UI Black" panose="020B0A02040204020203" pitchFamily="34" charset="0"/>
                </a:rPr>
                <a:t>Setup</a:t>
              </a:r>
              <a:endParaRPr sz="1700" dirty="0">
                <a:solidFill>
                  <a:srgbClr val="FF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sp>
        <p:nvSpPr>
          <p:cNvPr id="160" name="矩形 159"/>
          <p:cNvSpPr/>
          <p:nvPr/>
        </p:nvSpPr>
        <p:spPr>
          <a:xfrm>
            <a:off x="3240784" y="4923213"/>
            <a:ext cx="380232" cy="442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75" kern="0" dirty="0">
                <a:solidFill>
                  <a:prstClr val="black"/>
                </a:solidFill>
                <a:latin typeface="+mn-ea"/>
                <a:cs typeface="Segoe UI Black" panose="020B0A02040204020203" pitchFamily="34" charset="0"/>
              </a:rPr>
              <a:t>A</a:t>
            </a:r>
            <a:endParaRPr lang="zh-CN" altLang="en-US" sz="2275" dirty="0">
              <a:latin typeface="+mn-ea"/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9753601" y="4909991"/>
            <a:ext cx="360996" cy="442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75" kern="0" dirty="0">
                <a:solidFill>
                  <a:prstClr val="black"/>
                </a:solidFill>
                <a:latin typeface="+mn-ea"/>
                <a:cs typeface="Segoe UI Black" panose="020B0A02040204020203" pitchFamily="34" charset="0"/>
              </a:rPr>
              <a:t>B</a:t>
            </a:r>
            <a:endParaRPr lang="zh-CN" altLang="en-US" sz="2275" dirty="0">
              <a:latin typeface="+mn-ea"/>
            </a:endParaRPr>
          </a:p>
        </p:txBody>
      </p:sp>
      <p:sp>
        <p:nvSpPr>
          <p:cNvPr id="162" name="object 68"/>
          <p:cNvSpPr txBox="1"/>
          <p:nvPr/>
        </p:nvSpPr>
        <p:spPr>
          <a:xfrm>
            <a:off x="9484618" y="2002569"/>
            <a:ext cx="182870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75"/>
              </a:lnSpc>
            </a:pPr>
            <a:r>
              <a:rPr lang="zh-CN" altLang="en-US" sz="2655" dirty="0">
                <a:solidFill>
                  <a:prstClr val="black"/>
                </a:solidFill>
                <a:latin typeface="+mn-ea"/>
                <a:cs typeface="Segoe UI Black" panose="020B0A02040204020203" pitchFamily="34" charset="0"/>
              </a:rPr>
              <a:t>②</a:t>
            </a:r>
            <a:endParaRPr sz="2655" dirty="0">
              <a:solidFill>
                <a:prstClr val="black"/>
              </a:solidFill>
              <a:latin typeface="+mn-ea"/>
              <a:cs typeface="Segoe UI Black" panose="020B0A02040204020203" pitchFamily="34" charset="0"/>
            </a:endParaRPr>
          </a:p>
        </p:txBody>
      </p:sp>
      <p:cxnSp>
        <p:nvCxnSpPr>
          <p:cNvPr id="163" name="直接连接符 162"/>
          <p:cNvCxnSpPr/>
          <p:nvPr/>
        </p:nvCxnSpPr>
        <p:spPr>
          <a:xfrm>
            <a:off x="3429549" y="1496878"/>
            <a:ext cx="0" cy="2027922"/>
          </a:xfrm>
          <a:prstGeom prst="line">
            <a:avLst/>
          </a:prstGeom>
          <a:ln w="28575" cap="sq">
            <a:solidFill>
              <a:srgbClr val="000000"/>
            </a:solidFill>
            <a:prstDash val="sysDash"/>
            <a:miter lim="800000"/>
          </a:ln>
        </p:spPr>
      </p:cxnSp>
      <p:cxnSp>
        <p:nvCxnSpPr>
          <p:cNvPr id="164" name="直接连接符 163"/>
          <p:cNvCxnSpPr/>
          <p:nvPr/>
        </p:nvCxnSpPr>
        <p:spPr>
          <a:xfrm>
            <a:off x="9947968" y="1481958"/>
            <a:ext cx="0" cy="2027922"/>
          </a:xfrm>
          <a:prstGeom prst="line">
            <a:avLst/>
          </a:prstGeom>
          <a:ln w="28575" cap="sq">
            <a:solidFill>
              <a:srgbClr val="000000"/>
            </a:solidFill>
            <a:prstDash val="sysDash"/>
            <a:miter lim="800000"/>
          </a:ln>
        </p:spPr>
      </p:cxnSp>
      <p:sp>
        <p:nvSpPr>
          <p:cNvPr id="165" name="TextBox 24"/>
          <p:cNvSpPr txBox="1"/>
          <p:nvPr/>
        </p:nvSpPr>
        <p:spPr>
          <a:xfrm>
            <a:off x="1798803" y="6023629"/>
            <a:ext cx="10057902" cy="6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7060" lvl="1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</a:pPr>
            <a:r>
              <a:rPr lang="zh-CN" altLang="en-US" sz="2275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时钟</a:t>
            </a:r>
            <a:r>
              <a:rPr lang="zh-CN" altLang="en-US" sz="2275" b="1" dirty="0" smtClean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周期</a:t>
            </a:r>
            <a:r>
              <a:rPr lang="en-US" altLang="zh-CN" sz="2275" b="1" dirty="0" smtClean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T</a:t>
            </a:r>
            <a:r>
              <a:rPr lang="zh-CN" altLang="en-US" sz="2275" b="1" dirty="0" smtClean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  </a:t>
            </a:r>
            <a:r>
              <a:rPr lang="en-US" altLang="zh-CN" sz="2275" b="1" dirty="0" smtClean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&gt; </a:t>
            </a:r>
            <a:r>
              <a:rPr lang="en-US" altLang="zh-CN" sz="2275" b="1" dirty="0" err="1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Clk_to_Q</a:t>
            </a:r>
            <a:r>
              <a:rPr lang="en-US" altLang="zh-CN" sz="2275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 + </a:t>
            </a:r>
            <a:r>
              <a:rPr lang="zh-CN" altLang="en-US" sz="2275" b="1" dirty="0">
                <a:solidFill>
                  <a:srgbClr val="FF0000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关键路径时延 </a:t>
            </a:r>
            <a:r>
              <a:rPr lang="en-US" altLang="zh-CN" sz="2275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+ Setup Time</a:t>
            </a:r>
            <a:endParaRPr lang="en-US" altLang="zh-CN" sz="2275" b="1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166" name="标题 1"/>
          <p:cNvSpPr>
            <a:spLocks noGrp="1"/>
          </p:cNvSpPr>
          <p:nvPr>
            <p:ph type="title"/>
          </p:nvPr>
        </p:nvSpPr>
        <p:spPr>
          <a:xfrm>
            <a:off x="5337838" y="732127"/>
            <a:ext cx="4146779" cy="61764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sz="2400" b="0" dirty="0" smtClean="0">
                <a:solidFill>
                  <a:srgbClr val="0000FF"/>
                </a:solidFill>
                <a:latin typeface="+mn-ea"/>
                <a:ea typeface="+mn-ea"/>
                <a:cs typeface="Segoe UI Black" panose="020B0A02040204020203" pitchFamily="34" charset="0"/>
              </a:rPr>
              <a:t>(2) </a:t>
            </a:r>
            <a:r>
              <a:rPr lang="zh-CN" altLang="en-US" sz="2400" b="0" dirty="0" smtClean="0">
                <a:solidFill>
                  <a:srgbClr val="0000FF"/>
                </a:solidFill>
                <a:latin typeface="+mn-ea"/>
                <a:ea typeface="+mn-ea"/>
                <a:cs typeface="Segoe UI Black" panose="020B0A02040204020203" pitchFamily="34" charset="0"/>
              </a:rPr>
              <a:t>如何确定时钟周期</a:t>
            </a:r>
            <a:r>
              <a:rPr lang="en-US" altLang="zh-CN" sz="2400" b="0" dirty="0" smtClean="0">
                <a:solidFill>
                  <a:srgbClr val="0000FF"/>
                </a:solidFill>
                <a:latin typeface="+mn-ea"/>
                <a:ea typeface="+mn-ea"/>
                <a:cs typeface="Segoe UI Black" panose="020B0A02040204020203" pitchFamily="34" charset="0"/>
              </a:rPr>
              <a:t>T</a:t>
            </a:r>
            <a:r>
              <a:rPr lang="zh-CN" altLang="en-US" sz="2400" b="0" dirty="0" smtClean="0">
                <a:solidFill>
                  <a:srgbClr val="0000FF"/>
                </a:solidFill>
                <a:latin typeface="+mn-ea"/>
                <a:ea typeface="+mn-ea"/>
                <a:cs typeface="Segoe UI Black" panose="020B0A02040204020203" pitchFamily="34" charset="0"/>
              </a:rPr>
              <a:t>的值小值</a:t>
            </a:r>
            <a:endParaRPr lang="zh-CN" altLang="en-US" sz="2400" b="0" dirty="0">
              <a:solidFill>
                <a:srgbClr val="0000FF"/>
              </a:solidFill>
              <a:latin typeface="+mn-ea"/>
              <a:ea typeface="+mn-ea"/>
              <a:cs typeface="Segoe UI Black" panose="020B0A02040204020203" pitchFamily="34" charset="0"/>
            </a:endParaRPr>
          </a:p>
        </p:txBody>
      </p:sp>
      <p:sp>
        <p:nvSpPr>
          <p:cNvPr id="167" name="标题 1"/>
          <p:cNvSpPr txBox="1"/>
          <p:nvPr/>
        </p:nvSpPr>
        <p:spPr>
          <a:xfrm>
            <a:off x="617584" y="183039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9.3 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数据通路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2" grpId="1"/>
      <p:bldP spid="16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584" y="778907"/>
            <a:ext cx="47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数据通路的时间特性分析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337839" y="743013"/>
            <a:ext cx="3778586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400" b="0" dirty="0" smtClean="0">
                <a:solidFill>
                  <a:srgbClr val="0000FF"/>
                </a:solidFill>
                <a:latin typeface="+mn-ea"/>
                <a:ea typeface="+mn-ea"/>
                <a:cs typeface="Segoe UI Black" panose="020B0A02040204020203" pitchFamily="34" charset="0"/>
              </a:rPr>
              <a:t>(3) </a:t>
            </a:r>
            <a:r>
              <a:rPr lang="zh-CN" altLang="en-US" sz="2400" b="0" dirty="0" smtClean="0">
                <a:solidFill>
                  <a:srgbClr val="0000FF"/>
                </a:solidFill>
                <a:latin typeface="+mn-ea"/>
                <a:ea typeface="+mn-ea"/>
                <a:cs typeface="Segoe UI Black" panose="020B0A02040204020203" pitchFamily="34" charset="0"/>
              </a:rPr>
              <a:t>保持时间违例</a:t>
            </a:r>
            <a:endParaRPr lang="zh-CN" altLang="en-US" sz="2400" b="0" dirty="0">
              <a:solidFill>
                <a:srgbClr val="0000FF"/>
              </a:solidFill>
              <a:latin typeface="+mn-ea"/>
              <a:ea typeface="+mn-ea"/>
              <a:cs typeface="Segoe UI Black" panose="020B0A02040204020203" pitchFamily="34" charset="0"/>
            </a:endParaRPr>
          </a:p>
        </p:txBody>
      </p:sp>
      <p:sp>
        <p:nvSpPr>
          <p:cNvPr id="7" name="object 62"/>
          <p:cNvSpPr/>
          <p:nvPr/>
        </p:nvSpPr>
        <p:spPr>
          <a:xfrm>
            <a:off x="8976673" y="2481045"/>
            <a:ext cx="1415953" cy="353028"/>
          </a:xfrm>
          <a:custGeom>
            <a:avLst/>
            <a:gdLst/>
            <a:ahLst/>
            <a:cxnLst/>
            <a:rect l="l" t="t" r="r" b="b"/>
            <a:pathLst>
              <a:path w="1501139" h="315594">
                <a:moveTo>
                  <a:pt x="0" y="0"/>
                </a:moveTo>
                <a:lnTo>
                  <a:pt x="0" y="315468"/>
                </a:lnTo>
                <a:lnTo>
                  <a:pt x="1501139" y="315468"/>
                </a:lnTo>
                <a:lnTo>
                  <a:pt x="1501139" y="0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rgbClr val="FFC000"/>
            </a:fgClr>
            <a:bgClr>
              <a:schemeClr val="bg1"/>
            </a:bgClr>
          </a:pattFill>
          <a:ln>
            <a:noFill/>
          </a:ln>
        </p:spPr>
        <p:txBody>
          <a:bodyPr wrap="square" lIns="0" tIns="0" rIns="0" bIns="0" rtlCol="0"/>
          <a:lstStyle/>
          <a:p>
            <a:endParaRPr sz="170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object 62"/>
          <p:cNvSpPr/>
          <p:nvPr/>
        </p:nvSpPr>
        <p:spPr>
          <a:xfrm>
            <a:off x="2460842" y="2481046"/>
            <a:ext cx="1415953" cy="364009"/>
          </a:xfrm>
          <a:custGeom>
            <a:avLst/>
            <a:gdLst/>
            <a:ahLst/>
            <a:cxnLst/>
            <a:rect l="l" t="t" r="r" b="b"/>
            <a:pathLst>
              <a:path w="1501139" h="315594">
                <a:moveTo>
                  <a:pt x="0" y="0"/>
                </a:moveTo>
                <a:lnTo>
                  <a:pt x="0" y="315468"/>
                </a:lnTo>
                <a:lnTo>
                  <a:pt x="1501139" y="315468"/>
                </a:lnTo>
                <a:lnTo>
                  <a:pt x="1501139" y="0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rgbClr val="FFC000"/>
            </a:fgClr>
            <a:bgClr>
              <a:schemeClr val="bg1"/>
            </a:bgClr>
          </a:pattFill>
          <a:ln>
            <a:noFill/>
          </a:ln>
        </p:spPr>
        <p:txBody>
          <a:bodyPr wrap="square" lIns="0" tIns="0" rIns="0" bIns="0" rtlCol="0"/>
          <a:lstStyle/>
          <a:p>
            <a:endParaRPr sz="170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object 62"/>
          <p:cNvSpPr/>
          <p:nvPr/>
        </p:nvSpPr>
        <p:spPr>
          <a:xfrm>
            <a:off x="10394439" y="2477479"/>
            <a:ext cx="531138" cy="375446"/>
          </a:xfrm>
          <a:custGeom>
            <a:avLst/>
            <a:gdLst/>
            <a:ahLst/>
            <a:cxnLst/>
            <a:rect l="l" t="t" r="r" b="b"/>
            <a:pathLst>
              <a:path w="1501139" h="315594">
                <a:moveTo>
                  <a:pt x="0" y="0"/>
                </a:moveTo>
                <a:lnTo>
                  <a:pt x="0" y="315468"/>
                </a:lnTo>
                <a:lnTo>
                  <a:pt x="1501139" y="315468"/>
                </a:lnTo>
                <a:lnTo>
                  <a:pt x="1501139" y="0"/>
                </a:lnTo>
                <a:lnTo>
                  <a:pt x="0" y="0"/>
                </a:lnTo>
                <a:close/>
              </a:path>
            </a:pathLst>
          </a:custGeom>
          <a:pattFill prst="ltUpDiag">
            <a:fgClr>
              <a:schemeClr val="bg2">
                <a:lumMod val="5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lIns="0" tIns="0" rIns="0" bIns="0" rtlCol="0"/>
          <a:lstStyle/>
          <a:p>
            <a:endParaRPr sz="170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" name="直接连接符 9"/>
          <p:cNvCxnSpPr>
            <a:endCxn id="19" idx="0"/>
          </p:cNvCxnSpPr>
          <p:nvPr/>
        </p:nvCxnSpPr>
        <p:spPr>
          <a:xfrm>
            <a:off x="9775940" y="1811745"/>
            <a:ext cx="0" cy="1549663"/>
          </a:xfrm>
          <a:prstGeom prst="line">
            <a:avLst/>
          </a:prstGeom>
          <a:ln w="28575" cap="sq">
            <a:solidFill>
              <a:srgbClr val="000000"/>
            </a:solidFill>
            <a:prstDash val="sysDash"/>
            <a:miter lim="800000"/>
          </a:ln>
        </p:spPr>
      </p:cxnSp>
      <p:grpSp>
        <p:nvGrpSpPr>
          <p:cNvPr id="11" name="组合 10"/>
          <p:cNvGrpSpPr/>
          <p:nvPr/>
        </p:nvGrpSpPr>
        <p:grpSpPr>
          <a:xfrm>
            <a:off x="2425261" y="3361408"/>
            <a:ext cx="7585035" cy="2574191"/>
            <a:chOff x="2773288" y="2748625"/>
            <a:chExt cx="7999842" cy="2714968"/>
          </a:xfrm>
        </p:grpSpPr>
        <p:grpSp>
          <p:nvGrpSpPr>
            <p:cNvPr id="12" name="组合 11"/>
            <p:cNvGrpSpPr/>
            <p:nvPr/>
          </p:nvGrpSpPr>
          <p:grpSpPr>
            <a:xfrm>
              <a:off x="2773288" y="4998479"/>
              <a:ext cx="890367" cy="465114"/>
              <a:chOff x="1771395" y="3136466"/>
              <a:chExt cx="390701" cy="494119"/>
            </a:xfrm>
          </p:grpSpPr>
          <p:sp>
            <p:nvSpPr>
              <p:cNvPr id="56" name="文本框 55"/>
              <p:cNvSpPr txBox="1"/>
              <p:nvPr/>
            </p:nvSpPr>
            <p:spPr>
              <a:xfrm>
                <a:off x="1771395" y="3232785"/>
                <a:ext cx="273902" cy="3978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altLang="zh-CN" sz="1705" kern="0" dirty="0">
                    <a:solidFill>
                      <a:prstClr val="black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CLK</a:t>
                </a:r>
                <a:endParaRPr lang="en-US" altLang="zh-CN" sz="1705" kern="0" dirty="0">
                  <a:solidFill>
                    <a:prstClr val="black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57" name="直接连接符 56"/>
              <p:cNvCxnSpPr/>
              <p:nvPr/>
            </p:nvCxnSpPr>
            <p:spPr>
              <a:xfrm flipH="1">
                <a:off x="2162096" y="3136466"/>
                <a:ext cx="0" cy="286290"/>
              </a:xfrm>
              <a:prstGeom prst="line">
                <a:avLst/>
              </a:prstGeom>
              <a:noFill/>
              <a:ln w="25400" cap="sq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13" name="矩形 12"/>
            <p:cNvSpPr/>
            <p:nvPr/>
          </p:nvSpPr>
          <p:spPr>
            <a:xfrm>
              <a:off x="4555539" y="2765246"/>
              <a:ext cx="5114196" cy="2252265"/>
            </a:xfrm>
            <a:prstGeom prst="rect">
              <a:avLst/>
            </a:prstGeom>
            <a:noFill/>
            <a:ln w="19050" cap="flat" cmpd="sng" algn="ctr">
              <a:solidFill>
                <a:srgbClr val="240CD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4170" kern="0">
                <a:solidFill>
                  <a:prstClr val="white"/>
                </a:solidFill>
                <a:latin typeface="Segoe UI Black" panose="020B0A02040204020203" pitchFamily="34" charset="0"/>
                <a:ea typeface="等线" panose="02010600030101010101" charset="-122"/>
                <a:cs typeface="Segoe UI Black" panose="020B0A02040204020203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422412" y="2765246"/>
              <a:ext cx="480247" cy="2252265"/>
            </a:xfrm>
            <a:prstGeom prst="rect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4170" kern="0">
                <a:solidFill>
                  <a:prstClr val="white"/>
                </a:solidFill>
                <a:latin typeface="Segoe UI Black" panose="020B0A02040204020203" pitchFamily="34" charset="0"/>
                <a:ea typeface="等线" panose="02010600030101010101" charset="-122"/>
                <a:cs typeface="Segoe UI Black" panose="020B0A02040204020203" pitchFamily="34" charset="0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3422409" y="4877574"/>
              <a:ext cx="480249" cy="139937"/>
            </a:xfrm>
            <a:prstGeom prst="triangl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4170" kern="0">
                <a:solidFill>
                  <a:prstClr val="white"/>
                </a:solidFill>
                <a:latin typeface="Segoe UI Black" panose="020B0A02040204020203" pitchFamily="34" charset="0"/>
                <a:ea typeface="等线" panose="02010600030101010101" charset="-122"/>
                <a:cs typeface="Segoe UI Black" panose="020B0A02040204020203" pitchFamily="3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422781" y="3457387"/>
              <a:ext cx="502466" cy="86832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>
                <a:defRPr/>
              </a:pPr>
              <a:r>
                <a:rPr lang="zh-CN" altLang="en-US" sz="1895" b="1" kern="0" dirty="0">
                  <a:solidFill>
                    <a:prstClr val="black"/>
                  </a:solidFill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寄存器</a:t>
              </a:r>
              <a:endParaRPr lang="en-US" altLang="zh-CN" sz="1895" b="1" kern="0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4555540" y="3019341"/>
              <a:ext cx="5100231" cy="1685647"/>
              <a:chOff x="6423365" y="-197514"/>
              <a:chExt cx="5307123" cy="1754026"/>
            </a:xfrm>
          </p:grpSpPr>
          <p:grpSp>
            <p:nvGrpSpPr>
              <p:cNvPr id="23" name="Group 70"/>
              <p:cNvGrpSpPr/>
              <p:nvPr/>
            </p:nvGrpSpPr>
            <p:grpSpPr>
              <a:xfrm>
                <a:off x="6423365" y="338076"/>
                <a:ext cx="907090" cy="471605"/>
                <a:chOff x="3279279" y="4177246"/>
                <a:chExt cx="1425469" cy="741118"/>
              </a:xfrm>
            </p:grpSpPr>
            <p:cxnSp>
              <p:nvCxnSpPr>
                <p:cNvPr id="52" name="Straight Connector 22"/>
                <p:cNvCxnSpPr/>
                <p:nvPr/>
              </p:nvCxnSpPr>
              <p:spPr>
                <a:xfrm flipV="1">
                  <a:off x="3279279" y="4734370"/>
                  <a:ext cx="415107" cy="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24"/>
                <p:cNvCxnSpPr/>
                <p:nvPr/>
              </p:nvCxnSpPr>
              <p:spPr>
                <a:xfrm flipV="1">
                  <a:off x="3279279" y="4371022"/>
                  <a:ext cx="415107" cy="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Oval 65"/>
                <p:cNvSpPr/>
                <p:nvPr/>
              </p:nvSpPr>
              <p:spPr>
                <a:xfrm>
                  <a:off x="4584720" y="4496209"/>
                  <a:ext cx="120028" cy="117436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0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55" name="Delay 67"/>
                <p:cNvSpPr/>
                <p:nvPr/>
              </p:nvSpPr>
              <p:spPr>
                <a:xfrm>
                  <a:off x="3694386" y="4177246"/>
                  <a:ext cx="882699" cy="741118"/>
                </a:xfrm>
                <a:prstGeom prst="flowChartDelay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0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cxnSp>
            <p:nvCxnSpPr>
              <p:cNvPr id="24" name="Straight Connector 97"/>
              <p:cNvCxnSpPr/>
              <p:nvPr/>
            </p:nvCxnSpPr>
            <p:spPr>
              <a:xfrm flipV="1">
                <a:off x="7336866" y="569679"/>
                <a:ext cx="434834" cy="551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98"/>
              <p:cNvCxnSpPr>
                <a:stCxn id="26" idx="6"/>
              </p:cNvCxnSpPr>
              <p:nvPr/>
            </p:nvCxnSpPr>
            <p:spPr>
              <a:xfrm>
                <a:off x="8098815" y="570330"/>
                <a:ext cx="338387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99"/>
              <p:cNvSpPr/>
              <p:nvPr/>
            </p:nvSpPr>
            <p:spPr>
              <a:xfrm>
                <a:off x="8022436" y="532965"/>
                <a:ext cx="76379" cy="7473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5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7" name="Triangle 100"/>
              <p:cNvSpPr/>
              <p:nvPr/>
            </p:nvSpPr>
            <p:spPr>
              <a:xfrm rot="5400000">
                <a:off x="7759042" y="447818"/>
                <a:ext cx="276500" cy="238362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5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28" name="Straight Connector 66"/>
              <p:cNvCxnSpPr/>
              <p:nvPr/>
            </p:nvCxnSpPr>
            <p:spPr>
              <a:xfrm flipV="1">
                <a:off x="9583351" y="1215887"/>
                <a:ext cx="167946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Stored Data 71"/>
              <p:cNvSpPr/>
              <p:nvPr/>
            </p:nvSpPr>
            <p:spPr>
              <a:xfrm rot="10800000">
                <a:off x="8938834" y="983625"/>
                <a:ext cx="642497" cy="460446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-1" fmla="*/ 4932 w 13265"/>
                  <a:gd name="connsiteY0-2" fmla="*/ 0 h 10000"/>
                  <a:gd name="connsiteX1-3" fmla="*/ 13265 w 13265"/>
                  <a:gd name="connsiteY1-4" fmla="*/ 0 h 10000"/>
                  <a:gd name="connsiteX2-5" fmla="*/ 11598 w 13265"/>
                  <a:gd name="connsiteY2-6" fmla="*/ 5000 h 10000"/>
                  <a:gd name="connsiteX3-7" fmla="*/ 13265 w 13265"/>
                  <a:gd name="connsiteY3-8" fmla="*/ 10000 h 10000"/>
                  <a:gd name="connsiteX4-9" fmla="*/ 4932 w 13265"/>
                  <a:gd name="connsiteY4-10" fmla="*/ 10000 h 10000"/>
                  <a:gd name="connsiteX5-11" fmla="*/ 0 w 13265"/>
                  <a:gd name="connsiteY5-12" fmla="*/ 5084 h 10000"/>
                  <a:gd name="connsiteX6-13" fmla="*/ 4932 w 13265"/>
                  <a:gd name="connsiteY6-14" fmla="*/ 0 h 10000"/>
                  <a:gd name="connsiteX0-15" fmla="*/ 5226 w 13559"/>
                  <a:gd name="connsiteY0-16" fmla="*/ 0 h 10000"/>
                  <a:gd name="connsiteX1-17" fmla="*/ 13559 w 13559"/>
                  <a:gd name="connsiteY1-18" fmla="*/ 0 h 10000"/>
                  <a:gd name="connsiteX2-19" fmla="*/ 11892 w 13559"/>
                  <a:gd name="connsiteY2-20" fmla="*/ 5000 h 10000"/>
                  <a:gd name="connsiteX3-21" fmla="*/ 13559 w 13559"/>
                  <a:gd name="connsiteY3-22" fmla="*/ 10000 h 10000"/>
                  <a:gd name="connsiteX4-23" fmla="*/ 5226 w 13559"/>
                  <a:gd name="connsiteY4-24" fmla="*/ 10000 h 10000"/>
                  <a:gd name="connsiteX5-25" fmla="*/ 294 w 13559"/>
                  <a:gd name="connsiteY5-26" fmla="*/ 5084 h 10000"/>
                  <a:gd name="connsiteX6-27" fmla="*/ 5226 w 13559"/>
                  <a:gd name="connsiteY6-28" fmla="*/ 0 h 10000"/>
                  <a:gd name="connsiteX0-29" fmla="*/ 4933 w 13266"/>
                  <a:gd name="connsiteY0-30" fmla="*/ 0 h 10000"/>
                  <a:gd name="connsiteX1-31" fmla="*/ 13266 w 13266"/>
                  <a:gd name="connsiteY1-32" fmla="*/ 0 h 10000"/>
                  <a:gd name="connsiteX2-33" fmla="*/ 11599 w 13266"/>
                  <a:gd name="connsiteY2-34" fmla="*/ 5000 h 10000"/>
                  <a:gd name="connsiteX3-35" fmla="*/ 13266 w 13266"/>
                  <a:gd name="connsiteY3-36" fmla="*/ 10000 h 10000"/>
                  <a:gd name="connsiteX4-37" fmla="*/ 4933 w 13266"/>
                  <a:gd name="connsiteY4-38" fmla="*/ 10000 h 10000"/>
                  <a:gd name="connsiteX5-39" fmla="*/ 1 w 13266"/>
                  <a:gd name="connsiteY5-40" fmla="*/ 5084 h 10000"/>
                  <a:gd name="connsiteX6-41" fmla="*/ 4933 w 13266"/>
                  <a:gd name="connsiteY6-42" fmla="*/ 0 h 10000"/>
                  <a:gd name="connsiteX0-43" fmla="*/ 4933 w 13266"/>
                  <a:gd name="connsiteY0-44" fmla="*/ 0 h 10000"/>
                  <a:gd name="connsiteX1-45" fmla="*/ 13266 w 13266"/>
                  <a:gd name="connsiteY1-46" fmla="*/ 0 h 10000"/>
                  <a:gd name="connsiteX2-47" fmla="*/ 11599 w 13266"/>
                  <a:gd name="connsiteY2-48" fmla="*/ 5000 h 10000"/>
                  <a:gd name="connsiteX3-49" fmla="*/ 13266 w 13266"/>
                  <a:gd name="connsiteY3-50" fmla="*/ 10000 h 10000"/>
                  <a:gd name="connsiteX4-51" fmla="*/ 4933 w 13266"/>
                  <a:gd name="connsiteY4-52" fmla="*/ 10000 h 10000"/>
                  <a:gd name="connsiteX5-53" fmla="*/ 1 w 13266"/>
                  <a:gd name="connsiteY5-54" fmla="*/ 5084 h 10000"/>
                  <a:gd name="connsiteX6-55" fmla="*/ 4933 w 13266"/>
                  <a:gd name="connsiteY6-56" fmla="*/ 0 h 10000"/>
                  <a:gd name="connsiteX0-57" fmla="*/ 4966 w 13299"/>
                  <a:gd name="connsiteY0-58" fmla="*/ 0 h 10000"/>
                  <a:gd name="connsiteX1-59" fmla="*/ 13299 w 13299"/>
                  <a:gd name="connsiteY1-60" fmla="*/ 0 h 10000"/>
                  <a:gd name="connsiteX2-61" fmla="*/ 11632 w 13299"/>
                  <a:gd name="connsiteY2-62" fmla="*/ 5000 h 10000"/>
                  <a:gd name="connsiteX3-63" fmla="*/ 13299 w 13299"/>
                  <a:gd name="connsiteY3-64" fmla="*/ 10000 h 10000"/>
                  <a:gd name="connsiteX4-65" fmla="*/ 7782 w 13299"/>
                  <a:gd name="connsiteY4-66" fmla="*/ 10000 h 10000"/>
                  <a:gd name="connsiteX5-67" fmla="*/ 34 w 13299"/>
                  <a:gd name="connsiteY5-68" fmla="*/ 5084 h 10000"/>
                  <a:gd name="connsiteX6-69" fmla="*/ 4966 w 13299"/>
                  <a:gd name="connsiteY6-70" fmla="*/ 0 h 10000"/>
                  <a:gd name="connsiteX0-71" fmla="*/ 4947 w 13280"/>
                  <a:gd name="connsiteY0-72" fmla="*/ 0 h 10000"/>
                  <a:gd name="connsiteX1-73" fmla="*/ 13280 w 13280"/>
                  <a:gd name="connsiteY1-74" fmla="*/ 0 h 10000"/>
                  <a:gd name="connsiteX2-75" fmla="*/ 11613 w 13280"/>
                  <a:gd name="connsiteY2-76" fmla="*/ 5000 h 10000"/>
                  <a:gd name="connsiteX3-77" fmla="*/ 13280 w 13280"/>
                  <a:gd name="connsiteY3-78" fmla="*/ 10000 h 10000"/>
                  <a:gd name="connsiteX4-79" fmla="*/ 6702 w 13280"/>
                  <a:gd name="connsiteY4-80" fmla="*/ 9832 h 10000"/>
                  <a:gd name="connsiteX5-81" fmla="*/ 15 w 13280"/>
                  <a:gd name="connsiteY5-82" fmla="*/ 5084 h 10000"/>
                  <a:gd name="connsiteX6-83" fmla="*/ 4947 w 13280"/>
                  <a:gd name="connsiteY6-84" fmla="*/ 0 h 10000"/>
                  <a:gd name="connsiteX0-85" fmla="*/ 4933 w 13266"/>
                  <a:gd name="connsiteY0-86" fmla="*/ 0 h 10000"/>
                  <a:gd name="connsiteX1-87" fmla="*/ 13266 w 13266"/>
                  <a:gd name="connsiteY1-88" fmla="*/ 0 h 10000"/>
                  <a:gd name="connsiteX2-89" fmla="*/ 11599 w 13266"/>
                  <a:gd name="connsiteY2-90" fmla="*/ 5000 h 10000"/>
                  <a:gd name="connsiteX3-91" fmla="*/ 13266 w 13266"/>
                  <a:gd name="connsiteY3-92" fmla="*/ 10000 h 10000"/>
                  <a:gd name="connsiteX4-93" fmla="*/ 6688 w 13266"/>
                  <a:gd name="connsiteY4-94" fmla="*/ 9832 h 10000"/>
                  <a:gd name="connsiteX5-95" fmla="*/ 1 w 13266"/>
                  <a:gd name="connsiteY5-96" fmla="*/ 5084 h 10000"/>
                  <a:gd name="connsiteX6-97" fmla="*/ 4933 w 13266"/>
                  <a:gd name="connsiteY6-98" fmla="*/ 0 h 10000"/>
                  <a:gd name="connsiteX0-99" fmla="*/ 5711 w 13268"/>
                  <a:gd name="connsiteY0-100" fmla="*/ 126 h 10000"/>
                  <a:gd name="connsiteX1-101" fmla="*/ 13268 w 13268"/>
                  <a:gd name="connsiteY1-102" fmla="*/ 0 h 10000"/>
                  <a:gd name="connsiteX2-103" fmla="*/ 11601 w 13268"/>
                  <a:gd name="connsiteY2-104" fmla="*/ 5000 h 10000"/>
                  <a:gd name="connsiteX3-105" fmla="*/ 13268 w 13268"/>
                  <a:gd name="connsiteY3-106" fmla="*/ 10000 h 10000"/>
                  <a:gd name="connsiteX4-107" fmla="*/ 6690 w 13268"/>
                  <a:gd name="connsiteY4-108" fmla="*/ 9832 h 10000"/>
                  <a:gd name="connsiteX5-109" fmla="*/ 3 w 13268"/>
                  <a:gd name="connsiteY5-110" fmla="*/ 5084 h 10000"/>
                  <a:gd name="connsiteX6-111" fmla="*/ 5711 w 13268"/>
                  <a:gd name="connsiteY6-112" fmla="*/ 126 h 10000"/>
                  <a:gd name="connsiteX0-113" fmla="*/ 5709 w 13266"/>
                  <a:gd name="connsiteY0-114" fmla="*/ 126 h 10000"/>
                  <a:gd name="connsiteX1-115" fmla="*/ 13266 w 13266"/>
                  <a:gd name="connsiteY1-116" fmla="*/ 0 h 10000"/>
                  <a:gd name="connsiteX2-117" fmla="*/ 11599 w 13266"/>
                  <a:gd name="connsiteY2-118" fmla="*/ 5000 h 10000"/>
                  <a:gd name="connsiteX3-119" fmla="*/ 13266 w 13266"/>
                  <a:gd name="connsiteY3-120" fmla="*/ 10000 h 10000"/>
                  <a:gd name="connsiteX4-121" fmla="*/ 6688 w 13266"/>
                  <a:gd name="connsiteY4-122" fmla="*/ 9832 h 10000"/>
                  <a:gd name="connsiteX5-123" fmla="*/ 1 w 13266"/>
                  <a:gd name="connsiteY5-124" fmla="*/ 5084 h 10000"/>
                  <a:gd name="connsiteX6-125" fmla="*/ 5709 w 13266"/>
                  <a:gd name="connsiteY6-126" fmla="*/ 126 h 10000"/>
                  <a:gd name="connsiteX0-127" fmla="*/ 5709 w 13266"/>
                  <a:gd name="connsiteY0-128" fmla="*/ 126 h 10000"/>
                  <a:gd name="connsiteX1-129" fmla="*/ 13266 w 13266"/>
                  <a:gd name="connsiteY1-130" fmla="*/ 0 h 10000"/>
                  <a:gd name="connsiteX2-131" fmla="*/ 11599 w 13266"/>
                  <a:gd name="connsiteY2-132" fmla="*/ 5000 h 10000"/>
                  <a:gd name="connsiteX3-133" fmla="*/ 13266 w 13266"/>
                  <a:gd name="connsiteY3-134" fmla="*/ 10000 h 10000"/>
                  <a:gd name="connsiteX4-135" fmla="*/ 6688 w 13266"/>
                  <a:gd name="connsiteY4-136" fmla="*/ 9832 h 10000"/>
                  <a:gd name="connsiteX5-137" fmla="*/ 1 w 13266"/>
                  <a:gd name="connsiteY5-138" fmla="*/ 5084 h 10000"/>
                  <a:gd name="connsiteX6-139" fmla="*/ 5709 w 13266"/>
                  <a:gd name="connsiteY6-140" fmla="*/ 126 h 10000"/>
                  <a:gd name="connsiteX0-141" fmla="*/ 6688 w 13265"/>
                  <a:gd name="connsiteY0-142" fmla="*/ 42 h 10000"/>
                  <a:gd name="connsiteX1-143" fmla="*/ 13265 w 13265"/>
                  <a:gd name="connsiteY1-144" fmla="*/ 0 h 10000"/>
                  <a:gd name="connsiteX2-145" fmla="*/ 11598 w 13265"/>
                  <a:gd name="connsiteY2-146" fmla="*/ 5000 h 10000"/>
                  <a:gd name="connsiteX3-147" fmla="*/ 13265 w 13265"/>
                  <a:gd name="connsiteY3-148" fmla="*/ 10000 h 10000"/>
                  <a:gd name="connsiteX4-149" fmla="*/ 6687 w 13265"/>
                  <a:gd name="connsiteY4-150" fmla="*/ 9832 h 10000"/>
                  <a:gd name="connsiteX5-151" fmla="*/ 0 w 13265"/>
                  <a:gd name="connsiteY5-152" fmla="*/ 5084 h 10000"/>
                  <a:gd name="connsiteX6-153" fmla="*/ 6688 w 13265"/>
                  <a:gd name="connsiteY6-154" fmla="*/ 42 h 10000"/>
                  <a:gd name="connsiteX0-155" fmla="*/ 6688 w 13265"/>
                  <a:gd name="connsiteY0-156" fmla="*/ 42 h 9832"/>
                  <a:gd name="connsiteX1-157" fmla="*/ 13265 w 13265"/>
                  <a:gd name="connsiteY1-158" fmla="*/ 0 h 9832"/>
                  <a:gd name="connsiteX2-159" fmla="*/ 11598 w 13265"/>
                  <a:gd name="connsiteY2-160" fmla="*/ 5000 h 9832"/>
                  <a:gd name="connsiteX3-161" fmla="*/ 11387 w 13265"/>
                  <a:gd name="connsiteY3-162" fmla="*/ 9790 h 9832"/>
                  <a:gd name="connsiteX4-163" fmla="*/ 6687 w 13265"/>
                  <a:gd name="connsiteY4-164" fmla="*/ 9832 h 9832"/>
                  <a:gd name="connsiteX5-165" fmla="*/ 0 w 13265"/>
                  <a:gd name="connsiteY5-166" fmla="*/ 5084 h 9832"/>
                  <a:gd name="connsiteX6-167" fmla="*/ 6688 w 13265"/>
                  <a:gd name="connsiteY6-168" fmla="*/ 42 h 9832"/>
                  <a:gd name="connsiteX0-169" fmla="*/ 5042 w 10000"/>
                  <a:gd name="connsiteY0-170" fmla="*/ 43 h 10000"/>
                  <a:gd name="connsiteX1-171" fmla="*/ 10000 w 10000"/>
                  <a:gd name="connsiteY1-172" fmla="*/ 0 h 10000"/>
                  <a:gd name="connsiteX2-173" fmla="*/ 8743 w 10000"/>
                  <a:gd name="connsiteY2-174" fmla="*/ 5085 h 10000"/>
                  <a:gd name="connsiteX3-175" fmla="*/ 9692 w 10000"/>
                  <a:gd name="connsiteY3-176" fmla="*/ 10000 h 10000"/>
                  <a:gd name="connsiteX4-177" fmla="*/ 5041 w 10000"/>
                  <a:gd name="connsiteY4-178" fmla="*/ 10000 h 10000"/>
                  <a:gd name="connsiteX5-179" fmla="*/ 0 w 10000"/>
                  <a:gd name="connsiteY5-180" fmla="*/ 5171 h 10000"/>
                  <a:gd name="connsiteX6-181" fmla="*/ 5042 w 10000"/>
                  <a:gd name="connsiteY6-182" fmla="*/ 43 h 10000"/>
                  <a:gd name="connsiteX0-183" fmla="*/ 5042 w 10000"/>
                  <a:gd name="connsiteY0-184" fmla="*/ 43 h 10000"/>
                  <a:gd name="connsiteX1-185" fmla="*/ 10000 w 10000"/>
                  <a:gd name="connsiteY1-186" fmla="*/ 0 h 10000"/>
                  <a:gd name="connsiteX2-187" fmla="*/ 8743 w 10000"/>
                  <a:gd name="connsiteY2-188" fmla="*/ 5085 h 10000"/>
                  <a:gd name="connsiteX3-189" fmla="*/ 9784 w 10000"/>
                  <a:gd name="connsiteY3-190" fmla="*/ 10000 h 10000"/>
                  <a:gd name="connsiteX4-191" fmla="*/ 5041 w 10000"/>
                  <a:gd name="connsiteY4-192" fmla="*/ 10000 h 10000"/>
                  <a:gd name="connsiteX5-193" fmla="*/ 0 w 10000"/>
                  <a:gd name="connsiteY5-194" fmla="*/ 5171 h 10000"/>
                  <a:gd name="connsiteX6-195" fmla="*/ 5042 w 10000"/>
                  <a:gd name="connsiteY6-196" fmla="*/ 43 h 10000"/>
                  <a:gd name="connsiteX0-197" fmla="*/ 5042 w 9784"/>
                  <a:gd name="connsiteY0-198" fmla="*/ 0 h 9957"/>
                  <a:gd name="connsiteX1-199" fmla="*/ 9415 w 9784"/>
                  <a:gd name="connsiteY1-200" fmla="*/ 171 h 9957"/>
                  <a:gd name="connsiteX2-201" fmla="*/ 8743 w 9784"/>
                  <a:gd name="connsiteY2-202" fmla="*/ 5042 h 9957"/>
                  <a:gd name="connsiteX3-203" fmla="*/ 9784 w 9784"/>
                  <a:gd name="connsiteY3-204" fmla="*/ 9957 h 9957"/>
                  <a:gd name="connsiteX4-205" fmla="*/ 5041 w 9784"/>
                  <a:gd name="connsiteY4-206" fmla="*/ 9957 h 9957"/>
                  <a:gd name="connsiteX5-207" fmla="*/ 0 w 9784"/>
                  <a:gd name="connsiteY5-208" fmla="*/ 5128 h 9957"/>
                  <a:gd name="connsiteX6-209" fmla="*/ 5042 w 9784"/>
                  <a:gd name="connsiteY6-210" fmla="*/ 0 h 9957"/>
                  <a:gd name="connsiteX0-211" fmla="*/ 5153 w 10000"/>
                  <a:gd name="connsiteY0-212" fmla="*/ 0 h 10000"/>
                  <a:gd name="connsiteX1-213" fmla="*/ 9875 w 10000"/>
                  <a:gd name="connsiteY1-214" fmla="*/ 172 h 10000"/>
                  <a:gd name="connsiteX2-215" fmla="*/ 8936 w 10000"/>
                  <a:gd name="connsiteY2-216" fmla="*/ 5064 h 10000"/>
                  <a:gd name="connsiteX3-217" fmla="*/ 10000 w 10000"/>
                  <a:gd name="connsiteY3-218" fmla="*/ 10000 h 10000"/>
                  <a:gd name="connsiteX4-219" fmla="*/ 5152 w 10000"/>
                  <a:gd name="connsiteY4-220" fmla="*/ 10000 h 10000"/>
                  <a:gd name="connsiteX5-221" fmla="*/ 0 w 10000"/>
                  <a:gd name="connsiteY5-222" fmla="*/ 5150 h 10000"/>
                  <a:gd name="connsiteX6-223" fmla="*/ 5153 w 10000"/>
                  <a:gd name="connsiteY6-224" fmla="*/ 0 h 10000"/>
                  <a:gd name="connsiteX0-225" fmla="*/ 5153 w 10001"/>
                  <a:gd name="connsiteY0-226" fmla="*/ 0 h 10000"/>
                  <a:gd name="connsiteX1-227" fmla="*/ 10001 w 10001"/>
                  <a:gd name="connsiteY1-228" fmla="*/ 215 h 10000"/>
                  <a:gd name="connsiteX2-229" fmla="*/ 8936 w 10001"/>
                  <a:gd name="connsiteY2-230" fmla="*/ 5064 h 10000"/>
                  <a:gd name="connsiteX3-231" fmla="*/ 10000 w 10001"/>
                  <a:gd name="connsiteY3-232" fmla="*/ 10000 h 10000"/>
                  <a:gd name="connsiteX4-233" fmla="*/ 5152 w 10001"/>
                  <a:gd name="connsiteY4-234" fmla="*/ 10000 h 10000"/>
                  <a:gd name="connsiteX5-235" fmla="*/ 0 w 10001"/>
                  <a:gd name="connsiteY5-236" fmla="*/ 5150 h 10000"/>
                  <a:gd name="connsiteX6-237" fmla="*/ 5153 w 10001"/>
                  <a:gd name="connsiteY6-238" fmla="*/ 0 h 10000"/>
                  <a:gd name="connsiteX0-239" fmla="*/ 5184 w 10001"/>
                  <a:gd name="connsiteY0-240" fmla="*/ 43 h 9785"/>
                  <a:gd name="connsiteX1-241" fmla="*/ 10001 w 10001"/>
                  <a:gd name="connsiteY1-242" fmla="*/ 0 h 9785"/>
                  <a:gd name="connsiteX2-243" fmla="*/ 8936 w 10001"/>
                  <a:gd name="connsiteY2-244" fmla="*/ 4849 h 9785"/>
                  <a:gd name="connsiteX3-245" fmla="*/ 10000 w 10001"/>
                  <a:gd name="connsiteY3-246" fmla="*/ 9785 h 9785"/>
                  <a:gd name="connsiteX4-247" fmla="*/ 5152 w 10001"/>
                  <a:gd name="connsiteY4-248" fmla="*/ 9785 h 9785"/>
                  <a:gd name="connsiteX5-249" fmla="*/ 0 w 10001"/>
                  <a:gd name="connsiteY5-250" fmla="*/ 4935 h 9785"/>
                  <a:gd name="connsiteX6-251" fmla="*/ 5184 w 10001"/>
                  <a:gd name="connsiteY6-252" fmla="*/ 43 h 9785"/>
                  <a:gd name="connsiteX0-253" fmla="*/ 5183 w 10000"/>
                  <a:gd name="connsiteY0-254" fmla="*/ 44 h 10000"/>
                  <a:gd name="connsiteX1-255" fmla="*/ 10000 w 10000"/>
                  <a:gd name="connsiteY1-256" fmla="*/ 0 h 10000"/>
                  <a:gd name="connsiteX2-257" fmla="*/ 8935 w 10000"/>
                  <a:gd name="connsiteY2-258" fmla="*/ 4956 h 10000"/>
                  <a:gd name="connsiteX3-259" fmla="*/ 9999 w 10000"/>
                  <a:gd name="connsiteY3-260" fmla="*/ 10000 h 10000"/>
                  <a:gd name="connsiteX4-261" fmla="*/ 5151 w 10000"/>
                  <a:gd name="connsiteY4-262" fmla="*/ 10000 h 10000"/>
                  <a:gd name="connsiteX5-263" fmla="*/ 0 w 10000"/>
                  <a:gd name="connsiteY5-264" fmla="*/ 5043 h 10000"/>
                  <a:gd name="connsiteX6-265" fmla="*/ 5183 w 10000"/>
                  <a:gd name="connsiteY6-266" fmla="*/ 44 h 10000"/>
                  <a:gd name="connsiteX0-267" fmla="*/ 5183 w 10000"/>
                  <a:gd name="connsiteY0-268" fmla="*/ 44 h 10000"/>
                  <a:gd name="connsiteX1-269" fmla="*/ 10000 w 10000"/>
                  <a:gd name="connsiteY1-270" fmla="*/ 0 h 10000"/>
                  <a:gd name="connsiteX2-271" fmla="*/ 8935 w 10000"/>
                  <a:gd name="connsiteY2-272" fmla="*/ 4956 h 10000"/>
                  <a:gd name="connsiteX3-273" fmla="*/ 9999 w 10000"/>
                  <a:gd name="connsiteY3-274" fmla="*/ 10000 h 10000"/>
                  <a:gd name="connsiteX4-275" fmla="*/ 5151 w 10000"/>
                  <a:gd name="connsiteY4-276" fmla="*/ 10000 h 10000"/>
                  <a:gd name="connsiteX5-277" fmla="*/ 0 w 10000"/>
                  <a:gd name="connsiteY5-278" fmla="*/ 5043 h 10000"/>
                  <a:gd name="connsiteX6-279" fmla="*/ 5183 w 10000"/>
                  <a:gd name="connsiteY6-280" fmla="*/ 44 h 10000"/>
                  <a:gd name="connsiteX0-281" fmla="*/ 5183 w 10000"/>
                  <a:gd name="connsiteY0-282" fmla="*/ 44 h 10000"/>
                  <a:gd name="connsiteX1-283" fmla="*/ 10000 w 10000"/>
                  <a:gd name="connsiteY1-284" fmla="*/ 0 h 10000"/>
                  <a:gd name="connsiteX2-285" fmla="*/ 8935 w 10000"/>
                  <a:gd name="connsiteY2-286" fmla="*/ 4956 h 10000"/>
                  <a:gd name="connsiteX3-287" fmla="*/ 9999 w 10000"/>
                  <a:gd name="connsiteY3-288" fmla="*/ 10000 h 10000"/>
                  <a:gd name="connsiteX4-289" fmla="*/ 5151 w 10000"/>
                  <a:gd name="connsiteY4-290" fmla="*/ 10000 h 10000"/>
                  <a:gd name="connsiteX5-291" fmla="*/ 0 w 10000"/>
                  <a:gd name="connsiteY5-292" fmla="*/ 5043 h 10000"/>
                  <a:gd name="connsiteX6-293" fmla="*/ 5183 w 10000"/>
                  <a:gd name="connsiteY6-294" fmla="*/ 44 h 10000"/>
                  <a:gd name="connsiteX0-295" fmla="*/ 5183 w 10000"/>
                  <a:gd name="connsiteY0-296" fmla="*/ 44 h 10000"/>
                  <a:gd name="connsiteX1-297" fmla="*/ 10000 w 10000"/>
                  <a:gd name="connsiteY1-298" fmla="*/ 0 h 10000"/>
                  <a:gd name="connsiteX2-299" fmla="*/ 8935 w 10000"/>
                  <a:gd name="connsiteY2-300" fmla="*/ 4956 h 10000"/>
                  <a:gd name="connsiteX3-301" fmla="*/ 9999 w 10000"/>
                  <a:gd name="connsiteY3-302" fmla="*/ 10000 h 10000"/>
                  <a:gd name="connsiteX4-303" fmla="*/ 5151 w 10000"/>
                  <a:gd name="connsiteY4-304" fmla="*/ 10000 h 10000"/>
                  <a:gd name="connsiteX5-305" fmla="*/ 0 w 10000"/>
                  <a:gd name="connsiteY5-306" fmla="*/ 5043 h 10000"/>
                  <a:gd name="connsiteX6-307" fmla="*/ 5183 w 10000"/>
                  <a:gd name="connsiteY6-308" fmla="*/ 44 h 10000"/>
                  <a:gd name="connsiteX0-309" fmla="*/ 5183 w 10000"/>
                  <a:gd name="connsiteY0-310" fmla="*/ 44 h 10000"/>
                  <a:gd name="connsiteX1-311" fmla="*/ 10000 w 10000"/>
                  <a:gd name="connsiteY1-312" fmla="*/ 0 h 10000"/>
                  <a:gd name="connsiteX2-313" fmla="*/ 8935 w 10000"/>
                  <a:gd name="connsiteY2-314" fmla="*/ 4956 h 10000"/>
                  <a:gd name="connsiteX3-315" fmla="*/ 9999 w 10000"/>
                  <a:gd name="connsiteY3-316" fmla="*/ 10000 h 10000"/>
                  <a:gd name="connsiteX4-317" fmla="*/ 5151 w 10000"/>
                  <a:gd name="connsiteY4-318" fmla="*/ 10000 h 10000"/>
                  <a:gd name="connsiteX5-319" fmla="*/ 0 w 10000"/>
                  <a:gd name="connsiteY5-320" fmla="*/ 5043 h 10000"/>
                  <a:gd name="connsiteX6-321" fmla="*/ 5183 w 10000"/>
                  <a:gd name="connsiteY6-322" fmla="*/ 44 h 10000"/>
                  <a:gd name="connsiteX0-323" fmla="*/ 5183 w 10000"/>
                  <a:gd name="connsiteY0-324" fmla="*/ 44 h 10000"/>
                  <a:gd name="connsiteX1-325" fmla="*/ 10000 w 10000"/>
                  <a:gd name="connsiteY1-326" fmla="*/ 0 h 10000"/>
                  <a:gd name="connsiteX2-327" fmla="*/ 8935 w 10000"/>
                  <a:gd name="connsiteY2-328" fmla="*/ 4956 h 10000"/>
                  <a:gd name="connsiteX3-329" fmla="*/ 9999 w 10000"/>
                  <a:gd name="connsiteY3-330" fmla="*/ 10000 h 10000"/>
                  <a:gd name="connsiteX4-331" fmla="*/ 5340 w 10000"/>
                  <a:gd name="connsiteY4-332" fmla="*/ 9956 h 10000"/>
                  <a:gd name="connsiteX5-333" fmla="*/ 0 w 10000"/>
                  <a:gd name="connsiteY5-334" fmla="*/ 5043 h 10000"/>
                  <a:gd name="connsiteX6-335" fmla="*/ 5183 w 10000"/>
                  <a:gd name="connsiteY6-336" fmla="*/ 44 h 10000"/>
                  <a:gd name="connsiteX0-337" fmla="*/ 5183 w 10000"/>
                  <a:gd name="connsiteY0-338" fmla="*/ 44 h 10000"/>
                  <a:gd name="connsiteX1-339" fmla="*/ 10000 w 10000"/>
                  <a:gd name="connsiteY1-340" fmla="*/ 0 h 10000"/>
                  <a:gd name="connsiteX2-341" fmla="*/ 8935 w 10000"/>
                  <a:gd name="connsiteY2-342" fmla="*/ 4956 h 10000"/>
                  <a:gd name="connsiteX3-343" fmla="*/ 9999 w 10000"/>
                  <a:gd name="connsiteY3-344" fmla="*/ 10000 h 10000"/>
                  <a:gd name="connsiteX4-345" fmla="*/ 5340 w 10000"/>
                  <a:gd name="connsiteY4-346" fmla="*/ 9956 h 10000"/>
                  <a:gd name="connsiteX5-347" fmla="*/ 0 w 10000"/>
                  <a:gd name="connsiteY5-348" fmla="*/ 5043 h 10000"/>
                  <a:gd name="connsiteX6-349" fmla="*/ 5183 w 10000"/>
                  <a:gd name="connsiteY6-350" fmla="*/ 44 h 10000"/>
                  <a:gd name="connsiteX0-351" fmla="*/ 5183 w 10000"/>
                  <a:gd name="connsiteY0-352" fmla="*/ 44 h 10000"/>
                  <a:gd name="connsiteX1-353" fmla="*/ 10000 w 10000"/>
                  <a:gd name="connsiteY1-354" fmla="*/ 0 h 10000"/>
                  <a:gd name="connsiteX2-355" fmla="*/ 8935 w 10000"/>
                  <a:gd name="connsiteY2-356" fmla="*/ 4956 h 10000"/>
                  <a:gd name="connsiteX3-357" fmla="*/ 9999 w 10000"/>
                  <a:gd name="connsiteY3-358" fmla="*/ 10000 h 10000"/>
                  <a:gd name="connsiteX4-359" fmla="*/ 5183 w 10000"/>
                  <a:gd name="connsiteY4-360" fmla="*/ 9912 h 10000"/>
                  <a:gd name="connsiteX5-361" fmla="*/ 0 w 10000"/>
                  <a:gd name="connsiteY5-362" fmla="*/ 5043 h 10000"/>
                  <a:gd name="connsiteX6-363" fmla="*/ 5183 w 10000"/>
                  <a:gd name="connsiteY6-364" fmla="*/ 44 h 10000"/>
                  <a:gd name="connsiteX0-365" fmla="*/ 5183 w 10000"/>
                  <a:gd name="connsiteY0-366" fmla="*/ 44 h 10000"/>
                  <a:gd name="connsiteX1-367" fmla="*/ 10000 w 10000"/>
                  <a:gd name="connsiteY1-368" fmla="*/ 0 h 10000"/>
                  <a:gd name="connsiteX2-369" fmla="*/ 8935 w 10000"/>
                  <a:gd name="connsiteY2-370" fmla="*/ 4956 h 10000"/>
                  <a:gd name="connsiteX3-371" fmla="*/ 9999 w 10000"/>
                  <a:gd name="connsiteY3-372" fmla="*/ 10000 h 10000"/>
                  <a:gd name="connsiteX4-373" fmla="*/ 5183 w 10000"/>
                  <a:gd name="connsiteY4-374" fmla="*/ 9912 h 10000"/>
                  <a:gd name="connsiteX5-375" fmla="*/ 0 w 10000"/>
                  <a:gd name="connsiteY5-376" fmla="*/ 5043 h 10000"/>
                  <a:gd name="connsiteX6-377" fmla="*/ 5183 w 10000"/>
                  <a:gd name="connsiteY6-378" fmla="*/ 44 h 10000"/>
                  <a:gd name="connsiteX0-379" fmla="*/ 5183 w 10000"/>
                  <a:gd name="connsiteY0-380" fmla="*/ 44 h 10000"/>
                  <a:gd name="connsiteX1-381" fmla="*/ 10000 w 10000"/>
                  <a:gd name="connsiteY1-382" fmla="*/ 0 h 10000"/>
                  <a:gd name="connsiteX2-383" fmla="*/ 8935 w 10000"/>
                  <a:gd name="connsiteY2-384" fmla="*/ 4956 h 10000"/>
                  <a:gd name="connsiteX3-385" fmla="*/ 9999 w 10000"/>
                  <a:gd name="connsiteY3-386" fmla="*/ 10000 h 10000"/>
                  <a:gd name="connsiteX4-387" fmla="*/ 5183 w 10000"/>
                  <a:gd name="connsiteY4-388" fmla="*/ 9912 h 10000"/>
                  <a:gd name="connsiteX5-389" fmla="*/ 0 w 10000"/>
                  <a:gd name="connsiteY5-390" fmla="*/ 5043 h 10000"/>
                  <a:gd name="connsiteX6-391" fmla="*/ 5183 w 10000"/>
                  <a:gd name="connsiteY6-392" fmla="*/ 44 h 10000"/>
                  <a:gd name="connsiteX0-393" fmla="*/ 8935 w 10000"/>
                  <a:gd name="connsiteY0-394" fmla="*/ 4956 h 10000"/>
                  <a:gd name="connsiteX1-395" fmla="*/ 9999 w 10000"/>
                  <a:gd name="connsiteY1-396" fmla="*/ 10000 h 10000"/>
                  <a:gd name="connsiteX2-397" fmla="*/ 5183 w 10000"/>
                  <a:gd name="connsiteY2-398" fmla="*/ 9912 h 10000"/>
                  <a:gd name="connsiteX3-399" fmla="*/ 0 w 10000"/>
                  <a:gd name="connsiteY3-400" fmla="*/ 5043 h 10000"/>
                  <a:gd name="connsiteX4-401" fmla="*/ 5183 w 10000"/>
                  <a:gd name="connsiteY4-402" fmla="*/ 44 h 10000"/>
                  <a:gd name="connsiteX5-403" fmla="*/ 10000 w 10000"/>
                  <a:gd name="connsiteY5-404" fmla="*/ 0 h 10000"/>
                  <a:gd name="connsiteX6-405" fmla="*/ 9841 w 10000"/>
                  <a:gd name="connsiteY6-406" fmla="*/ 6220 h 10000"/>
                  <a:gd name="connsiteX0-407" fmla="*/ 8935 w 10000"/>
                  <a:gd name="connsiteY0-408" fmla="*/ 4956 h 10000"/>
                  <a:gd name="connsiteX1-409" fmla="*/ 9999 w 10000"/>
                  <a:gd name="connsiteY1-410" fmla="*/ 10000 h 10000"/>
                  <a:gd name="connsiteX2-411" fmla="*/ 5183 w 10000"/>
                  <a:gd name="connsiteY2-412" fmla="*/ 9912 h 10000"/>
                  <a:gd name="connsiteX3-413" fmla="*/ 0 w 10000"/>
                  <a:gd name="connsiteY3-414" fmla="*/ 5043 h 10000"/>
                  <a:gd name="connsiteX4-415" fmla="*/ 5183 w 10000"/>
                  <a:gd name="connsiteY4-416" fmla="*/ 44 h 10000"/>
                  <a:gd name="connsiteX5-417" fmla="*/ 10000 w 10000"/>
                  <a:gd name="connsiteY5-418" fmla="*/ 0 h 10000"/>
                  <a:gd name="connsiteX0-419" fmla="*/ 9999 w 10000"/>
                  <a:gd name="connsiteY0-420" fmla="*/ 10000 h 10000"/>
                  <a:gd name="connsiteX1-421" fmla="*/ 5183 w 10000"/>
                  <a:gd name="connsiteY1-422" fmla="*/ 9912 h 10000"/>
                  <a:gd name="connsiteX2-423" fmla="*/ 0 w 10000"/>
                  <a:gd name="connsiteY2-424" fmla="*/ 5043 h 10000"/>
                  <a:gd name="connsiteX3-425" fmla="*/ 5183 w 10000"/>
                  <a:gd name="connsiteY3-426" fmla="*/ 44 h 10000"/>
                  <a:gd name="connsiteX4-427" fmla="*/ 10000 w 10000"/>
                  <a:gd name="connsiteY4-428" fmla="*/ 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10000">
                    <a:moveTo>
                      <a:pt x="9999" y="10000"/>
                    </a:moveTo>
                    <a:lnTo>
                      <a:pt x="5183" y="9912"/>
                    </a:lnTo>
                    <a:cubicBezTo>
                      <a:pt x="3060" y="9824"/>
                      <a:pt x="0" y="6688"/>
                      <a:pt x="0" y="5043"/>
                    </a:cubicBezTo>
                    <a:cubicBezTo>
                      <a:pt x="0" y="3398"/>
                      <a:pt x="2965" y="220"/>
                      <a:pt x="5183" y="44"/>
                    </a:cubicBezTo>
                    <a:lnTo>
                      <a:pt x="1000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5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0" name="Stored Data 71"/>
              <p:cNvSpPr/>
              <p:nvPr/>
            </p:nvSpPr>
            <p:spPr>
              <a:xfrm rot="10800000">
                <a:off x="8934214" y="983612"/>
                <a:ext cx="68426" cy="460459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-1" fmla="*/ 4932 w 13265"/>
                  <a:gd name="connsiteY0-2" fmla="*/ 0 h 10000"/>
                  <a:gd name="connsiteX1-3" fmla="*/ 13265 w 13265"/>
                  <a:gd name="connsiteY1-4" fmla="*/ 0 h 10000"/>
                  <a:gd name="connsiteX2-5" fmla="*/ 11598 w 13265"/>
                  <a:gd name="connsiteY2-6" fmla="*/ 5000 h 10000"/>
                  <a:gd name="connsiteX3-7" fmla="*/ 13265 w 13265"/>
                  <a:gd name="connsiteY3-8" fmla="*/ 10000 h 10000"/>
                  <a:gd name="connsiteX4-9" fmla="*/ 4932 w 13265"/>
                  <a:gd name="connsiteY4-10" fmla="*/ 10000 h 10000"/>
                  <a:gd name="connsiteX5-11" fmla="*/ 0 w 13265"/>
                  <a:gd name="connsiteY5-12" fmla="*/ 5084 h 10000"/>
                  <a:gd name="connsiteX6-13" fmla="*/ 4932 w 13265"/>
                  <a:gd name="connsiteY6-14" fmla="*/ 0 h 10000"/>
                  <a:gd name="connsiteX0-15" fmla="*/ 5226 w 13559"/>
                  <a:gd name="connsiteY0-16" fmla="*/ 0 h 10000"/>
                  <a:gd name="connsiteX1-17" fmla="*/ 13559 w 13559"/>
                  <a:gd name="connsiteY1-18" fmla="*/ 0 h 10000"/>
                  <a:gd name="connsiteX2-19" fmla="*/ 11892 w 13559"/>
                  <a:gd name="connsiteY2-20" fmla="*/ 5000 h 10000"/>
                  <a:gd name="connsiteX3-21" fmla="*/ 13559 w 13559"/>
                  <a:gd name="connsiteY3-22" fmla="*/ 10000 h 10000"/>
                  <a:gd name="connsiteX4-23" fmla="*/ 5226 w 13559"/>
                  <a:gd name="connsiteY4-24" fmla="*/ 10000 h 10000"/>
                  <a:gd name="connsiteX5-25" fmla="*/ 294 w 13559"/>
                  <a:gd name="connsiteY5-26" fmla="*/ 5084 h 10000"/>
                  <a:gd name="connsiteX6-27" fmla="*/ 5226 w 13559"/>
                  <a:gd name="connsiteY6-28" fmla="*/ 0 h 10000"/>
                  <a:gd name="connsiteX0-29" fmla="*/ 4933 w 13266"/>
                  <a:gd name="connsiteY0-30" fmla="*/ 0 h 10000"/>
                  <a:gd name="connsiteX1-31" fmla="*/ 13266 w 13266"/>
                  <a:gd name="connsiteY1-32" fmla="*/ 0 h 10000"/>
                  <a:gd name="connsiteX2-33" fmla="*/ 11599 w 13266"/>
                  <a:gd name="connsiteY2-34" fmla="*/ 5000 h 10000"/>
                  <a:gd name="connsiteX3-35" fmla="*/ 13266 w 13266"/>
                  <a:gd name="connsiteY3-36" fmla="*/ 10000 h 10000"/>
                  <a:gd name="connsiteX4-37" fmla="*/ 4933 w 13266"/>
                  <a:gd name="connsiteY4-38" fmla="*/ 10000 h 10000"/>
                  <a:gd name="connsiteX5-39" fmla="*/ 1 w 13266"/>
                  <a:gd name="connsiteY5-40" fmla="*/ 5084 h 10000"/>
                  <a:gd name="connsiteX6-41" fmla="*/ 4933 w 13266"/>
                  <a:gd name="connsiteY6-42" fmla="*/ 0 h 10000"/>
                  <a:gd name="connsiteX0-43" fmla="*/ 4933 w 13266"/>
                  <a:gd name="connsiteY0-44" fmla="*/ 0 h 10000"/>
                  <a:gd name="connsiteX1-45" fmla="*/ 13266 w 13266"/>
                  <a:gd name="connsiteY1-46" fmla="*/ 0 h 10000"/>
                  <a:gd name="connsiteX2-47" fmla="*/ 11599 w 13266"/>
                  <a:gd name="connsiteY2-48" fmla="*/ 5000 h 10000"/>
                  <a:gd name="connsiteX3-49" fmla="*/ 13266 w 13266"/>
                  <a:gd name="connsiteY3-50" fmla="*/ 10000 h 10000"/>
                  <a:gd name="connsiteX4-51" fmla="*/ 4933 w 13266"/>
                  <a:gd name="connsiteY4-52" fmla="*/ 10000 h 10000"/>
                  <a:gd name="connsiteX5-53" fmla="*/ 1 w 13266"/>
                  <a:gd name="connsiteY5-54" fmla="*/ 5084 h 10000"/>
                  <a:gd name="connsiteX6-55" fmla="*/ 4933 w 13266"/>
                  <a:gd name="connsiteY6-56" fmla="*/ 0 h 10000"/>
                  <a:gd name="connsiteX0-57" fmla="*/ 4966 w 13299"/>
                  <a:gd name="connsiteY0-58" fmla="*/ 0 h 10000"/>
                  <a:gd name="connsiteX1-59" fmla="*/ 13299 w 13299"/>
                  <a:gd name="connsiteY1-60" fmla="*/ 0 h 10000"/>
                  <a:gd name="connsiteX2-61" fmla="*/ 11632 w 13299"/>
                  <a:gd name="connsiteY2-62" fmla="*/ 5000 h 10000"/>
                  <a:gd name="connsiteX3-63" fmla="*/ 13299 w 13299"/>
                  <a:gd name="connsiteY3-64" fmla="*/ 10000 h 10000"/>
                  <a:gd name="connsiteX4-65" fmla="*/ 7782 w 13299"/>
                  <a:gd name="connsiteY4-66" fmla="*/ 10000 h 10000"/>
                  <a:gd name="connsiteX5-67" fmla="*/ 34 w 13299"/>
                  <a:gd name="connsiteY5-68" fmla="*/ 5084 h 10000"/>
                  <a:gd name="connsiteX6-69" fmla="*/ 4966 w 13299"/>
                  <a:gd name="connsiteY6-70" fmla="*/ 0 h 10000"/>
                  <a:gd name="connsiteX0-71" fmla="*/ 4947 w 13280"/>
                  <a:gd name="connsiteY0-72" fmla="*/ 0 h 10000"/>
                  <a:gd name="connsiteX1-73" fmla="*/ 13280 w 13280"/>
                  <a:gd name="connsiteY1-74" fmla="*/ 0 h 10000"/>
                  <a:gd name="connsiteX2-75" fmla="*/ 11613 w 13280"/>
                  <a:gd name="connsiteY2-76" fmla="*/ 5000 h 10000"/>
                  <a:gd name="connsiteX3-77" fmla="*/ 13280 w 13280"/>
                  <a:gd name="connsiteY3-78" fmla="*/ 10000 h 10000"/>
                  <a:gd name="connsiteX4-79" fmla="*/ 6702 w 13280"/>
                  <a:gd name="connsiteY4-80" fmla="*/ 9832 h 10000"/>
                  <a:gd name="connsiteX5-81" fmla="*/ 15 w 13280"/>
                  <a:gd name="connsiteY5-82" fmla="*/ 5084 h 10000"/>
                  <a:gd name="connsiteX6-83" fmla="*/ 4947 w 13280"/>
                  <a:gd name="connsiteY6-84" fmla="*/ 0 h 10000"/>
                  <a:gd name="connsiteX0-85" fmla="*/ 4933 w 13266"/>
                  <a:gd name="connsiteY0-86" fmla="*/ 0 h 10000"/>
                  <a:gd name="connsiteX1-87" fmla="*/ 13266 w 13266"/>
                  <a:gd name="connsiteY1-88" fmla="*/ 0 h 10000"/>
                  <a:gd name="connsiteX2-89" fmla="*/ 11599 w 13266"/>
                  <a:gd name="connsiteY2-90" fmla="*/ 5000 h 10000"/>
                  <a:gd name="connsiteX3-91" fmla="*/ 13266 w 13266"/>
                  <a:gd name="connsiteY3-92" fmla="*/ 10000 h 10000"/>
                  <a:gd name="connsiteX4-93" fmla="*/ 6688 w 13266"/>
                  <a:gd name="connsiteY4-94" fmla="*/ 9832 h 10000"/>
                  <a:gd name="connsiteX5-95" fmla="*/ 1 w 13266"/>
                  <a:gd name="connsiteY5-96" fmla="*/ 5084 h 10000"/>
                  <a:gd name="connsiteX6-97" fmla="*/ 4933 w 13266"/>
                  <a:gd name="connsiteY6-98" fmla="*/ 0 h 10000"/>
                  <a:gd name="connsiteX0-99" fmla="*/ 5711 w 13268"/>
                  <a:gd name="connsiteY0-100" fmla="*/ 126 h 10000"/>
                  <a:gd name="connsiteX1-101" fmla="*/ 13268 w 13268"/>
                  <a:gd name="connsiteY1-102" fmla="*/ 0 h 10000"/>
                  <a:gd name="connsiteX2-103" fmla="*/ 11601 w 13268"/>
                  <a:gd name="connsiteY2-104" fmla="*/ 5000 h 10000"/>
                  <a:gd name="connsiteX3-105" fmla="*/ 13268 w 13268"/>
                  <a:gd name="connsiteY3-106" fmla="*/ 10000 h 10000"/>
                  <a:gd name="connsiteX4-107" fmla="*/ 6690 w 13268"/>
                  <a:gd name="connsiteY4-108" fmla="*/ 9832 h 10000"/>
                  <a:gd name="connsiteX5-109" fmla="*/ 3 w 13268"/>
                  <a:gd name="connsiteY5-110" fmla="*/ 5084 h 10000"/>
                  <a:gd name="connsiteX6-111" fmla="*/ 5711 w 13268"/>
                  <a:gd name="connsiteY6-112" fmla="*/ 126 h 10000"/>
                  <a:gd name="connsiteX0-113" fmla="*/ 5709 w 13266"/>
                  <a:gd name="connsiteY0-114" fmla="*/ 126 h 10000"/>
                  <a:gd name="connsiteX1-115" fmla="*/ 13266 w 13266"/>
                  <a:gd name="connsiteY1-116" fmla="*/ 0 h 10000"/>
                  <a:gd name="connsiteX2-117" fmla="*/ 11599 w 13266"/>
                  <a:gd name="connsiteY2-118" fmla="*/ 5000 h 10000"/>
                  <a:gd name="connsiteX3-119" fmla="*/ 13266 w 13266"/>
                  <a:gd name="connsiteY3-120" fmla="*/ 10000 h 10000"/>
                  <a:gd name="connsiteX4-121" fmla="*/ 6688 w 13266"/>
                  <a:gd name="connsiteY4-122" fmla="*/ 9832 h 10000"/>
                  <a:gd name="connsiteX5-123" fmla="*/ 1 w 13266"/>
                  <a:gd name="connsiteY5-124" fmla="*/ 5084 h 10000"/>
                  <a:gd name="connsiteX6-125" fmla="*/ 5709 w 13266"/>
                  <a:gd name="connsiteY6-126" fmla="*/ 126 h 10000"/>
                  <a:gd name="connsiteX0-127" fmla="*/ 5709 w 13266"/>
                  <a:gd name="connsiteY0-128" fmla="*/ 126 h 10000"/>
                  <a:gd name="connsiteX1-129" fmla="*/ 13266 w 13266"/>
                  <a:gd name="connsiteY1-130" fmla="*/ 0 h 10000"/>
                  <a:gd name="connsiteX2-131" fmla="*/ 11599 w 13266"/>
                  <a:gd name="connsiteY2-132" fmla="*/ 5000 h 10000"/>
                  <a:gd name="connsiteX3-133" fmla="*/ 13266 w 13266"/>
                  <a:gd name="connsiteY3-134" fmla="*/ 10000 h 10000"/>
                  <a:gd name="connsiteX4-135" fmla="*/ 6688 w 13266"/>
                  <a:gd name="connsiteY4-136" fmla="*/ 9832 h 10000"/>
                  <a:gd name="connsiteX5-137" fmla="*/ 1 w 13266"/>
                  <a:gd name="connsiteY5-138" fmla="*/ 5084 h 10000"/>
                  <a:gd name="connsiteX6-139" fmla="*/ 5709 w 13266"/>
                  <a:gd name="connsiteY6-140" fmla="*/ 126 h 10000"/>
                  <a:gd name="connsiteX0-141" fmla="*/ 6688 w 13265"/>
                  <a:gd name="connsiteY0-142" fmla="*/ 42 h 10000"/>
                  <a:gd name="connsiteX1-143" fmla="*/ 13265 w 13265"/>
                  <a:gd name="connsiteY1-144" fmla="*/ 0 h 10000"/>
                  <a:gd name="connsiteX2-145" fmla="*/ 11598 w 13265"/>
                  <a:gd name="connsiteY2-146" fmla="*/ 5000 h 10000"/>
                  <a:gd name="connsiteX3-147" fmla="*/ 13265 w 13265"/>
                  <a:gd name="connsiteY3-148" fmla="*/ 10000 h 10000"/>
                  <a:gd name="connsiteX4-149" fmla="*/ 6687 w 13265"/>
                  <a:gd name="connsiteY4-150" fmla="*/ 9832 h 10000"/>
                  <a:gd name="connsiteX5-151" fmla="*/ 0 w 13265"/>
                  <a:gd name="connsiteY5-152" fmla="*/ 5084 h 10000"/>
                  <a:gd name="connsiteX6-153" fmla="*/ 6688 w 13265"/>
                  <a:gd name="connsiteY6-154" fmla="*/ 42 h 10000"/>
                  <a:gd name="connsiteX0-155" fmla="*/ 6688 w 13265"/>
                  <a:gd name="connsiteY0-156" fmla="*/ 42 h 9832"/>
                  <a:gd name="connsiteX1-157" fmla="*/ 13265 w 13265"/>
                  <a:gd name="connsiteY1-158" fmla="*/ 0 h 9832"/>
                  <a:gd name="connsiteX2-159" fmla="*/ 11598 w 13265"/>
                  <a:gd name="connsiteY2-160" fmla="*/ 5000 h 9832"/>
                  <a:gd name="connsiteX3-161" fmla="*/ 11387 w 13265"/>
                  <a:gd name="connsiteY3-162" fmla="*/ 9790 h 9832"/>
                  <a:gd name="connsiteX4-163" fmla="*/ 6687 w 13265"/>
                  <a:gd name="connsiteY4-164" fmla="*/ 9832 h 9832"/>
                  <a:gd name="connsiteX5-165" fmla="*/ 0 w 13265"/>
                  <a:gd name="connsiteY5-166" fmla="*/ 5084 h 9832"/>
                  <a:gd name="connsiteX6-167" fmla="*/ 6688 w 13265"/>
                  <a:gd name="connsiteY6-168" fmla="*/ 42 h 9832"/>
                  <a:gd name="connsiteX0-169" fmla="*/ 5042 w 10000"/>
                  <a:gd name="connsiteY0-170" fmla="*/ 43 h 10000"/>
                  <a:gd name="connsiteX1-171" fmla="*/ 10000 w 10000"/>
                  <a:gd name="connsiteY1-172" fmla="*/ 0 h 10000"/>
                  <a:gd name="connsiteX2-173" fmla="*/ 8743 w 10000"/>
                  <a:gd name="connsiteY2-174" fmla="*/ 5085 h 10000"/>
                  <a:gd name="connsiteX3-175" fmla="*/ 9692 w 10000"/>
                  <a:gd name="connsiteY3-176" fmla="*/ 10000 h 10000"/>
                  <a:gd name="connsiteX4-177" fmla="*/ 5041 w 10000"/>
                  <a:gd name="connsiteY4-178" fmla="*/ 10000 h 10000"/>
                  <a:gd name="connsiteX5-179" fmla="*/ 0 w 10000"/>
                  <a:gd name="connsiteY5-180" fmla="*/ 5171 h 10000"/>
                  <a:gd name="connsiteX6-181" fmla="*/ 5042 w 10000"/>
                  <a:gd name="connsiteY6-182" fmla="*/ 43 h 10000"/>
                  <a:gd name="connsiteX0-183" fmla="*/ 5042 w 10000"/>
                  <a:gd name="connsiteY0-184" fmla="*/ 43 h 10000"/>
                  <a:gd name="connsiteX1-185" fmla="*/ 10000 w 10000"/>
                  <a:gd name="connsiteY1-186" fmla="*/ 0 h 10000"/>
                  <a:gd name="connsiteX2-187" fmla="*/ 8743 w 10000"/>
                  <a:gd name="connsiteY2-188" fmla="*/ 5085 h 10000"/>
                  <a:gd name="connsiteX3-189" fmla="*/ 9784 w 10000"/>
                  <a:gd name="connsiteY3-190" fmla="*/ 10000 h 10000"/>
                  <a:gd name="connsiteX4-191" fmla="*/ 5041 w 10000"/>
                  <a:gd name="connsiteY4-192" fmla="*/ 10000 h 10000"/>
                  <a:gd name="connsiteX5-193" fmla="*/ 0 w 10000"/>
                  <a:gd name="connsiteY5-194" fmla="*/ 5171 h 10000"/>
                  <a:gd name="connsiteX6-195" fmla="*/ 5042 w 10000"/>
                  <a:gd name="connsiteY6-196" fmla="*/ 43 h 10000"/>
                  <a:gd name="connsiteX0-197" fmla="*/ 5042 w 9784"/>
                  <a:gd name="connsiteY0-198" fmla="*/ 0 h 9957"/>
                  <a:gd name="connsiteX1-199" fmla="*/ 9415 w 9784"/>
                  <a:gd name="connsiteY1-200" fmla="*/ 171 h 9957"/>
                  <a:gd name="connsiteX2-201" fmla="*/ 8743 w 9784"/>
                  <a:gd name="connsiteY2-202" fmla="*/ 5042 h 9957"/>
                  <a:gd name="connsiteX3-203" fmla="*/ 9784 w 9784"/>
                  <a:gd name="connsiteY3-204" fmla="*/ 9957 h 9957"/>
                  <a:gd name="connsiteX4-205" fmla="*/ 5041 w 9784"/>
                  <a:gd name="connsiteY4-206" fmla="*/ 9957 h 9957"/>
                  <a:gd name="connsiteX5-207" fmla="*/ 0 w 9784"/>
                  <a:gd name="connsiteY5-208" fmla="*/ 5128 h 9957"/>
                  <a:gd name="connsiteX6-209" fmla="*/ 5042 w 9784"/>
                  <a:gd name="connsiteY6-210" fmla="*/ 0 h 9957"/>
                  <a:gd name="connsiteX0-211" fmla="*/ 5153 w 10000"/>
                  <a:gd name="connsiteY0-212" fmla="*/ 0 h 10000"/>
                  <a:gd name="connsiteX1-213" fmla="*/ 9875 w 10000"/>
                  <a:gd name="connsiteY1-214" fmla="*/ 172 h 10000"/>
                  <a:gd name="connsiteX2-215" fmla="*/ 8936 w 10000"/>
                  <a:gd name="connsiteY2-216" fmla="*/ 5064 h 10000"/>
                  <a:gd name="connsiteX3-217" fmla="*/ 10000 w 10000"/>
                  <a:gd name="connsiteY3-218" fmla="*/ 10000 h 10000"/>
                  <a:gd name="connsiteX4-219" fmla="*/ 5152 w 10000"/>
                  <a:gd name="connsiteY4-220" fmla="*/ 10000 h 10000"/>
                  <a:gd name="connsiteX5-221" fmla="*/ 0 w 10000"/>
                  <a:gd name="connsiteY5-222" fmla="*/ 5150 h 10000"/>
                  <a:gd name="connsiteX6-223" fmla="*/ 5153 w 10000"/>
                  <a:gd name="connsiteY6-224" fmla="*/ 0 h 10000"/>
                  <a:gd name="connsiteX0-225" fmla="*/ 5153 w 10001"/>
                  <a:gd name="connsiteY0-226" fmla="*/ 0 h 10000"/>
                  <a:gd name="connsiteX1-227" fmla="*/ 10001 w 10001"/>
                  <a:gd name="connsiteY1-228" fmla="*/ 215 h 10000"/>
                  <a:gd name="connsiteX2-229" fmla="*/ 8936 w 10001"/>
                  <a:gd name="connsiteY2-230" fmla="*/ 5064 h 10000"/>
                  <a:gd name="connsiteX3-231" fmla="*/ 10000 w 10001"/>
                  <a:gd name="connsiteY3-232" fmla="*/ 10000 h 10000"/>
                  <a:gd name="connsiteX4-233" fmla="*/ 5152 w 10001"/>
                  <a:gd name="connsiteY4-234" fmla="*/ 10000 h 10000"/>
                  <a:gd name="connsiteX5-235" fmla="*/ 0 w 10001"/>
                  <a:gd name="connsiteY5-236" fmla="*/ 5150 h 10000"/>
                  <a:gd name="connsiteX6-237" fmla="*/ 5153 w 10001"/>
                  <a:gd name="connsiteY6-238" fmla="*/ 0 h 10000"/>
                  <a:gd name="connsiteX0-239" fmla="*/ 5184 w 10001"/>
                  <a:gd name="connsiteY0-240" fmla="*/ 43 h 9785"/>
                  <a:gd name="connsiteX1-241" fmla="*/ 10001 w 10001"/>
                  <a:gd name="connsiteY1-242" fmla="*/ 0 h 9785"/>
                  <a:gd name="connsiteX2-243" fmla="*/ 8936 w 10001"/>
                  <a:gd name="connsiteY2-244" fmla="*/ 4849 h 9785"/>
                  <a:gd name="connsiteX3-245" fmla="*/ 10000 w 10001"/>
                  <a:gd name="connsiteY3-246" fmla="*/ 9785 h 9785"/>
                  <a:gd name="connsiteX4-247" fmla="*/ 5152 w 10001"/>
                  <a:gd name="connsiteY4-248" fmla="*/ 9785 h 9785"/>
                  <a:gd name="connsiteX5-249" fmla="*/ 0 w 10001"/>
                  <a:gd name="connsiteY5-250" fmla="*/ 4935 h 9785"/>
                  <a:gd name="connsiteX6-251" fmla="*/ 5184 w 10001"/>
                  <a:gd name="connsiteY6-252" fmla="*/ 43 h 9785"/>
                  <a:gd name="connsiteX0-253" fmla="*/ 5183 w 10000"/>
                  <a:gd name="connsiteY0-254" fmla="*/ 44 h 10000"/>
                  <a:gd name="connsiteX1-255" fmla="*/ 10000 w 10000"/>
                  <a:gd name="connsiteY1-256" fmla="*/ 0 h 10000"/>
                  <a:gd name="connsiteX2-257" fmla="*/ 8935 w 10000"/>
                  <a:gd name="connsiteY2-258" fmla="*/ 4956 h 10000"/>
                  <a:gd name="connsiteX3-259" fmla="*/ 9999 w 10000"/>
                  <a:gd name="connsiteY3-260" fmla="*/ 10000 h 10000"/>
                  <a:gd name="connsiteX4-261" fmla="*/ 5151 w 10000"/>
                  <a:gd name="connsiteY4-262" fmla="*/ 10000 h 10000"/>
                  <a:gd name="connsiteX5-263" fmla="*/ 0 w 10000"/>
                  <a:gd name="connsiteY5-264" fmla="*/ 5043 h 10000"/>
                  <a:gd name="connsiteX6-265" fmla="*/ 5183 w 10000"/>
                  <a:gd name="connsiteY6-266" fmla="*/ 44 h 10000"/>
                  <a:gd name="connsiteX0-267" fmla="*/ 5183 w 10000"/>
                  <a:gd name="connsiteY0-268" fmla="*/ 44 h 10000"/>
                  <a:gd name="connsiteX1-269" fmla="*/ 10000 w 10000"/>
                  <a:gd name="connsiteY1-270" fmla="*/ 0 h 10000"/>
                  <a:gd name="connsiteX2-271" fmla="*/ 8935 w 10000"/>
                  <a:gd name="connsiteY2-272" fmla="*/ 4956 h 10000"/>
                  <a:gd name="connsiteX3-273" fmla="*/ 9999 w 10000"/>
                  <a:gd name="connsiteY3-274" fmla="*/ 10000 h 10000"/>
                  <a:gd name="connsiteX4-275" fmla="*/ 5151 w 10000"/>
                  <a:gd name="connsiteY4-276" fmla="*/ 10000 h 10000"/>
                  <a:gd name="connsiteX5-277" fmla="*/ 0 w 10000"/>
                  <a:gd name="connsiteY5-278" fmla="*/ 5043 h 10000"/>
                  <a:gd name="connsiteX6-279" fmla="*/ 5183 w 10000"/>
                  <a:gd name="connsiteY6-280" fmla="*/ 44 h 10000"/>
                  <a:gd name="connsiteX0-281" fmla="*/ 5183 w 10000"/>
                  <a:gd name="connsiteY0-282" fmla="*/ 44 h 10000"/>
                  <a:gd name="connsiteX1-283" fmla="*/ 10000 w 10000"/>
                  <a:gd name="connsiteY1-284" fmla="*/ 0 h 10000"/>
                  <a:gd name="connsiteX2-285" fmla="*/ 8935 w 10000"/>
                  <a:gd name="connsiteY2-286" fmla="*/ 4956 h 10000"/>
                  <a:gd name="connsiteX3-287" fmla="*/ 9999 w 10000"/>
                  <a:gd name="connsiteY3-288" fmla="*/ 10000 h 10000"/>
                  <a:gd name="connsiteX4-289" fmla="*/ 5151 w 10000"/>
                  <a:gd name="connsiteY4-290" fmla="*/ 10000 h 10000"/>
                  <a:gd name="connsiteX5-291" fmla="*/ 0 w 10000"/>
                  <a:gd name="connsiteY5-292" fmla="*/ 5043 h 10000"/>
                  <a:gd name="connsiteX6-293" fmla="*/ 5183 w 10000"/>
                  <a:gd name="connsiteY6-294" fmla="*/ 44 h 10000"/>
                  <a:gd name="connsiteX0-295" fmla="*/ 5183 w 10000"/>
                  <a:gd name="connsiteY0-296" fmla="*/ 44 h 10000"/>
                  <a:gd name="connsiteX1-297" fmla="*/ 10000 w 10000"/>
                  <a:gd name="connsiteY1-298" fmla="*/ 0 h 10000"/>
                  <a:gd name="connsiteX2-299" fmla="*/ 8935 w 10000"/>
                  <a:gd name="connsiteY2-300" fmla="*/ 4956 h 10000"/>
                  <a:gd name="connsiteX3-301" fmla="*/ 9999 w 10000"/>
                  <a:gd name="connsiteY3-302" fmla="*/ 10000 h 10000"/>
                  <a:gd name="connsiteX4-303" fmla="*/ 5151 w 10000"/>
                  <a:gd name="connsiteY4-304" fmla="*/ 10000 h 10000"/>
                  <a:gd name="connsiteX5-305" fmla="*/ 0 w 10000"/>
                  <a:gd name="connsiteY5-306" fmla="*/ 5043 h 10000"/>
                  <a:gd name="connsiteX6-307" fmla="*/ 5183 w 10000"/>
                  <a:gd name="connsiteY6-308" fmla="*/ 44 h 10000"/>
                  <a:gd name="connsiteX0-309" fmla="*/ 5183 w 10000"/>
                  <a:gd name="connsiteY0-310" fmla="*/ 44 h 10000"/>
                  <a:gd name="connsiteX1-311" fmla="*/ 10000 w 10000"/>
                  <a:gd name="connsiteY1-312" fmla="*/ 0 h 10000"/>
                  <a:gd name="connsiteX2-313" fmla="*/ 8935 w 10000"/>
                  <a:gd name="connsiteY2-314" fmla="*/ 4956 h 10000"/>
                  <a:gd name="connsiteX3-315" fmla="*/ 9999 w 10000"/>
                  <a:gd name="connsiteY3-316" fmla="*/ 10000 h 10000"/>
                  <a:gd name="connsiteX4-317" fmla="*/ 5151 w 10000"/>
                  <a:gd name="connsiteY4-318" fmla="*/ 10000 h 10000"/>
                  <a:gd name="connsiteX5-319" fmla="*/ 0 w 10000"/>
                  <a:gd name="connsiteY5-320" fmla="*/ 5043 h 10000"/>
                  <a:gd name="connsiteX6-321" fmla="*/ 5183 w 10000"/>
                  <a:gd name="connsiteY6-322" fmla="*/ 44 h 10000"/>
                  <a:gd name="connsiteX0-323" fmla="*/ 5183 w 10000"/>
                  <a:gd name="connsiteY0-324" fmla="*/ 44 h 10000"/>
                  <a:gd name="connsiteX1-325" fmla="*/ 10000 w 10000"/>
                  <a:gd name="connsiteY1-326" fmla="*/ 0 h 10000"/>
                  <a:gd name="connsiteX2-327" fmla="*/ 8935 w 10000"/>
                  <a:gd name="connsiteY2-328" fmla="*/ 4956 h 10000"/>
                  <a:gd name="connsiteX3-329" fmla="*/ 9999 w 10000"/>
                  <a:gd name="connsiteY3-330" fmla="*/ 10000 h 10000"/>
                  <a:gd name="connsiteX4-331" fmla="*/ 5340 w 10000"/>
                  <a:gd name="connsiteY4-332" fmla="*/ 9956 h 10000"/>
                  <a:gd name="connsiteX5-333" fmla="*/ 0 w 10000"/>
                  <a:gd name="connsiteY5-334" fmla="*/ 5043 h 10000"/>
                  <a:gd name="connsiteX6-335" fmla="*/ 5183 w 10000"/>
                  <a:gd name="connsiteY6-336" fmla="*/ 44 h 10000"/>
                  <a:gd name="connsiteX0-337" fmla="*/ 5183 w 10000"/>
                  <a:gd name="connsiteY0-338" fmla="*/ 44 h 10000"/>
                  <a:gd name="connsiteX1-339" fmla="*/ 10000 w 10000"/>
                  <a:gd name="connsiteY1-340" fmla="*/ 0 h 10000"/>
                  <a:gd name="connsiteX2-341" fmla="*/ 8935 w 10000"/>
                  <a:gd name="connsiteY2-342" fmla="*/ 4956 h 10000"/>
                  <a:gd name="connsiteX3-343" fmla="*/ 9999 w 10000"/>
                  <a:gd name="connsiteY3-344" fmla="*/ 10000 h 10000"/>
                  <a:gd name="connsiteX4-345" fmla="*/ 5340 w 10000"/>
                  <a:gd name="connsiteY4-346" fmla="*/ 9956 h 10000"/>
                  <a:gd name="connsiteX5-347" fmla="*/ 0 w 10000"/>
                  <a:gd name="connsiteY5-348" fmla="*/ 5043 h 10000"/>
                  <a:gd name="connsiteX6-349" fmla="*/ 5183 w 10000"/>
                  <a:gd name="connsiteY6-350" fmla="*/ 44 h 10000"/>
                  <a:gd name="connsiteX0-351" fmla="*/ 5183 w 10000"/>
                  <a:gd name="connsiteY0-352" fmla="*/ 44 h 10000"/>
                  <a:gd name="connsiteX1-353" fmla="*/ 10000 w 10000"/>
                  <a:gd name="connsiteY1-354" fmla="*/ 0 h 10000"/>
                  <a:gd name="connsiteX2-355" fmla="*/ 8935 w 10000"/>
                  <a:gd name="connsiteY2-356" fmla="*/ 4956 h 10000"/>
                  <a:gd name="connsiteX3-357" fmla="*/ 9999 w 10000"/>
                  <a:gd name="connsiteY3-358" fmla="*/ 10000 h 10000"/>
                  <a:gd name="connsiteX4-359" fmla="*/ 5183 w 10000"/>
                  <a:gd name="connsiteY4-360" fmla="*/ 9912 h 10000"/>
                  <a:gd name="connsiteX5-361" fmla="*/ 0 w 10000"/>
                  <a:gd name="connsiteY5-362" fmla="*/ 5043 h 10000"/>
                  <a:gd name="connsiteX6-363" fmla="*/ 5183 w 10000"/>
                  <a:gd name="connsiteY6-364" fmla="*/ 44 h 10000"/>
                  <a:gd name="connsiteX0-365" fmla="*/ 603 w 5420"/>
                  <a:gd name="connsiteY0-366" fmla="*/ 44 h 10000"/>
                  <a:gd name="connsiteX1-367" fmla="*/ 5420 w 5420"/>
                  <a:gd name="connsiteY1-368" fmla="*/ 0 h 10000"/>
                  <a:gd name="connsiteX2-369" fmla="*/ 4355 w 5420"/>
                  <a:gd name="connsiteY2-370" fmla="*/ 4956 h 10000"/>
                  <a:gd name="connsiteX3-371" fmla="*/ 5419 w 5420"/>
                  <a:gd name="connsiteY3-372" fmla="*/ 10000 h 10000"/>
                  <a:gd name="connsiteX4-373" fmla="*/ 603 w 5420"/>
                  <a:gd name="connsiteY4-374" fmla="*/ 9912 h 10000"/>
                  <a:gd name="connsiteX5-375" fmla="*/ 603 w 5420"/>
                  <a:gd name="connsiteY5-376" fmla="*/ 44 h 10000"/>
                  <a:gd name="connsiteX0-377" fmla="*/ 1112 w 9999"/>
                  <a:gd name="connsiteY0-378" fmla="*/ 9912 h 11176"/>
                  <a:gd name="connsiteX1-379" fmla="*/ 1112 w 9999"/>
                  <a:gd name="connsiteY1-380" fmla="*/ 44 h 11176"/>
                  <a:gd name="connsiteX2-381" fmla="*/ 9999 w 9999"/>
                  <a:gd name="connsiteY2-382" fmla="*/ 0 h 11176"/>
                  <a:gd name="connsiteX3-383" fmla="*/ 8034 w 9999"/>
                  <a:gd name="connsiteY3-384" fmla="*/ 4956 h 11176"/>
                  <a:gd name="connsiteX4-385" fmla="*/ 9997 w 9999"/>
                  <a:gd name="connsiteY4-386" fmla="*/ 10000 h 11176"/>
                  <a:gd name="connsiteX5-387" fmla="*/ 2783 w 9999"/>
                  <a:gd name="connsiteY5-388" fmla="*/ 11176 h 11176"/>
                  <a:gd name="connsiteX0-389" fmla="*/ 1112 w 10000"/>
                  <a:gd name="connsiteY0-390" fmla="*/ 8869 h 8948"/>
                  <a:gd name="connsiteX1-391" fmla="*/ 1112 w 10000"/>
                  <a:gd name="connsiteY1-392" fmla="*/ 39 h 8948"/>
                  <a:gd name="connsiteX2-393" fmla="*/ 10000 w 10000"/>
                  <a:gd name="connsiteY2-394" fmla="*/ 0 h 8948"/>
                  <a:gd name="connsiteX3-395" fmla="*/ 8035 w 10000"/>
                  <a:gd name="connsiteY3-396" fmla="*/ 4435 h 8948"/>
                  <a:gd name="connsiteX4-397" fmla="*/ 9998 w 10000"/>
                  <a:gd name="connsiteY4-398" fmla="*/ 8948 h 8948"/>
                  <a:gd name="connsiteX0-399" fmla="*/ 0 w 8888"/>
                  <a:gd name="connsiteY0-400" fmla="*/ 44 h 10000"/>
                  <a:gd name="connsiteX1-401" fmla="*/ 8888 w 8888"/>
                  <a:gd name="connsiteY1-402" fmla="*/ 0 h 10000"/>
                  <a:gd name="connsiteX2-403" fmla="*/ 6923 w 8888"/>
                  <a:gd name="connsiteY2-404" fmla="*/ 4956 h 10000"/>
                  <a:gd name="connsiteX3-405" fmla="*/ 8886 w 8888"/>
                  <a:gd name="connsiteY3-406" fmla="*/ 10000 h 10000"/>
                  <a:gd name="connsiteX0-407" fmla="*/ 2211 w 2211"/>
                  <a:gd name="connsiteY0-408" fmla="*/ 0 h 10000"/>
                  <a:gd name="connsiteX1-409" fmla="*/ 0 w 2211"/>
                  <a:gd name="connsiteY1-410" fmla="*/ 4956 h 10000"/>
                  <a:gd name="connsiteX2-411" fmla="*/ 2209 w 2211"/>
                  <a:gd name="connsiteY2-412" fmla="*/ 1000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5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1" name="Stored Data 71"/>
              <p:cNvSpPr/>
              <p:nvPr/>
            </p:nvSpPr>
            <p:spPr>
              <a:xfrm rot="10800000">
                <a:off x="8883805" y="983155"/>
                <a:ext cx="68426" cy="460459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-1" fmla="*/ 4932 w 13265"/>
                  <a:gd name="connsiteY0-2" fmla="*/ 0 h 10000"/>
                  <a:gd name="connsiteX1-3" fmla="*/ 13265 w 13265"/>
                  <a:gd name="connsiteY1-4" fmla="*/ 0 h 10000"/>
                  <a:gd name="connsiteX2-5" fmla="*/ 11598 w 13265"/>
                  <a:gd name="connsiteY2-6" fmla="*/ 5000 h 10000"/>
                  <a:gd name="connsiteX3-7" fmla="*/ 13265 w 13265"/>
                  <a:gd name="connsiteY3-8" fmla="*/ 10000 h 10000"/>
                  <a:gd name="connsiteX4-9" fmla="*/ 4932 w 13265"/>
                  <a:gd name="connsiteY4-10" fmla="*/ 10000 h 10000"/>
                  <a:gd name="connsiteX5-11" fmla="*/ 0 w 13265"/>
                  <a:gd name="connsiteY5-12" fmla="*/ 5084 h 10000"/>
                  <a:gd name="connsiteX6-13" fmla="*/ 4932 w 13265"/>
                  <a:gd name="connsiteY6-14" fmla="*/ 0 h 10000"/>
                  <a:gd name="connsiteX0-15" fmla="*/ 5226 w 13559"/>
                  <a:gd name="connsiteY0-16" fmla="*/ 0 h 10000"/>
                  <a:gd name="connsiteX1-17" fmla="*/ 13559 w 13559"/>
                  <a:gd name="connsiteY1-18" fmla="*/ 0 h 10000"/>
                  <a:gd name="connsiteX2-19" fmla="*/ 11892 w 13559"/>
                  <a:gd name="connsiteY2-20" fmla="*/ 5000 h 10000"/>
                  <a:gd name="connsiteX3-21" fmla="*/ 13559 w 13559"/>
                  <a:gd name="connsiteY3-22" fmla="*/ 10000 h 10000"/>
                  <a:gd name="connsiteX4-23" fmla="*/ 5226 w 13559"/>
                  <a:gd name="connsiteY4-24" fmla="*/ 10000 h 10000"/>
                  <a:gd name="connsiteX5-25" fmla="*/ 294 w 13559"/>
                  <a:gd name="connsiteY5-26" fmla="*/ 5084 h 10000"/>
                  <a:gd name="connsiteX6-27" fmla="*/ 5226 w 13559"/>
                  <a:gd name="connsiteY6-28" fmla="*/ 0 h 10000"/>
                  <a:gd name="connsiteX0-29" fmla="*/ 4933 w 13266"/>
                  <a:gd name="connsiteY0-30" fmla="*/ 0 h 10000"/>
                  <a:gd name="connsiteX1-31" fmla="*/ 13266 w 13266"/>
                  <a:gd name="connsiteY1-32" fmla="*/ 0 h 10000"/>
                  <a:gd name="connsiteX2-33" fmla="*/ 11599 w 13266"/>
                  <a:gd name="connsiteY2-34" fmla="*/ 5000 h 10000"/>
                  <a:gd name="connsiteX3-35" fmla="*/ 13266 w 13266"/>
                  <a:gd name="connsiteY3-36" fmla="*/ 10000 h 10000"/>
                  <a:gd name="connsiteX4-37" fmla="*/ 4933 w 13266"/>
                  <a:gd name="connsiteY4-38" fmla="*/ 10000 h 10000"/>
                  <a:gd name="connsiteX5-39" fmla="*/ 1 w 13266"/>
                  <a:gd name="connsiteY5-40" fmla="*/ 5084 h 10000"/>
                  <a:gd name="connsiteX6-41" fmla="*/ 4933 w 13266"/>
                  <a:gd name="connsiteY6-42" fmla="*/ 0 h 10000"/>
                  <a:gd name="connsiteX0-43" fmla="*/ 4933 w 13266"/>
                  <a:gd name="connsiteY0-44" fmla="*/ 0 h 10000"/>
                  <a:gd name="connsiteX1-45" fmla="*/ 13266 w 13266"/>
                  <a:gd name="connsiteY1-46" fmla="*/ 0 h 10000"/>
                  <a:gd name="connsiteX2-47" fmla="*/ 11599 w 13266"/>
                  <a:gd name="connsiteY2-48" fmla="*/ 5000 h 10000"/>
                  <a:gd name="connsiteX3-49" fmla="*/ 13266 w 13266"/>
                  <a:gd name="connsiteY3-50" fmla="*/ 10000 h 10000"/>
                  <a:gd name="connsiteX4-51" fmla="*/ 4933 w 13266"/>
                  <a:gd name="connsiteY4-52" fmla="*/ 10000 h 10000"/>
                  <a:gd name="connsiteX5-53" fmla="*/ 1 w 13266"/>
                  <a:gd name="connsiteY5-54" fmla="*/ 5084 h 10000"/>
                  <a:gd name="connsiteX6-55" fmla="*/ 4933 w 13266"/>
                  <a:gd name="connsiteY6-56" fmla="*/ 0 h 10000"/>
                  <a:gd name="connsiteX0-57" fmla="*/ 4966 w 13299"/>
                  <a:gd name="connsiteY0-58" fmla="*/ 0 h 10000"/>
                  <a:gd name="connsiteX1-59" fmla="*/ 13299 w 13299"/>
                  <a:gd name="connsiteY1-60" fmla="*/ 0 h 10000"/>
                  <a:gd name="connsiteX2-61" fmla="*/ 11632 w 13299"/>
                  <a:gd name="connsiteY2-62" fmla="*/ 5000 h 10000"/>
                  <a:gd name="connsiteX3-63" fmla="*/ 13299 w 13299"/>
                  <a:gd name="connsiteY3-64" fmla="*/ 10000 h 10000"/>
                  <a:gd name="connsiteX4-65" fmla="*/ 7782 w 13299"/>
                  <a:gd name="connsiteY4-66" fmla="*/ 10000 h 10000"/>
                  <a:gd name="connsiteX5-67" fmla="*/ 34 w 13299"/>
                  <a:gd name="connsiteY5-68" fmla="*/ 5084 h 10000"/>
                  <a:gd name="connsiteX6-69" fmla="*/ 4966 w 13299"/>
                  <a:gd name="connsiteY6-70" fmla="*/ 0 h 10000"/>
                  <a:gd name="connsiteX0-71" fmla="*/ 4947 w 13280"/>
                  <a:gd name="connsiteY0-72" fmla="*/ 0 h 10000"/>
                  <a:gd name="connsiteX1-73" fmla="*/ 13280 w 13280"/>
                  <a:gd name="connsiteY1-74" fmla="*/ 0 h 10000"/>
                  <a:gd name="connsiteX2-75" fmla="*/ 11613 w 13280"/>
                  <a:gd name="connsiteY2-76" fmla="*/ 5000 h 10000"/>
                  <a:gd name="connsiteX3-77" fmla="*/ 13280 w 13280"/>
                  <a:gd name="connsiteY3-78" fmla="*/ 10000 h 10000"/>
                  <a:gd name="connsiteX4-79" fmla="*/ 6702 w 13280"/>
                  <a:gd name="connsiteY4-80" fmla="*/ 9832 h 10000"/>
                  <a:gd name="connsiteX5-81" fmla="*/ 15 w 13280"/>
                  <a:gd name="connsiteY5-82" fmla="*/ 5084 h 10000"/>
                  <a:gd name="connsiteX6-83" fmla="*/ 4947 w 13280"/>
                  <a:gd name="connsiteY6-84" fmla="*/ 0 h 10000"/>
                  <a:gd name="connsiteX0-85" fmla="*/ 4933 w 13266"/>
                  <a:gd name="connsiteY0-86" fmla="*/ 0 h 10000"/>
                  <a:gd name="connsiteX1-87" fmla="*/ 13266 w 13266"/>
                  <a:gd name="connsiteY1-88" fmla="*/ 0 h 10000"/>
                  <a:gd name="connsiteX2-89" fmla="*/ 11599 w 13266"/>
                  <a:gd name="connsiteY2-90" fmla="*/ 5000 h 10000"/>
                  <a:gd name="connsiteX3-91" fmla="*/ 13266 w 13266"/>
                  <a:gd name="connsiteY3-92" fmla="*/ 10000 h 10000"/>
                  <a:gd name="connsiteX4-93" fmla="*/ 6688 w 13266"/>
                  <a:gd name="connsiteY4-94" fmla="*/ 9832 h 10000"/>
                  <a:gd name="connsiteX5-95" fmla="*/ 1 w 13266"/>
                  <a:gd name="connsiteY5-96" fmla="*/ 5084 h 10000"/>
                  <a:gd name="connsiteX6-97" fmla="*/ 4933 w 13266"/>
                  <a:gd name="connsiteY6-98" fmla="*/ 0 h 10000"/>
                  <a:gd name="connsiteX0-99" fmla="*/ 5711 w 13268"/>
                  <a:gd name="connsiteY0-100" fmla="*/ 126 h 10000"/>
                  <a:gd name="connsiteX1-101" fmla="*/ 13268 w 13268"/>
                  <a:gd name="connsiteY1-102" fmla="*/ 0 h 10000"/>
                  <a:gd name="connsiteX2-103" fmla="*/ 11601 w 13268"/>
                  <a:gd name="connsiteY2-104" fmla="*/ 5000 h 10000"/>
                  <a:gd name="connsiteX3-105" fmla="*/ 13268 w 13268"/>
                  <a:gd name="connsiteY3-106" fmla="*/ 10000 h 10000"/>
                  <a:gd name="connsiteX4-107" fmla="*/ 6690 w 13268"/>
                  <a:gd name="connsiteY4-108" fmla="*/ 9832 h 10000"/>
                  <a:gd name="connsiteX5-109" fmla="*/ 3 w 13268"/>
                  <a:gd name="connsiteY5-110" fmla="*/ 5084 h 10000"/>
                  <a:gd name="connsiteX6-111" fmla="*/ 5711 w 13268"/>
                  <a:gd name="connsiteY6-112" fmla="*/ 126 h 10000"/>
                  <a:gd name="connsiteX0-113" fmla="*/ 5709 w 13266"/>
                  <a:gd name="connsiteY0-114" fmla="*/ 126 h 10000"/>
                  <a:gd name="connsiteX1-115" fmla="*/ 13266 w 13266"/>
                  <a:gd name="connsiteY1-116" fmla="*/ 0 h 10000"/>
                  <a:gd name="connsiteX2-117" fmla="*/ 11599 w 13266"/>
                  <a:gd name="connsiteY2-118" fmla="*/ 5000 h 10000"/>
                  <a:gd name="connsiteX3-119" fmla="*/ 13266 w 13266"/>
                  <a:gd name="connsiteY3-120" fmla="*/ 10000 h 10000"/>
                  <a:gd name="connsiteX4-121" fmla="*/ 6688 w 13266"/>
                  <a:gd name="connsiteY4-122" fmla="*/ 9832 h 10000"/>
                  <a:gd name="connsiteX5-123" fmla="*/ 1 w 13266"/>
                  <a:gd name="connsiteY5-124" fmla="*/ 5084 h 10000"/>
                  <a:gd name="connsiteX6-125" fmla="*/ 5709 w 13266"/>
                  <a:gd name="connsiteY6-126" fmla="*/ 126 h 10000"/>
                  <a:gd name="connsiteX0-127" fmla="*/ 5709 w 13266"/>
                  <a:gd name="connsiteY0-128" fmla="*/ 126 h 10000"/>
                  <a:gd name="connsiteX1-129" fmla="*/ 13266 w 13266"/>
                  <a:gd name="connsiteY1-130" fmla="*/ 0 h 10000"/>
                  <a:gd name="connsiteX2-131" fmla="*/ 11599 w 13266"/>
                  <a:gd name="connsiteY2-132" fmla="*/ 5000 h 10000"/>
                  <a:gd name="connsiteX3-133" fmla="*/ 13266 w 13266"/>
                  <a:gd name="connsiteY3-134" fmla="*/ 10000 h 10000"/>
                  <a:gd name="connsiteX4-135" fmla="*/ 6688 w 13266"/>
                  <a:gd name="connsiteY4-136" fmla="*/ 9832 h 10000"/>
                  <a:gd name="connsiteX5-137" fmla="*/ 1 w 13266"/>
                  <a:gd name="connsiteY5-138" fmla="*/ 5084 h 10000"/>
                  <a:gd name="connsiteX6-139" fmla="*/ 5709 w 13266"/>
                  <a:gd name="connsiteY6-140" fmla="*/ 126 h 10000"/>
                  <a:gd name="connsiteX0-141" fmla="*/ 6688 w 13265"/>
                  <a:gd name="connsiteY0-142" fmla="*/ 42 h 10000"/>
                  <a:gd name="connsiteX1-143" fmla="*/ 13265 w 13265"/>
                  <a:gd name="connsiteY1-144" fmla="*/ 0 h 10000"/>
                  <a:gd name="connsiteX2-145" fmla="*/ 11598 w 13265"/>
                  <a:gd name="connsiteY2-146" fmla="*/ 5000 h 10000"/>
                  <a:gd name="connsiteX3-147" fmla="*/ 13265 w 13265"/>
                  <a:gd name="connsiteY3-148" fmla="*/ 10000 h 10000"/>
                  <a:gd name="connsiteX4-149" fmla="*/ 6687 w 13265"/>
                  <a:gd name="connsiteY4-150" fmla="*/ 9832 h 10000"/>
                  <a:gd name="connsiteX5-151" fmla="*/ 0 w 13265"/>
                  <a:gd name="connsiteY5-152" fmla="*/ 5084 h 10000"/>
                  <a:gd name="connsiteX6-153" fmla="*/ 6688 w 13265"/>
                  <a:gd name="connsiteY6-154" fmla="*/ 42 h 10000"/>
                  <a:gd name="connsiteX0-155" fmla="*/ 6688 w 13265"/>
                  <a:gd name="connsiteY0-156" fmla="*/ 42 h 9832"/>
                  <a:gd name="connsiteX1-157" fmla="*/ 13265 w 13265"/>
                  <a:gd name="connsiteY1-158" fmla="*/ 0 h 9832"/>
                  <a:gd name="connsiteX2-159" fmla="*/ 11598 w 13265"/>
                  <a:gd name="connsiteY2-160" fmla="*/ 5000 h 9832"/>
                  <a:gd name="connsiteX3-161" fmla="*/ 11387 w 13265"/>
                  <a:gd name="connsiteY3-162" fmla="*/ 9790 h 9832"/>
                  <a:gd name="connsiteX4-163" fmla="*/ 6687 w 13265"/>
                  <a:gd name="connsiteY4-164" fmla="*/ 9832 h 9832"/>
                  <a:gd name="connsiteX5-165" fmla="*/ 0 w 13265"/>
                  <a:gd name="connsiteY5-166" fmla="*/ 5084 h 9832"/>
                  <a:gd name="connsiteX6-167" fmla="*/ 6688 w 13265"/>
                  <a:gd name="connsiteY6-168" fmla="*/ 42 h 9832"/>
                  <a:gd name="connsiteX0-169" fmla="*/ 5042 w 10000"/>
                  <a:gd name="connsiteY0-170" fmla="*/ 43 h 10000"/>
                  <a:gd name="connsiteX1-171" fmla="*/ 10000 w 10000"/>
                  <a:gd name="connsiteY1-172" fmla="*/ 0 h 10000"/>
                  <a:gd name="connsiteX2-173" fmla="*/ 8743 w 10000"/>
                  <a:gd name="connsiteY2-174" fmla="*/ 5085 h 10000"/>
                  <a:gd name="connsiteX3-175" fmla="*/ 9692 w 10000"/>
                  <a:gd name="connsiteY3-176" fmla="*/ 10000 h 10000"/>
                  <a:gd name="connsiteX4-177" fmla="*/ 5041 w 10000"/>
                  <a:gd name="connsiteY4-178" fmla="*/ 10000 h 10000"/>
                  <a:gd name="connsiteX5-179" fmla="*/ 0 w 10000"/>
                  <a:gd name="connsiteY5-180" fmla="*/ 5171 h 10000"/>
                  <a:gd name="connsiteX6-181" fmla="*/ 5042 w 10000"/>
                  <a:gd name="connsiteY6-182" fmla="*/ 43 h 10000"/>
                  <a:gd name="connsiteX0-183" fmla="*/ 5042 w 10000"/>
                  <a:gd name="connsiteY0-184" fmla="*/ 43 h 10000"/>
                  <a:gd name="connsiteX1-185" fmla="*/ 10000 w 10000"/>
                  <a:gd name="connsiteY1-186" fmla="*/ 0 h 10000"/>
                  <a:gd name="connsiteX2-187" fmla="*/ 8743 w 10000"/>
                  <a:gd name="connsiteY2-188" fmla="*/ 5085 h 10000"/>
                  <a:gd name="connsiteX3-189" fmla="*/ 9784 w 10000"/>
                  <a:gd name="connsiteY3-190" fmla="*/ 10000 h 10000"/>
                  <a:gd name="connsiteX4-191" fmla="*/ 5041 w 10000"/>
                  <a:gd name="connsiteY4-192" fmla="*/ 10000 h 10000"/>
                  <a:gd name="connsiteX5-193" fmla="*/ 0 w 10000"/>
                  <a:gd name="connsiteY5-194" fmla="*/ 5171 h 10000"/>
                  <a:gd name="connsiteX6-195" fmla="*/ 5042 w 10000"/>
                  <a:gd name="connsiteY6-196" fmla="*/ 43 h 10000"/>
                  <a:gd name="connsiteX0-197" fmla="*/ 5042 w 9784"/>
                  <a:gd name="connsiteY0-198" fmla="*/ 0 h 9957"/>
                  <a:gd name="connsiteX1-199" fmla="*/ 9415 w 9784"/>
                  <a:gd name="connsiteY1-200" fmla="*/ 171 h 9957"/>
                  <a:gd name="connsiteX2-201" fmla="*/ 8743 w 9784"/>
                  <a:gd name="connsiteY2-202" fmla="*/ 5042 h 9957"/>
                  <a:gd name="connsiteX3-203" fmla="*/ 9784 w 9784"/>
                  <a:gd name="connsiteY3-204" fmla="*/ 9957 h 9957"/>
                  <a:gd name="connsiteX4-205" fmla="*/ 5041 w 9784"/>
                  <a:gd name="connsiteY4-206" fmla="*/ 9957 h 9957"/>
                  <a:gd name="connsiteX5-207" fmla="*/ 0 w 9784"/>
                  <a:gd name="connsiteY5-208" fmla="*/ 5128 h 9957"/>
                  <a:gd name="connsiteX6-209" fmla="*/ 5042 w 9784"/>
                  <a:gd name="connsiteY6-210" fmla="*/ 0 h 9957"/>
                  <a:gd name="connsiteX0-211" fmla="*/ 5153 w 10000"/>
                  <a:gd name="connsiteY0-212" fmla="*/ 0 h 10000"/>
                  <a:gd name="connsiteX1-213" fmla="*/ 9875 w 10000"/>
                  <a:gd name="connsiteY1-214" fmla="*/ 172 h 10000"/>
                  <a:gd name="connsiteX2-215" fmla="*/ 8936 w 10000"/>
                  <a:gd name="connsiteY2-216" fmla="*/ 5064 h 10000"/>
                  <a:gd name="connsiteX3-217" fmla="*/ 10000 w 10000"/>
                  <a:gd name="connsiteY3-218" fmla="*/ 10000 h 10000"/>
                  <a:gd name="connsiteX4-219" fmla="*/ 5152 w 10000"/>
                  <a:gd name="connsiteY4-220" fmla="*/ 10000 h 10000"/>
                  <a:gd name="connsiteX5-221" fmla="*/ 0 w 10000"/>
                  <a:gd name="connsiteY5-222" fmla="*/ 5150 h 10000"/>
                  <a:gd name="connsiteX6-223" fmla="*/ 5153 w 10000"/>
                  <a:gd name="connsiteY6-224" fmla="*/ 0 h 10000"/>
                  <a:gd name="connsiteX0-225" fmla="*/ 5153 w 10001"/>
                  <a:gd name="connsiteY0-226" fmla="*/ 0 h 10000"/>
                  <a:gd name="connsiteX1-227" fmla="*/ 10001 w 10001"/>
                  <a:gd name="connsiteY1-228" fmla="*/ 215 h 10000"/>
                  <a:gd name="connsiteX2-229" fmla="*/ 8936 w 10001"/>
                  <a:gd name="connsiteY2-230" fmla="*/ 5064 h 10000"/>
                  <a:gd name="connsiteX3-231" fmla="*/ 10000 w 10001"/>
                  <a:gd name="connsiteY3-232" fmla="*/ 10000 h 10000"/>
                  <a:gd name="connsiteX4-233" fmla="*/ 5152 w 10001"/>
                  <a:gd name="connsiteY4-234" fmla="*/ 10000 h 10000"/>
                  <a:gd name="connsiteX5-235" fmla="*/ 0 w 10001"/>
                  <a:gd name="connsiteY5-236" fmla="*/ 5150 h 10000"/>
                  <a:gd name="connsiteX6-237" fmla="*/ 5153 w 10001"/>
                  <a:gd name="connsiteY6-238" fmla="*/ 0 h 10000"/>
                  <a:gd name="connsiteX0-239" fmla="*/ 5184 w 10001"/>
                  <a:gd name="connsiteY0-240" fmla="*/ 43 h 9785"/>
                  <a:gd name="connsiteX1-241" fmla="*/ 10001 w 10001"/>
                  <a:gd name="connsiteY1-242" fmla="*/ 0 h 9785"/>
                  <a:gd name="connsiteX2-243" fmla="*/ 8936 w 10001"/>
                  <a:gd name="connsiteY2-244" fmla="*/ 4849 h 9785"/>
                  <a:gd name="connsiteX3-245" fmla="*/ 10000 w 10001"/>
                  <a:gd name="connsiteY3-246" fmla="*/ 9785 h 9785"/>
                  <a:gd name="connsiteX4-247" fmla="*/ 5152 w 10001"/>
                  <a:gd name="connsiteY4-248" fmla="*/ 9785 h 9785"/>
                  <a:gd name="connsiteX5-249" fmla="*/ 0 w 10001"/>
                  <a:gd name="connsiteY5-250" fmla="*/ 4935 h 9785"/>
                  <a:gd name="connsiteX6-251" fmla="*/ 5184 w 10001"/>
                  <a:gd name="connsiteY6-252" fmla="*/ 43 h 9785"/>
                  <a:gd name="connsiteX0-253" fmla="*/ 5183 w 10000"/>
                  <a:gd name="connsiteY0-254" fmla="*/ 44 h 10000"/>
                  <a:gd name="connsiteX1-255" fmla="*/ 10000 w 10000"/>
                  <a:gd name="connsiteY1-256" fmla="*/ 0 h 10000"/>
                  <a:gd name="connsiteX2-257" fmla="*/ 8935 w 10000"/>
                  <a:gd name="connsiteY2-258" fmla="*/ 4956 h 10000"/>
                  <a:gd name="connsiteX3-259" fmla="*/ 9999 w 10000"/>
                  <a:gd name="connsiteY3-260" fmla="*/ 10000 h 10000"/>
                  <a:gd name="connsiteX4-261" fmla="*/ 5151 w 10000"/>
                  <a:gd name="connsiteY4-262" fmla="*/ 10000 h 10000"/>
                  <a:gd name="connsiteX5-263" fmla="*/ 0 w 10000"/>
                  <a:gd name="connsiteY5-264" fmla="*/ 5043 h 10000"/>
                  <a:gd name="connsiteX6-265" fmla="*/ 5183 w 10000"/>
                  <a:gd name="connsiteY6-266" fmla="*/ 44 h 10000"/>
                  <a:gd name="connsiteX0-267" fmla="*/ 5183 w 10000"/>
                  <a:gd name="connsiteY0-268" fmla="*/ 44 h 10000"/>
                  <a:gd name="connsiteX1-269" fmla="*/ 10000 w 10000"/>
                  <a:gd name="connsiteY1-270" fmla="*/ 0 h 10000"/>
                  <a:gd name="connsiteX2-271" fmla="*/ 8935 w 10000"/>
                  <a:gd name="connsiteY2-272" fmla="*/ 4956 h 10000"/>
                  <a:gd name="connsiteX3-273" fmla="*/ 9999 w 10000"/>
                  <a:gd name="connsiteY3-274" fmla="*/ 10000 h 10000"/>
                  <a:gd name="connsiteX4-275" fmla="*/ 5151 w 10000"/>
                  <a:gd name="connsiteY4-276" fmla="*/ 10000 h 10000"/>
                  <a:gd name="connsiteX5-277" fmla="*/ 0 w 10000"/>
                  <a:gd name="connsiteY5-278" fmla="*/ 5043 h 10000"/>
                  <a:gd name="connsiteX6-279" fmla="*/ 5183 w 10000"/>
                  <a:gd name="connsiteY6-280" fmla="*/ 44 h 10000"/>
                  <a:gd name="connsiteX0-281" fmla="*/ 5183 w 10000"/>
                  <a:gd name="connsiteY0-282" fmla="*/ 44 h 10000"/>
                  <a:gd name="connsiteX1-283" fmla="*/ 10000 w 10000"/>
                  <a:gd name="connsiteY1-284" fmla="*/ 0 h 10000"/>
                  <a:gd name="connsiteX2-285" fmla="*/ 8935 w 10000"/>
                  <a:gd name="connsiteY2-286" fmla="*/ 4956 h 10000"/>
                  <a:gd name="connsiteX3-287" fmla="*/ 9999 w 10000"/>
                  <a:gd name="connsiteY3-288" fmla="*/ 10000 h 10000"/>
                  <a:gd name="connsiteX4-289" fmla="*/ 5151 w 10000"/>
                  <a:gd name="connsiteY4-290" fmla="*/ 10000 h 10000"/>
                  <a:gd name="connsiteX5-291" fmla="*/ 0 w 10000"/>
                  <a:gd name="connsiteY5-292" fmla="*/ 5043 h 10000"/>
                  <a:gd name="connsiteX6-293" fmla="*/ 5183 w 10000"/>
                  <a:gd name="connsiteY6-294" fmla="*/ 44 h 10000"/>
                  <a:gd name="connsiteX0-295" fmla="*/ 5183 w 10000"/>
                  <a:gd name="connsiteY0-296" fmla="*/ 44 h 10000"/>
                  <a:gd name="connsiteX1-297" fmla="*/ 10000 w 10000"/>
                  <a:gd name="connsiteY1-298" fmla="*/ 0 h 10000"/>
                  <a:gd name="connsiteX2-299" fmla="*/ 8935 w 10000"/>
                  <a:gd name="connsiteY2-300" fmla="*/ 4956 h 10000"/>
                  <a:gd name="connsiteX3-301" fmla="*/ 9999 w 10000"/>
                  <a:gd name="connsiteY3-302" fmla="*/ 10000 h 10000"/>
                  <a:gd name="connsiteX4-303" fmla="*/ 5151 w 10000"/>
                  <a:gd name="connsiteY4-304" fmla="*/ 10000 h 10000"/>
                  <a:gd name="connsiteX5-305" fmla="*/ 0 w 10000"/>
                  <a:gd name="connsiteY5-306" fmla="*/ 5043 h 10000"/>
                  <a:gd name="connsiteX6-307" fmla="*/ 5183 w 10000"/>
                  <a:gd name="connsiteY6-308" fmla="*/ 44 h 10000"/>
                  <a:gd name="connsiteX0-309" fmla="*/ 5183 w 10000"/>
                  <a:gd name="connsiteY0-310" fmla="*/ 44 h 10000"/>
                  <a:gd name="connsiteX1-311" fmla="*/ 10000 w 10000"/>
                  <a:gd name="connsiteY1-312" fmla="*/ 0 h 10000"/>
                  <a:gd name="connsiteX2-313" fmla="*/ 8935 w 10000"/>
                  <a:gd name="connsiteY2-314" fmla="*/ 4956 h 10000"/>
                  <a:gd name="connsiteX3-315" fmla="*/ 9999 w 10000"/>
                  <a:gd name="connsiteY3-316" fmla="*/ 10000 h 10000"/>
                  <a:gd name="connsiteX4-317" fmla="*/ 5151 w 10000"/>
                  <a:gd name="connsiteY4-318" fmla="*/ 10000 h 10000"/>
                  <a:gd name="connsiteX5-319" fmla="*/ 0 w 10000"/>
                  <a:gd name="connsiteY5-320" fmla="*/ 5043 h 10000"/>
                  <a:gd name="connsiteX6-321" fmla="*/ 5183 w 10000"/>
                  <a:gd name="connsiteY6-322" fmla="*/ 44 h 10000"/>
                  <a:gd name="connsiteX0-323" fmla="*/ 5183 w 10000"/>
                  <a:gd name="connsiteY0-324" fmla="*/ 44 h 10000"/>
                  <a:gd name="connsiteX1-325" fmla="*/ 10000 w 10000"/>
                  <a:gd name="connsiteY1-326" fmla="*/ 0 h 10000"/>
                  <a:gd name="connsiteX2-327" fmla="*/ 8935 w 10000"/>
                  <a:gd name="connsiteY2-328" fmla="*/ 4956 h 10000"/>
                  <a:gd name="connsiteX3-329" fmla="*/ 9999 w 10000"/>
                  <a:gd name="connsiteY3-330" fmla="*/ 10000 h 10000"/>
                  <a:gd name="connsiteX4-331" fmla="*/ 5340 w 10000"/>
                  <a:gd name="connsiteY4-332" fmla="*/ 9956 h 10000"/>
                  <a:gd name="connsiteX5-333" fmla="*/ 0 w 10000"/>
                  <a:gd name="connsiteY5-334" fmla="*/ 5043 h 10000"/>
                  <a:gd name="connsiteX6-335" fmla="*/ 5183 w 10000"/>
                  <a:gd name="connsiteY6-336" fmla="*/ 44 h 10000"/>
                  <a:gd name="connsiteX0-337" fmla="*/ 5183 w 10000"/>
                  <a:gd name="connsiteY0-338" fmla="*/ 44 h 10000"/>
                  <a:gd name="connsiteX1-339" fmla="*/ 10000 w 10000"/>
                  <a:gd name="connsiteY1-340" fmla="*/ 0 h 10000"/>
                  <a:gd name="connsiteX2-341" fmla="*/ 8935 w 10000"/>
                  <a:gd name="connsiteY2-342" fmla="*/ 4956 h 10000"/>
                  <a:gd name="connsiteX3-343" fmla="*/ 9999 w 10000"/>
                  <a:gd name="connsiteY3-344" fmla="*/ 10000 h 10000"/>
                  <a:gd name="connsiteX4-345" fmla="*/ 5340 w 10000"/>
                  <a:gd name="connsiteY4-346" fmla="*/ 9956 h 10000"/>
                  <a:gd name="connsiteX5-347" fmla="*/ 0 w 10000"/>
                  <a:gd name="connsiteY5-348" fmla="*/ 5043 h 10000"/>
                  <a:gd name="connsiteX6-349" fmla="*/ 5183 w 10000"/>
                  <a:gd name="connsiteY6-350" fmla="*/ 44 h 10000"/>
                  <a:gd name="connsiteX0-351" fmla="*/ 5183 w 10000"/>
                  <a:gd name="connsiteY0-352" fmla="*/ 44 h 10000"/>
                  <a:gd name="connsiteX1-353" fmla="*/ 10000 w 10000"/>
                  <a:gd name="connsiteY1-354" fmla="*/ 0 h 10000"/>
                  <a:gd name="connsiteX2-355" fmla="*/ 8935 w 10000"/>
                  <a:gd name="connsiteY2-356" fmla="*/ 4956 h 10000"/>
                  <a:gd name="connsiteX3-357" fmla="*/ 9999 w 10000"/>
                  <a:gd name="connsiteY3-358" fmla="*/ 10000 h 10000"/>
                  <a:gd name="connsiteX4-359" fmla="*/ 5183 w 10000"/>
                  <a:gd name="connsiteY4-360" fmla="*/ 9912 h 10000"/>
                  <a:gd name="connsiteX5-361" fmla="*/ 0 w 10000"/>
                  <a:gd name="connsiteY5-362" fmla="*/ 5043 h 10000"/>
                  <a:gd name="connsiteX6-363" fmla="*/ 5183 w 10000"/>
                  <a:gd name="connsiteY6-364" fmla="*/ 44 h 10000"/>
                  <a:gd name="connsiteX0-365" fmla="*/ 603 w 5420"/>
                  <a:gd name="connsiteY0-366" fmla="*/ 44 h 10000"/>
                  <a:gd name="connsiteX1-367" fmla="*/ 5420 w 5420"/>
                  <a:gd name="connsiteY1-368" fmla="*/ 0 h 10000"/>
                  <a:gd name="connsiteX2-369" fmla="*/ 4355 w 5420"/>
                  <a:gd name="connsiteY2-370" fmla="*/ 4956 h 10000"/>
                  <a:gd name="connsiteX3-371" fmla="*/ 5419 w 5420"/>
                  <a:gd name="connsiteY3-372" fmla="*/ 10000 h 10000"/>
                  <a:gd name="connsiteX4-373" fmla="*/ 603 w 5420"/>
                  <a:gd name="connsiteY4-374" fmla="*/ 9912 h 10000"/>
                  <a:gd name="connsiteX5-375" fmla="*/ 603 w 5420"/>
                  <a:gd name="connsiteY5-376" fmla="*/ 44 h 10000"/>
                  <a:gd name="connsiteX0-377" fmla="*/ 1112 w 9999"/>
                  <a:gd name="connsiteY0-378" fmla="*/ 9912 h 11176"/>
                  <a:gd name="connsiteX1-379" fmla="*/ 1112 w 9999"/>
                  <a:gd name="connsiteY1-380" fmla="*/ 44 h 11176"/>
                  <a:gd name="connsiteX2-381" fmla="*/ 9999 w 9999"/>
                  <a:gd name="connsiteY2-382" fmla="*/ 0 h 11176"/>
                  <a:gd name="connsiteX3-383" fmla="*/ 8034 w 9999"/>
                  <a:gd name="connsiteY3-384" fmla="*/ 4956 h 11176"/>
                  <a:gd name="connsiteX4-385" fmla="*/ 9997 w 9999"/>
                  <a:gd name="connsiteY4-386" fmla="*/ 10000 h 11176"/>
                  <a:gd name="connsiteX5-387" fmla="*/ 2783 w 9999"/>
                  <a:gd name="connsiteY5-388" fmla="*/ 11176 h 11176"/>
                  <a:gd name="connsiteX0-389" fmla="*/ 1112 w 10000"/>
                  <a:gd name="connsiteY0-390" fmla="*/ 8869 h 8948"/>
                  <a:gd name="connsiteX1-391" fmla="*/ 1112 w 10000"/>
                  <a:gd name="connsiteY1-392" fmla="*/ 39 h 8948"/>
                  <a:gd name="connsiteX2-393" fmla="*/ 10000 w 10000"/>
                  <a:gd name="connsiteY2-394" fmla="*/ 0 h 8948"/>
                  <a:gd name="connsiteX3-395" fmla="*/ 8035 w 10000"/>
                  <a:gd name="connsiteY3-396" fmla="*/ 4435 h 8948"/>
                  <a:gd name="connsiteX4-397" fmla="*/ 9998 w 10000"/>
                  <a:gd name="connsiteY4-398" fmla="*/ 8948 h 8948"/>
                  <a:gd name="connsiteX0-399" fmla="*/ 0 w 8888"/>
                  <a:gd name="connsiteY0-400" fmla="*/ 44 h 10000"/>
                  <a:gd name="connsiteX1-401" fmla="*/ 8888 w 8888"/>
                  <a:gd name="connsiteY1-402" fmla="*/ 0 h 10000"/>
                  <a:gd name="connsiteX2-403" fmla="*/ 6923 w 8888"/>
                  <a:gd name="connsiteY2-404" fmla="*/ 4956 h 10000"/>
                  <a:gd name="connsiteX3-405" fmla="*/ 8886 w 8888"/>
                  <a:gd name="connsiteY3-406" fmla="*/ 10000 h 10000"/>
                  <a:gd name="connsiteX0-407" fmla="*/ 2211 w 2211"/>
                  <a:gd name="connsiteY0-408" fmla="*/ 0 h 10000"/>
                  <a:gd name="connsiteX1-409" fmla="*/ 0 w 2211"/>
                  <a:gd name="connsiteY1-410" fmla="*/ 4956 h 10000"/>
                  <a:gd name="connsiteX2-411" fmla="*/ 2209 w 2211"/>
                  <a:gd name="connsiteY2-412" fmla="*/ 1000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5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32" name="Group 119"/>
              <p:cNvGrpSpPr/>
              <p:nvPr/>
            </p:nvGrpSpPr>
            <p:grpSpPr>
              <a:xfrm>
                <a:off x="6429376" y="1096052"/>
                <a:ext cx="847700" cy="460460"/>
                <a:chOff x="3675121" y="5435921"/>
                <a:chExt cx="1332140" cy="723601"/>
              </a:xfrm>
            </p:grpSpPr>
            <p:cxnSp>
              <p:nvCxnSpPr>
                <p:cNvPr id="48" name="Straight Connector 124"/>
                <p:cNvCxnSpPr/>
                <p:nvPr/>
              </p:nvCxnSpPr>
              <p:spPr>
                <a:xfrm flipV="1">
                  <a:off x="3675121" y="5984023"/>
                  <a:ext cx="415106" cy="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125"/>
                <p:cNvCxnSpPr/>
                <p:nvPr/>
              </p:nvCxnSpPr>
              <p:spPr>
                <a:xfrm flipV="1">
                  <a:off x="3675121" y="5620676"/>
                  <a:ext cx="415107" cy="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Stored Data 71"/>
                <p:cNvSpPr/>
                <p:nvPr/>
              </p:nvSpPr>
              <p:spPr>
                <a:xfrm rot="10800000">
                  <a:off x="3997592" y="5435941"/>
                  <a:ext cx="1009669" cy="723580"/>
                </a:xfrm>
                <a:custGeom>
                  <a:avLst/>
                  <a:gdLst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8333 w 10000"/>
                    <a:gd name="connsiteY2" fmla="*/ 500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-1" fmla="*/ 4932 w 13265"/>
                    <a:gd name="connsiteY0-2" fmla="*/ 0 h 10000"/>
                    <a:gd name="connsiteX1-3" fmla="*/ 13265 w 13265"/>
                    <a:gd name="connsiteY1-4" fmla="*/ 0 h 10000"/>
                    <a:gd name="connsiteX2-5" fmla="*/ 11598 w 13265"/>
                    <a:gd name="connsiteY2-6" fmla="*/ 5000 h 10000"/>
                    <a:gd name="connsiteX3-7" fmla="*/ 13265 w 13265"/>
                    <a:gd name="connsiteY3-8" fmla="*/ 10000 h 10000"/>
                    <a:gd name="connsiteX4-9" fmla="*/ 4932 w 13265"/>
                    <a:gd name="connsiteY4-10" fmla="*/ 10000 h 10000"/>
                    <a:gd name="connsiteX5-11" fmla="*/ 0 w 13265"/>
                    <a:gd name="connsiteY5-12" fmla="*/ 5084 h 10000"/>
                    <a:gd name="connsiteX6-13" fmla="*/ 4932 w 13265"/>
                    <a:gd name="connsiteY6-14" fmla="*/ 0 h 10000"/>
                    <a:gd name="connsiteX0-15" fmla="*/ 5226 w 13559"/>
                    <a:gd name="connsiteY0-16" fmla="*/ 0 h 10000"/>
                    <a:gd name="connsiteX1-17" fmla="*/ 13559 w 13559"/>
                    <a:gd name="connsiteY1-18" fmla="*/ 0 h 10000"/>
                    <a:gd name="connsiteX2-19" fmla="*/ 11892 w 13559"/>
                    <a:gd name="connsiteY2-20" fmla="*/ 5000 h 10000"/>
                    <a:gd name="connsiteX3-21" fmla="*/ 13559 w 13559"/>
                    <a:gd name="connsiteY3-22" fmla="*/ 10000 h 10000"/>
                    <a:gd name="connsiteX4-23" fmla="*/ 5226 w 13559"/>
                    <a:gd name="connsiteY4-24" fmla="*/ 10000 h 10000"/>
                    <a:gd name="connsiteX5-25" fmla="*/ 294 w 13559"/>
                    <a:gd name="connsiteY5-26" fmla="*/ 5084 h 10000"/>
                    <a:gd name="connsiteX6-27" fmla="*/ 5226 w 13559"/>
                    <a:gd name="connsiteY6-28" fmla="*/ 0 h 10000"/>
                    <a:gd name="connsiteX0-29" fmla="*/ 4933 w 13266"/>
                    <a:gd name="connsiteY0-30" fmla="*/ 0 h 10000"/>
                    <a:gd name="connsiteX1-31" fmla="*/ 13266 w 13266"/>
                    <a:gd name="connsiteY1-32" fmla="*/ 0 h 10000"/>
                    <a:gd name="connsiteX2-33" fmla="*/ 11599 w 13266"/>
                    <a:gd name="connsiteY2-34" fmla="*/ 5000 h 10000"/>
                    <a:gd name="connsiteX3-35" fmla="*/ 13266 w 13266"/>
                    <a:gd name="connsiteY3-36" fmla="*/ 10000 h 10000"/>
                    <a:gd name="connsiteX4-37" fmla="*/ 4933 w 13266"/>
                    <a:gd name="connsiteY4-38" fmla="*/ 10000 h 10000"/>
                    <a:gd name="connsiteX5-39" fmla="*/ 1 w 13266"/>
                    <a:gd name="connsiteY5-40" fmla="*/ 5084 h 10000"/>
                    <a:gd name="connsiteX6-41" fmla="*/ 4933 w 13266"/>
                    <a:gd name="connsiteY6-42" fmla="*/ 0 h 10000"/>
                    <a:gd name="connsiteX0-43" fmla="*/ 4933 w 13266"/>
                    <a:gd name="connsiteY0-44" fmla="*/ 0 h 10000"/>
                    <a:gd name="connsiteX1-45" fmla="*/ 13266 w 13266"/>
                    <a:gd name="connsiteY1-46" fmla="*/ 0 h 10000"/>
                    <a:gd name="connsiteX2-47" fmla="*/ 11599 w 13266"/>
                    <a:gd name="connsiteY2-48" fmla="*/ 5000 h 10000"/>
                    <a:gd name="connsiteX3-49" fmla="*/ 13266 w 13266"/>
                    <a:gd name="connsiteY3-50" fmla="*/ 10000 h 10000"/>
                    <a:gd name="connsiteX4-51" fmla="*/ 4933 w 13266"/>
                    <a:gd name="connsiteY4-52" fmla="*/ 10000 h 10000"/>
                    <a:gd name="connsiteX5-53" fmla="*/ 1 w 13266"/>
                    <a:gd name="connsiteY5-54" fmla="*/ 5084 h 10000"/>
                    <a:gd name="connsiteX6-55" fmla="*/ 4933 w 13266"/>
                    <a:gd name="connsiteY6-56" fmla="*/ 0 h 10000"/>
                    <a:gd name="connsiteX0-57" fmla="*/ 4966 w 13299"/>
                    <a:gd name="connsiteY0-58" fmla="*/ 0 h 10000"/>
                    <a:gd name="connsiteX1-59" fmla="*/ 13299 w 13299"/>
                    <a:gd name="connsiteY1-60" fmla="*/ 0 h 10000"/>
                    <a:gd name="connsiteX2-61" fmla="*/ 11632 w 13299"/>
                    <a:gd name="connsiteY2-62" fmla="*/ 5000 h 10000"/>
                    <a:gd name="connsiteX3-63" fmla="*/ 13299 w 13299"/>
                    <a:gd name="connsiteY3-64" fmla="*/ 10000 h 10000"/>
                    <a:gd name="connsiteX4-65" fmla="*/ 7782 w 13299"/>
                    <a:gd name="connsiteY4-66" fmla="*/ 10000 h 10000"/>
                    <a:gd name="connsiteX5-67" fmla="*/ 34 w 13299"/>
                    <a:gd name="connsiteY5-68" fmla="*/ 5084 h 10000"/>
                    <a:gd name="connsiteX6-69" fmla="*/ 4966 w 13299"/>
                    <a:gd name="connsiteY6-70" fmla="*/ 0 h 10000"/>
                    <a:gd name="connsiteX0-71" fmla="*/ 4947 w 13280"/>
                    <a:gd name="connsiteY0-72" fmla="*/ 0 h 10000"/>
                    <a:gd name="connsiteX1-73" fmla="*/ 13280 w 13280"/>
                    <a:gd name="connsiteY1-74" fmla="*/ 0 h 10000"/>
                    <a:gd name="connsiteX2-75" fmla="*/ 11613 w 13280"/>
                    <a:gd name="connsiteY2-76" fmla="*/ 5000 h 10000"/>
                    <a:gd name="connsiteX3-77" fmla="*/ 13280 w 13280"/>
                    <a:gd name="connsiteY3-78" fmla="*/ 10000 h 10000"/>
                    <a:gd name="connsiteX4-79" fmla="*/ 6702 w 13280"/>
                    <a:gd name="connsiteY4-80" fmla="*/ 9832 h 10000"/>
                    <a:gd name="connsiteX5-81" fmla="*/ 15 w 13280"/>
                    <a:gd name="connsiteY5-82" fmla="*/ 5084 h 10000"/>
                    <a:gd name="connsiteX6-83" fmla="*/ 4947 w 13280"/>
                    <a:gd name="connsiteY6-84" fmla="*/ 0 h 10000"/>
                    <a:gd name="connsiteX0-85" fmla="*/ 4933 w 13266"/>
                    <a:gd name="connsiteY0-86" fmla="*/ 0 h 10000"/>
                    <a:gd name="connsiteX1-87" fmla="*/ 13266 w 13266"/>
                    <a:gd name="connsiteY1-88" fmla="*/ 0 h 10000"/>
                    <a:gd name="connsiteX2-89" fmla="*/ 11599 w 13266"/>
                    <a:gd name="connsiteY2-90" fmla="*/ 5000 h 10000"/>
                    <a:gd name="connsiteX3-91" fmla="*/ 13266 w 13266"/>
                    <a:gd name="connsiteY3-92" fmla="*/ 10000 h 10000"/>
                    <a:gd name="connsiteX4-93" fmla="*/ 6688 w 13266"/>
                    <a:gd name="connsiteY4-94" fmla="*/ 9832 h 10000"/>
                    <a:gd name="connsiteX5-95" fmla="*/ 1 w 13266"/>
                    <a:gd name="connsiteY5-96" fmla="*/ 5084 h 10000"/>
                    <a:gd name="connsiteX6-97" fmla="*/ 4933 w 13266"/>
                    <a:gd name="connsiteY6-98" fmla="*/ 0 h 10000"/>
                    <a:gd name="connsiteX0-99" fmla="*/ 5711 w 13268"/>
                    <a:gd name="connsiteY0-100" fmla="*/ 126 h 10000"/>
                    <a:gd name="connsiteX1-101" fmla="*/ 13268 w 13268"/>
                    <a:gd name="connsiteY1-102" fmla="*/ 0 h 10000"/>
                    <a:gd name="connsiteX2-103" fmla="*/ 11601 w 13268"/>
                    <a:gd name="connsiteY2-104" fmla="*/ 5000 h 10000"/>
                    <a:gd name="connsiteX3-105" fmla="*/ 13268 w 13268"/>
                    <a:gd name="connsiteY3-106" fmla="*/ 10000 h 10000"/>
                    <a:gd name="connsiteX4-107" fmla="*/ 6690 w 13268"/>
                    <a:gd name="connsiteY4-108" fmla="*/ 9832 h 10000"/>
                    <a:gd name="connsiteX5-109" fmla="*/ 3 w 13268"/>
                    <a:gd name="connsiteY5-110" fmla="*/ 5084 h 10000"/>
                    <a:gd name="connsiteX6-111" fmla="*/ 5711 w 13268"/>
                    <a:gd name="connsiteY6-112" fmla="*/ 126 h 10000"/>
                    <a:gd name="connsiteX0-113" fmla="*/ 5709 w 13266"/>
                    <a:gd name="connsiteY0-114" fmla="*/ 126 h 10000"/>
                    <a:gd name="connsiteX1-115" fmla="*/ 13266 w 13266"/>
                    <a:gd name="connsiteY1-116" fmla="*/ 0 h 10000"/>
                    <a:gd name="connsiteX2-117" fmla="*/ 11599 w 13266"/>
                    <a:gd name="connsiteY2-118" fmla="*/ 5000 h 10000"/>
                    <a:gd name="connsiteX3-119" fmla="*/ 13266 w 13266"/>
                    <a:gd name="connsiteY3-120" fmla="*/ 10000 h 10000"/>
                    <a:gd name="connsiteX4-121" fmla="*/ 6688 w 13266"/>
                    <a:gd name="connsiteY4-122" fmla="*/ 9832 h 10000"/>
                    <a:gd name="connsiteX5-123" fmla="*/ 1 w 13266"/>
                    <a:gd name="connsiteY5-124" fmla="*/ 5084 h 10000"/>
                    <a:gd name="connsiteX6-125" fmla="*/ 5709 w 13266"/>
                    <a:gd name="connsiteY6-126" fmla="*/ 126 h 10000"/>
                    <a:gd name="connsiteX0-127" fmla="*/ 5709 w 13266"/>
                    <a:gd name="connsiteY0-128" fmla="*/ 126 h 10000"/>
                    <a:gd name="connsiteX1-129" fmla="*/ 13266 w 13266"/>
                    <a:gd name="connsiteY1-130" fmla="*/ 0 h 10000"/>
                    <a:gd name="connsiteX2-131" fmla="*/ 11599 w 13266"/>
                    <a:gd name="connsiteY2-132" fmla="*/ 5000 h 10000"/>
                    <a:gd name="connsiteX3-133" fmla="*/ 13266 w 13266"/>
                    <a:gd name="connsiteY3-134" fmla="*/ 10000 h 10000"/>
                    <a:gd name="connsiteX4-135" fmla="*/ 6688 w 13266"/>
                    <a:gd name="connsiteY4-136" fmla="*/ 9832 h 10000"/>
                    <a:gd name="connsiteX5-137" fmla="*/ 1 w 13266"/>
                    <a:gd name="connsiteY5-138" fmla="*/ 5084 h 10000"/>
                    <a:gd name="connsiteX6-139" fmla="*/ 5709 w 13266"/>
                    <a:gd name="connsiteY6-140" fmla="*/ 126 h 10000"/>
                    <a:gd name="connsiteX0-141" fmla="*/ 6688 w 13265"/>
                    <a:gd name="connsiteY0-142" fmla="*/ 42 h 10000"/>
                    <a:gd name="connsiteX1-143" fmla="*/ 13265 w 13265"/>
                    <a:gd name="connsiteY1-144" fmla="*/ 0 h 10000"/>
                    <a:gd name="connsiteX2-145" fmla="*/ 11598 w 13265"/>
                    <a:gd name="connsiteY2-146" fmla="*/ 5000 h 10000"/>
                    <a:gd name="connsiteX3-147" fmla="*/ 13265 w 13265"/>
                    <a:gd name="connsiteY3-148" fmla="*/ 10000 h 10000"/>
                    <a:gd name="connsiteX4-149" fmla="*/ 6687 w 13265"/>
                    <a:gd name="connsiteY4-150" fmla="*/ 9832 h 10000"/>
                    <a:gd name="connsiteX5-151" fmla="*/ 0 w 13265"/>
                    <a:gd name="connsiteY5-152" fmla="*/ 5084 h 10000"/>
                    <a:gd name="connsiteX6-153" fmla="*/ 6688 w 13265"/>
                    <a:gd name="connsiteY6-154" fmla="*/ 42 h 10000"/>
                    <a:gd name="connsiteX0-155" fmla="*/ 6688 w 13265"/>
                    <a:gd name="connsiteY0-156" fmla="*/ 42 h 9832"/>
                    <a:gd name="connsiteX1-157" fmla="*/ 13265 w 13265"/>
                    <a:gd name="connsiteY1-158" fmla="*/ 0 h 9832"/>
                    <a:gd name="connsiteX2-159" fmla="*/ 11598 w 13265"/>
                    <a:gd name="connsiteY2-160" fmla="*/ 5000 h 9832"/>
                    <a:gd name="connsiteX3-161" fmla="*/ 11387 w 13265"/>
                    <a:gd name="connsiteY3-162" fmla="*/ 9790 h 9832"/>
                    <a:gd name="connsiteX4-163" fmla="*/ 6687 w 13265"/>
                    <a:gd name="connsiteY4-164" fmla="*/ 9832 h 9832"/>
                    <a:gd name="connsiteX5-165" fmla="*/ 0 w 13265"/>
                    <a:gd name="connsiteY5-166" fmla="*/ 5084 h 9832"/>
                    <a:gd name="connsiteX6-167" fmla="*/ 6688 w 13265"/>
                    <a:gd name="connsiteY6-168" fmla="*/ 42 h 9832"/>
                    <a:gd name="connsiteX0-169" fmla="*/ 5042 w 10000"/>
                    <a:gd name="connsiteY0-170" fmla="*/ 43 h 10000"/>
                    <a:gd name="connsiteX1-171" fmla="*/ 10000 w 10000"/>
                    <a:gd name="connsiteY1-172" fmla="*/ 0 h 10000"/>
                    <a:gd name="connsiteX2-173" fmla="*/ 8743 w 10000"/>
                    <a:gd name="connsiteY2-174" fmla="*/ 5085 h 10000"/>
                    <a:gd name="connsiteX3-175" fmla="*/ 9692 w 10000"/>
                    <a:gd name="connsiteY3-176" fmla="*/ 10000 h 10000"/>
                    <a:gd name="connsiteX4-177" fmla="*/ 5041 w 10000"/>
                    <a:gd name="connsiteY4-178" fmla="*/ 10000 h 10000"/>
                    <a:gd name="connsiteX5-179" fmla="*/ 0 w 10000"/>
                    <a:gd name="connsiteY5-180" fmla="*/ 5171 h 10000"/>
                    <a:gd name="connsiteX6-181" fmla="*/ 5042 w 10000"/>
                    <a:gd name="connsiteY6-182" fmla="*/ 43 h 10000"/>
                    <a:gd name="connsiteX0-183" fmla="*/ 5042 w 10000"/>
                    <a:gd name="connsiteY0-184" fmla="*/ 43 h 10000"/>
                    <a:gd name="connsiteX1-185" fmla="*/ 10000 w 10000"/>
                    <a:gd name="connsiteY1-186" fmla="*/ 0 h 10000"/>
                    <a:gd name="connsiteX2-187" fmla="*/ 8743 w 10000"/>
                    <a:gd name="connsiteY2-188" fmla="*/ 5085 h 10000"/>
                    <a:gd name="connsiteX3-189" fmla="*/ 9784 w 10000"/>
                    <a:gd name="connsiteY3-190" fmla="*/ 10000 h 10000"/>
                    <a:gd name="connsiteX4-191" fmla="*/ 5041 w 10000"/>
                    <a:gd name="connsiteY4-192" fmla="*/ 10000 h 10000"/>
                    <a:gd name="connsiteX5-193" fmla="*/ 0 w 10000"/>
                    <a:gd name="connsiteY5-194" fmla="*/ 5171 h 10000"/>
                    <a:gd name="connsiteX6-195" fmla="*/ 5042 w 10000"/>
                    <a:gd name="connsiteY6-196" fmla="*/ 43 h 10000"/>
                    <a:gd name="connsiteX0-197" fmla="*/ 5042 w 9784"/>
                    <a:gd name="connsiteY0-198" fmla="*/ 0 h 9957"/>
                    <a:gd name="connsiteX1-199" fmla="*/ 9415 w 9784"/>
                    <a:gd name="connsiteY1-200" fmla="*/ 171 h 9957"/>
                    <a:gd name="connsiteX2-201" fmla="*/ 8743 w 9784"/>
                    <a:gd name="connsiteY2-202" fmla="*/ 5042 h 9957"/>
                    <a:gd name="connsiteX3-203" fmla="*/ 9784 w 9784"/>
                    <a:gd name="connsiteY3-204" fmla="*/ 9957 h 9957"/>
                    <a:gd name="connsiteX4-205" fmla="*/ 5041 w 9784"/>
                    <a:gd name="connsiteY4-206" fmla="*/ 9957 h 9957"/>
                    <a:gd name="connsiteX5-207" fmla="*/ 0 w 9784"/>
                    <a:gd name="connsiteY5-208" fmla="*/ 5128 h 9957"/>
                    <a:gd name="connsiteX6-209" fmla="*/ 5042 w 9784"/>
                    <a:gd name="connsiteY6-210" fmla="*/ 0 h 9957"/>
                    <a:gd name="connsiteX0-211" fmla="*/ 5153 w 10000"/>
                    <a:gd name="connsiteY0-212" fmla="*/ 0 h 10000"/>
                    <a:gd name="connsiteX1-213" fmla="*/ 9875 w 10000"/>
                    <a:gd name="connsiteY1-214" fmla="*/ 172 h 10000"/>
                    <a:gd name="connsiteX2-215" fmla="*/ 8936 w 10000"/>
                    <a:gd name="connsiteY2-216" fmla="*/ 5064 h 10000"/>
                    <a:gd name="connsiteX3-217" fmla="*/ 10000 w 10000"/>
                    <a:gd name="connsiteY3-218" fmla="*/ 10000 h 10000"/>
                    <a:gd name="connsiteX4-219" fmla="*/ 5152 w 10000"/>
                    <a:gd name="connsiteY4-220" fmla="*/ 10000 h 10000"/>
                    <a:gd name="connsiteX5-221" fmla="*/ 0 w 10000"/>
                    <a:gd name="connsiteY5-222" fmla="*/ 5150 h 10000"/>
                    <a:gd name="connsiteX6-223" fmla="*/ 5153 w 10000"/>
                    <a:gd name="connsiteY6-224" fmla="*/ 0 h 10000"/>
                    <a:gd name="connsiteX0-225" fmla="*/ 5153 w 10001"/>
                    <a:gd name="connsiteY0-226" fmla="*/ 0 h 10000"/>
                    <a:gd name="connsiteX1-227" fmla="*/ 10001 w 10001"/>
                    <a:gd name="connsiteY1-228" fmla="*/ 215 h 10000"/>
                    <a:gd name="connsiteX2-229" fmla="*/ 8936 w 10001"/>
                    <a:gd name="connsiteY2-230" fmla="*/ 5064 h 10000"/>
                    <a:gd name="connsiteX3-231" fmla="*/ 10000 w 10001"/>
                    <a:gd name="connsiteY3-232" fmla="*/ 10000 h 10000"/>
                    <a:gd name="connsiteX4-233" fmla="*/ 5152 w 10001"/>
                    <a:gd name="connsiteY4-234" fmla="*/ 10000 h 10000"/>
                    <a:gd name="connsiteX5-235" fmla="*/ 0 w 10001"/>
                    <a:gd name="connsiteY5-236" fmla="*/ 5150 h 10000"/>
                    <a:gd name="connsiteX6-237" fmla="*/ 5153 w 10001"/>
                    <a:gd name="connsiteY6-238" fmla="*/ 0 h 10000"/>
                    <a:gd name="connsiteX0-239" fmla="*/ 5184 w 10001"/>
                    <a:gd name="connsiteY0-240" fmla="*/ 43 h 9785"/>
                    <a:gd name="connsiteX1-241" fmla="*/ 10001 w 10001"/>
                    <a:gd name="connsiteY1-242" fmla="*/ 0 h 9785"/>
                    <a:gd name="connsiteX2-243" fmla="*/ 8936 w 10001"/>
                    <a:gd name="connsiteY2-244" fmla="*/ 4849 h 9785"/>
                    <a:gd name="connsiteX3-245" fmla="*/ 10000 w 10001"/>
                    <a:gd name="connsiteY3-246" fmla="*/ 9785 h 9785"/>
                    <a:gd name="connsiteX4-247" fmla="*/ 5152 w 10001"/>
                    <a:gd name="connsiteY4-248" fmla="*/ 9785 h 9785"/>
                    <a:gd name="connsiteX5-249" fmla="*/ 0 w 10001"/>
                    <a:gd name="connsiteY5-250" fmla="*/ 4935 h 9785"/>
                    <a:gd name="connsiteX6-251" fmla="*/ 5184 w 10001"/>
                    <a:gd name="connsiteY6-252" fmla="*/ 43 h 9785"/>
                    <a:gd name="connsiteX0-253" fmla="*/ 5183 w 10000"/>
                    <a:gd name="connsiteY0-254" fmla="*/ 44 h 10000"/>
                    <a:gd name="connsiteX1-255" fmla="*/ 10000 w 10000"/>
                    <a:gd name="connsiteY1-256" fmla="*/ 0 h 10000"/>
                    <a:gd name="connsiteX2-257" fmla="*/ 8935 w 10000"/>
                    <a:gd name="connsiteY2-258" fmla="*/ 4956 h 10000"/>
                    <a:gd name="connsiteX3-259" fmla="*/ 9999 w 10000"/>
                    <a:gd name="connsiteY3-260" fmla="*/ 10000 h 10000"/>
                    <a:gd name="connsiteX4-261" fmla="*/ 5151 w 10000"/>
                    <a:gd name="connsiteY4-262" fmla="*/ 10000 h 10000"/>
                    <a:gd name="connsiteX5-263" fmla="*/ 0 w 10000"/>
                    <a:gd name="connsiteY5-264" fmla="*/ 5043 h 10000"/>
                    <a:gd name="connsiteX6-265" fmla="*/ 5183 w 10000"/>
                    <a:gd name="connsiteY6-266" fmla="*/ 44 h 10000"/>
                    <a:gd name="connsiteX0-267" fmla="*/ 5183 w 10000"/>
                    <a:gd name="connsiteY0-268" fmla="*/ 44 h 10000"/>
                    <a:gd name="connsiteX1-269" fmla="*/ 10000 w 10000"/>
                    <a:gd name="connsiteY1-270" fmla="*/ 0 h 10000"/>
                    <a:gd name="connsiteX2-271" fmla="*/ 8935 w 10000"/>
                    <a:gd name="connsiteY2-272" fmla="*/ 4956 h 10000"/>
                    <a:gd name="connsiteX3-273" fmla="*/ 9999 w 10000"/>
                    <a:gd name="connsiteY3-274" fmla="*/ 10000 h 10000"/>
                    <a:gd name="connsiteX4-275" fmla="*/ 5151 w 10000"/>
                    <a:gd name="connsiteY4-276" fmla="*/ 10000 h 10000"/>
                    <a:gd name="connsiteX5-277" fmla="*/ 0 w 10000"/>
                    <a:gd name="connsiteY5-278" fmla="*/ 5043 h 10000"/>
                    <a:gd name="connsiteX6-279" fmla="*/ 5183 w 10000"/>
                    <a:gd name="connsiteY6-280" fmla="*/ 44 h 10000"/>
                    <a:gd name="connsiteX0-281" fmla="*/ 5183 w 10000"/>
                    <a:gd name="connsiteY0-282" fmla="*/ 44 h 10000"/>
                    <a:gd name="connsiteX1-283" fmla="*/ 10000 w 10000"/>
                    <a:gd name="connsiteY1-284" fmla="*/ 0 h 10000"/>
                    <a:gd name="connsiteX2-285" fmla="*/ 8935 w 10000"/>
                    <a:gd name="connsiteY2-286" fmla="*/ 4956 h 10000"/>
                    <a:gd name="connsiteX3-287" fmla="*/ 9999 w 10000"/>
                    <a:gd name="connsiteY3-288" fmla="*/ 10000 h 10000"/>
                    <a:gd name="connsiteX4-289" fmla="*/ 5151 w 10000"/>
                    <a:gd name="connsiteY4-290" fmla="*/ 10000 h 10000"/>
                    <a:gd name="connsiteX5-291" fmla="*/ 0 w 10000"/>
                    <a:gd name="connsiteY5-292" fmla="*/ 5043 h 10000"/>
                    <a:gd name="connsiteX6-293" fmla="*/ 5183 w 10000"/>
                    <a:gd name="connsiteY6-294" fmla="*/ 44 h 10000"/>
                    <a:gd name="connsiteX0-295" fmla="*/ 5183 w 10000"/>
                    <a:gd name="connsiteY0-296" fmla="*/ 44 h 10000"/>
                    <a:gd name="connsiteX1-297" fmla="*/ 10000 w 10000"/>
                    <a:gd name="connsiteY1-298" fmla="*/ 0 h 10000"/>
                    <a:gd name="connsiteX2-299" fmla="*/ 8935 w 10000"/>
                    <a:gd name="connsiteY2-300" fmla="*/ 4956 h 10000"/>
                    <a:gd name="connsiteX3-301" fmla="*/ 9999 w 10000"/>
                    <a:gd name="connsiteY3-302" fmla="*/ 10000 h 10000"/>
                    <a:gd name="connsiteX4-303" fmla="*/ 5151 w 10000"/>
                    <a:gd name="connsiteY4-304" fmla="*/ 10000 h 10000"/>
                    <a:gd name="connsiteX5-305" fmla="*/ 0 w 10000"/>
                    <a:gd name="connsiteY5-306" fmla="*/ 5043 h 10000"/>
                    <a:gd name="connsiteX6-307" fmla="*/ 5183 w 10000"/>
                    <a:gd name="connsiteY6-308" fmla="*/ 44 h 10000"/>
                    <a:gd name="connsiteX0-309" fmla="*/ 5183 w 10000"/>
                    <a:gd name="connsiteY0-310" fmla="*/ 44 h 10000"/>
                    <a:gd name="connsiteX1-311" fmla="*/ 10000 w 10000"/>
                    <a:gd name="connsiteY1-312" fmla="*/ 0 h 10000"/>
                    <a:gd name="connsiteX2-313" fmla="*/ 8935 w 10000"/>
                    <a:gd name="connsiteY2-314" fmla="*/ 4956 h 10000"/>
                    <a:gd name="connsiteX3-315" fmla="*/ 9999 w 10000"/>
                    <a:gd name="connsiteY3-316" fmla="*/ 10000 h 10000"/>
                    <a:gd name="connsiteX4-317" fmla="*/ 5151 w 10000"/>
                    <a:gd name="connsiteY4-318" fmla="*/ 10000 h 10000"/>
                    <a:gd name="connsiteX5-319" fmla="*/ 0 w 10000"/>
                    <a:gd name="connsiteY5-320" fmla="*/ 5043 h 10000"/>
                    <a:gd name="connsiteX6-321" fmla="*/ 5183 w 10000"/>
                    <a:gd name="connsiteY6-322" fmla="*/ 44 h 10000"/>
                    <a:gd name="connsiteX0-323" fmla="*/ 5183 w 10000"/>
                    <a:gd name="connsiteY0-324" fmla="*/ 44 h 10000"/>
                    <a:gd name="connsiteX1-325" fmla="*/ 10000 w 10000"/>
                    <a:gd name="connsiteY1-326" fmla="*/ 0 h 10000"/>
                    <a:gd name="connsiteX2-327" fmla="*/ 8935 w 10000"/>
                    <a:gd name="connsiteY2-328" fmla="*/ 4956 h 10000"/>
                    <a:gd name="connsiteX3-329" fmla="*/ 9999 w 10000"/>
                    <a:gd name="connsiteY3-330" fmla="*/ 10000 h 10000"/>
                    <a:gd name="connsiteX4-331" fmla="*/ 5340 w 10000"/>
                    <a:gd name="connsiteY4-332" fmla="*/ 9956 h 10000"/>
                    <a:gd name="connsiteX5-333" fmla="*/ 0 w 10000"/>
                    <a:gd name="connsiteY5-334" fmla="*/ 5043 h 10000"/>
                    <a:gd name="connsiteX6-335" fmla="*/ 5183 w 10000"/>
                    <a:gd name="connsiteY6-336" fmla="*/ 44 h 10000"/>
                    <a:gd name="connsiteX0-337" fmla="*/ 5183 w 10000"/>
                    <a:gd name="connsiteY0-338" fmla="*/ 44 h 10000"/>
                    <a:gd name="connsiteX1-339" fmla="*/ 10000 w 10000"/>
                    <a:gd name="connsiteY1-340" fmla="*/ 0 h 10000"/>
                    <a:gd name="connsiteX2-341" fmla="*/ 8935 w 10000"/>
                    <a:gd name="connsiteY2-342" fmla="*/ 4956 h 10000"/>
                    <a:gd name="connsiteX3-343" fmla="*/ 9999 w 10000"/>
                    <a:gd name="connsiteY3-344" fmla="*/ 10000 h 10000"/>
                    <a:gd name="connsiteX4-345" fmla="*/ 5340 w 10000"/>
                    <a:gd name="connsiteY4-346" fmla="*/ 9956 h 10000"/>
                    <a:gd name="connsiteX5-347" fmla="*/ 0 w 10000"/>
                    <a:gd name="connsiteY5-348" fmla="*/ 5043 h 10000"/>
                    <a:gd name="connsiteX6-349" fmla="*/ 5183 w 10000"/>
                    <a:gd name="connsiteY6-350" fmla="*/ 44 h 10000"/>
                    <a:gd name="connsiteX0-351" fmla="*/ 5183 w 10000"/>
                    <a:gd name="connsiteY0-352" fmla="*/ 44 h 10000"/>
                    <a:gd name="connsiteX1-353" fmla="*/ 10000 w 10000"/>
                    <a:gd name="connsiteY1-354" fmla="*/ 0 h 10000"/>
                    <a:gd name="connsiteX2-355" fmla="*/ 8935 w 10000"/>
                    <a:gd name="connsiteY2-356" fmla="*/ 4956 h 10000"/>
                    <a:gd name="connsiteX3-357" fmla="*/ 9999 w 10000"/>
                    <a:gd name="connsiteY3-358" fmla="*/ 10000 h 10000"/>
                    <a:gd name="connsiteX4-359" fmla="*/ 5183 w 10000"/>
                    <a:gd name="connsiteY4-360" fmla="*/ 9912 h 10000"/>
                    <a:gd name="connsiteX5-361" fmla="*/ 0 w 10000"/>
                    <a:gd name="connsiteY5-362" fmla="*/ 5043 h 10000"/>
                    <a:gd name="connsiteX6-363" fmla="*/ 5183 w 10000"/>
                    <a:gd name="connsiteY6-364" fmla="*/ 44 h 10000"/>
                    <a:gd name="connsiteX0-365" fmla="*/ 5183 w 10000"/>
                    <a:gd name="connsiteY0-366" fmla="*/ 44 h 10000"/>
                    <a:gd name="connsiteX1-367" fmla="*/ 10000 w 10000"/>
                    <a:gd name="connsiteY1-368" fmla="*/ 0 h 10000"/>
                    <a:gd name="connsiteX2-369" fmla="*/ 8935 w 10000"/>
                    <a:gd name="connsiteY2-370" fmla="*/ 4956 h 10000"/>
                    <a:gd name="connsiteX3-371" fmla="*/ 9999 w 10000"/>
                    <a:gd name="connsiteY3-372" fmla="*/ 10000 h 10000"/>
                    <a:gd name="connsiteX4-373" fmla="*/ 5183 w 10000"/>
                    <a:gd name="connsiteY4-374" fmla="*/ 9912 h 10000"/>
                    <a:gd name="connsiteX5-375" fmla="*/ 0 w 10000"/>
                    <a:gd name="connsiteY5-376" fmla="*/ 5043 h 10000"/>
                    <a:gd name="connsiteX6-377" fmla="*/ 5183 w 10000"/>
                    <a:gd name="connsiteY6-378" fmla="*/ 44 h 10000"/>
                    <a:gd name="connsiteX0-379" fmla="*/ 5183 w 10000"/>
                    <a:gd name="connsiteY0-380" fmla="*/ 44 h 10000"/>
                    <a:gd name="connsiteX1-381" fmla="*/ 10000 w 10000"/>
                    <a:gd name="connsiteY1-382" fmla="*/ 0 h 10000"/>
                    <a:gd name="connsiteX2-383" fmla="*/ 8935 w 10000"/>
                    <a:gd name="connsiteY2-384" fmla="*/ 4956 h 10000"/>
                    <a:gd name="connsiteX3-385" fmla="*/ 9999 w 10000"/>
                    <a:gd name="connsiteY3-386" fmla="*/ 10000 h 10000"/>
                    <a:gd name="connsiteX4-387" fmla="*/ 5183 w 10000"/>
                    <a:gd name="connsiteY4-388" fmla="*/ 9912 h 10000"/>
                    <a:gd name="connsiteX5-389" fmla="*/ 0 w 10000"/>
                    <a:gd name="connsiteY5-390" fmla="*/ 5043 h 10000"/>
                    <a:gd name="connsiteX6-391" fmla="*/ 5183 w 10000"/>
                    <a:gd name="connsiteY6-392" fmla="*/ 44 h 10000"/>
                    <a:gd name="connsiteX0-393" fmla="*/ 8935 w 10000"/>
                    <a:gd name="connsiteY0-394" fmla="*/ 4956 h 10000"/>
                    <a:gd name="connsiteX1-395" fmla="*/ 9999 w 10000"/>
                    <a:gd name="connsiteY1-396" fmla="*/ 10000 h 10000"/>
                    <a:gd name="connsiteX2-397" fmla="*/ 5183 w 10000"/>
                    <a:gd name="connsiteY2-398" fmla="*/ 9912 h 10000"/>
                    <a:gd name="connsiteX3-399" fmla="*/ 0 w 10000"/>
                    <a:gd name="connsiteY3-400" fmla="*/ 5043 h 10000"/>
                    <a:gd name="connsiteX4-401" fmla="*/ 5183 w 10000"/>
                    <a:gd name="connsiteY4-402" fmla="*/ 44 h 10000"/>
                    <a:gd name="connsiteX5-403" fmla="*/ 10000 w 10000"/>
                    <a:gd name="connsiteY5-404" fmla="*/ 0 h 10000"/>
                    <a:gd name="connsiteX6-405" fmla="*/ 9841 w 10000"/>
                    <a:gd name="connsiteY6-406" fmla="*/ 6220 h 10000"/>
                    <a:gd name="connsiteX0-407" fmla="*/ 8935 w 10000"/>
                    <a:gd name="connsiteY0-408" fmla="*/ 4956 h 10000"/>
                    <a:gd name="connsiteX1-409" fmla="*/ 9999 w 10000"/>
                    <a:gd name="connsiteY1-410" fmla="*/ 10000 h 10000"/>
                    <a:gd name="connsiteX2-411" fmla="*/ 5183 w 10000"/>
                    <a:gd name="connsiteY2-412" fmla="*/ 9912 h 10000"/>
                    <a:gd name="connsiteX3-413" fmla="*/ 0 w 10000"/>
                    <a:gd name="connsiteY3-414" fmla="*/ 5043 h 10000"/>
                    <a:gd name="connsiteX4-415" fmla="*/ 5183 w 10000"/>
                    <a:gd name="connsiteY4-416" fmla="*/ 44 h 10000"/>
                    <a:gd name="connsiteX5-417" fmla="*/ 10000 w 10000"/>
                    <a:gd name="connsiteY5-418" fmla="*/ 0 h 10000"/>
                    <a:gd name="connsiteX0-419" fmla="*/ 9999 w 10000"/>
                    <a:gd name="connsiteY0-420" fmla="*/ 10000 h 10000"/>
                    <a:gd name="connsiteX1-421" fmla="*/ 5183 w 10000"/>
                    <a:gd name="connsiteY1-422" fmla="*/ 9912 h 10000"/>
                    <a:gd name="connsiteX2-423" fmla="*/ 0 w 10000"/>
                    <a:gd name="connsiteY2-424" fmla="*/ 5043 h 10000"/>
                    <a:gd name="connsiteX3-425" fmla="*/ 5183 w 10000"/>
                    <a:gd name="connsiteY3-426" fmla="*/ 44 h 10000"/>
                    <a:gd name="connsiteX4-427" fmla="*/ 10000 w 10000"/>
                    <a:gd name="connsiteY4-428" fmla="*/ 0 h 100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000" h="10000">
                      <a:moveTo>
                        <a:pt x="9999" y="10000"/>
                      </a:moveTo>
                      <a:lnTo>
                        <a:pt x="5183" y="9912"/>
                      </a:lnTo>
                      <a:cubicBezTo>
                        <a:pt x="3060" y="9824"/>
                        <a:pt x="0" y="6688"/>
                        <a:pt x="0" y="5043"/>
                      </a:cubicBezTo>
                      <a:cubicBezTo>
                        <a:pt x="0" y="3398"/>
                        <a:pt x="2965" y="220"/>
                        <a:pt x="5183" y="44"/>
                      </a:cubicBezTo>
                      <a:lnTo>
                        <a:pt x="10000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0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51" name="Stored Data 71"/>
                <p:cNvSpPr/>
                <p:nvPr/>
              </p:nvSpPr>
              <p:spPr>
                <a:xfrm rot="10800000">
                  <a:off x="3990333" y="5435921"/>
                  <a:ext cx="107530" cy="723601"/>
                </a:xfrm>
                <a:custGeom>
                  <a:avLst/>
                  <a:gdLst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8333 w 10000"/>
                    <a:gd name="connsiteY2" fmla="*/ 500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-1" fmla="*/ 4932 w 13265"/>
                    <a:gd name="connsiteY0-2" fmla="*/ 0 h 10000"/>
                    <a:gd name="connsiteX1-3" fmla="*/ 13265 w 13265"/>
                    <a:gd name="connsiteY1-4" fmla="*/ 0 h 10000"/>
                    <a:gd name="connsiteX2-5" fmla="*/ 11598 w 13265"/>
                    <a:gd name="connsiteY2-6" fmla="*/ 5000 h 10000"/>
                    <a:gd name="connsiteX3-7" fmla="*/ 13265 w 13265"/>
                    <a:gd name="connsiteY3-8" fmla="*/ 10000 h 10000"/>
                    <a:gd name="connsiteX4-9" fmla="*/ 4932 w 13265"/>
                    <a:gd name="connsiteY4-10" fmla="*/ 10000 h 10000"/>
                    <a:gd name="connsiteX5-11" fmla="*/ 0 w 13265"/>
                    <a:gd name="connsiteY5-12" fmla="*/ 5084 h 10000"/>
                    <a:gd name="connsiteX6-13" fmla="*/ 4932 w 13265"/>
                    <a:gd name="connsiteY6-14" fmla="*/ 0 h 10000"/>
                    <a:gd name="connsiteX0-15" fmla="*/ 5226 w 13559"/>
                    <a:gd name="connsiteY0-16" fmla="*/ 0 h 10000"/>
                    <a:gd name="connsiteX1-17" fmla="*/ 13559 w 13559"/>
                    <a:gd name="connsiteY1-18" fmla="*/ 0 h 10000"/>
                    <a:gd name="connsiteX2-19" fmla="*/ 11892 w 13559"/>
                    <a:gd name="connsiteY2-20" fmla="*/ 5000 h 10000"/>
                    <a:gd name="connsiteX3-21" fmla="*/ 13559 w 13559"/>
                    <a:gd name="connsiteY3-22" fmla="*/ 10000 h 10000"/>
                    <a:gd name="connsiteX4-23" fmla="*/ 5226 w 13559"/>
                    <a:gd name="connsiteY4-24" fmla="*/ 10000 h 10000"/>
                    <a:gd name="connsiteX5-25" fmla="*/ 294 w 13559"/>
                    <a:gd name="connsiteY5-26" fmla="*/ 5084 h 10000"/>
                    <a:gd name="connsiteX6-27" fmla="*/ 5226 w 13559"/>
                    <a:gd name="connsiteY6-28" fmla="*/ 0 h 10000"/>
                    <a:gd name="connsiteX0-29" fmla="*/ 4933 w 13266"/>
                    <a:gd name="connsiteY0-30" fmla="*/ 0 h 10000"/>
                    <a:gd name="connsiteX1-31" fmla="*/ 13266 w 13266"/>
                    <a:gd name="connsiteY1-32" fmla="*/ 0 h 10000"/>
                    <a:gd name="connsiteX2-33" fmla="*/ 11599 w 13266"/>
                    <a:gd name="connsiteY2-34" fmla="*/ 5000 h 10000"/>
                    <a:gd name="connsiteX3-35" fmla="*/ 13266 w 13266"/>
                    <a:gd name="connsiteY3-36" fmla="*/ 10000 h 10000"/>
                    <a:gd name="connsiteX4-37" fmla="*/ 4933 w 13266"/>
                    <a:gd name="connsiteY4-38" fmla="*/ 10000 h 10000"/>
                    <a:gd name="connsiteX5-39" fmla="*/ 1 w 13266"/>
                    <a:gd name="connsiteY5-40" fmla="*/ 5084 h 10000"/>
                    <a:gd name="connsiteX6-41" fmla="*/ 4933 w 13266"/>
                    <a:gd name="connsiteY6-42" fmla="*/ 0 h 10000"/>
                    <a:gd name="connsiteX0-43" fmla="*/ 4933 w 13266"/>
                    <a:gd name="connsiteY0-44" fmla="*/ 0 h 10000"/>
                    <a:gd name="connsiteX1-45" fmla="*/ 13266 w 13266"/>
                    <a:gd name="connsiteY1-46" fmla="*/ 0 h 10000"/>
                    <a:gd name="connsiteX2-47" fmla="*/ 11599 w 13266"/>
                    <a:gd name="connsiteY2-48" fmla="*/ 5000 h 10000"/>
                    <a:gd name="connsiteX3-49" fmla="*/ 13266 w 13266"/>
                    <a:gd name="connsiteY3-50" fmla="*/ 10000 h 10000"/>
                    <a:gd name="connsiteX4-51" fmla="*/ 4933 w 13266"/>
                    <a:gd name="connsiteY4-52" fmla="*/ 10000 h 10000"/>
                    <a:gd name="connsiteX5-53" fmla="*/ 1 w 13266"/>
                    <a:gd name="connsiteY5-54" fmla="*/ 5084 h 10000"/>
                    <a:gd name="connsiteX6-55" fmla="*/ 4933 w 13266"/>
                    <a:gd name="connsiteY6-56" fmla="*/ 0 h 10000"/>
                    <a:gd name="connsiteX0-57" fmla="*/ 4966 w 13299"/>
                    <a:gd name="connsiteY0-58" fmla="*/ 0 h 10000"/>
                    <a:gd name="connsiteX1-59" fmla="*/ 13299 w 13299"/>
                    <a:gd name="connsiteY1-60" fmla="*/ 0 h 10000"/>
                    <a:gd name="connsiteX2-61" fmla="*/ 11632 w 13299"/>
                    <a:gd name="connsiteY2-62" fmla="*/ 5000 h 10000"/>
                    <a:gd name="connsiteX3-63" fmla="*/ 13299 w 13299"/>
                    <a:gd name="connsiteY3-64" fmla="*/ 10000 h 10000"/>
                    <a:gd name="connsiteX4-65" fmla="*/ 7782 w 13299"/>
                    <a:gd name="connsiteY4-66" fmla="*/ 10000 h 10000"/>
                    <a:gd name="connsiteX5-67" fmla="*/ 34 w 13299"/>
                    <a:gd name="connsiteY5-68" fmla="*/ 5084 h 10000"/>
                    <a:gd name="connsiteX6-69" fmla="*/ 4966 w 13299"/>
                    <a:gd name="connsiteY6-70" fmla="*/ 0 h 10000"/>
                    <a:gd name="connsiteX0-71" fmla="*/ 4947 w 13280"/>
                    <a:gd name="connsiteY0-72" fmla="*/ 0 h 10000"/>
                    <a:gd name="connsiteX1-73" fmla="*/ 13280 w 13280"/>
                    <a:gd name="connsiteY1-74" fmla="*/ 0 h 10000"/>
                    <a:gd name="connsiteX2-75" fmla="*/ 11613 w 13280"/>
                    <a:gd name="connsiteY2-76" fmla="*/ 5000 h 10000"/>
                    <a:gd name="connsiteX3-77" fmla="*/ 13280 w 13280"/>
                    <a:gd name="connsiteY3-78" fmla="*/ 10000 h 10000"/>
                    <a:gd name="connsiteX4-79" fmla="*/ 6702 w 13280"/>
                    <a:gd name="connsiteY4-80" fmla="*/ 9832 h 10000"/>
                    <a:gd name="connsiteX5-81" fmla="*/ 15 w 13280"/>
                    <a:gd name="connsiteY5-82" fmla="*/ 5084 h 10000"/>
                    <a:gd name="connsiteX6-83" fmla="*/ 4947 w 13280"/>
                    <a:gd name="connsiteY6-84" fmla="*/ 0 h 10000"/>
                    <a:gd name="connsiteX0-85" fmla="*/ 4933 w 13266"/>
                    <a:gd name="connsiteY0-86" fmla="*/ 0 h 10000"/>
                    <a:gd name="connsiteX1-87" fmla="*/ 13266 w 13266"/>
                    <a:gd name="connsiteY1-88" fmla="*/ 0 h 10000"/>
                    <a:gd name="connsiteX2-89" fmla="*/ 11599 w 13266"/>
                    <a:gd name="connsiteY2-90" fmla="*/ 5000 h 10000"/>
                    <a:gd name="connsiteX3-91" fmla="*/ 13266 w 13266"/>
                    <a:gd name="connsiteY3-92" fmla="*/ 10000 h 10000"/>
                    <a:gd name="connsiteX4-93" fmla="*/ 6688 w 13266"/>
                    <a:gd name="connsiteY4-94" fmla="*/ 9832 h 10000"/>
                    <a:gd name="connsiteX5-95" fmla="*/ 1 w 13266"/>
                    <a:gd name="connsiteY5-96" fmla="*/ 5084 h 10000"/>
                    <a:gd name="connsiteX6-97" fmla="*/ 4933 w 13266"/>
                    <a:gd name="connsiteY6-98" fmla="*/ 0 h 10000"/>
                    <a:gd name="connsiteX0-99" fmla="*/ 5711 w 13268"/>
                    <a:gd name="connsiteY0-100" fmla="*/ 126 h 10000"/>
                    <a:gd name="connsiteX1-101" fmla="*/ 13268 w 13268"/>
                    <a:gd name="connsiteY1-102" fmla="*/ 0 h 10000"/>
                    <a:gd name="connsiteX2-103" fmla="*/ 11601 w 13268"/>
                    <a:gd name="connsiteY2-104" fmla="*/ 5000 h 10000"/>
                    <a:gd name="connsiteX3-105" fmla="*/ 13268 w 13268"/>
                    <a:gd name="connsiteY3-106" fmla="*/ 10000 h 10000"/>
                    <a:gd name="connsiteX4-107" fmla="*/ 6690 w 13268"/>
                    <a:gd name="connsiteY4-108" fmla="*/ 9832 h 10000"/>
                    <a:gd name="connsiteX5-109" fmla="*/ 3 w 13268"/>
                    <a:gd name="connsiteY5-110" fmla="*/ 5084 h 10000"/>
                    <a:gd name="connsiteX6-111" fmla="*/ 5711 w 13268"/>
                    <a:gd name="connsiteY6-112" fmla="*/ 126 h 10000"/>
                    <a:gd name="connsiteX0-113" fmla="*/ 5709 w 13266"/>
                    <a:gd name="connsiteY0-114" fmla="*/ 126 h 10000"/>
                    <a:gd name="connsiteX1-115" fmla="*/ 13266 w 13266"/>
                    <a:gd name="connsiteY1-116" fmla="*/ 0 h 10000"/>
                    <a:gd name="connsiteX2-117" fmla="*/ 11599 w 13266"/>
                    <a:gd name="connsiteY2-118" fmla="*/ 5000 h 10000"/>
                    <a:gd name="connsiteX3-119" fmla="*/ 13266 w 13266"/>
                    <a:gd name="connsiteY3-120" fmla="*/ 10000 h 10000"/>
                    <a:gd name="connsiteX4-121" fmla="*/ 6688 w 13266"/>
                    <a:gd name="connsiteY4-122" fmla="*/ 9832 h 10000"/>
                    <a:gd name="connsiteX5-123" fmla="*/ 1 w 13266"/>
                    <a:gd name="connsiteY5-124" fmla="*/ 5084 h 10000"/>
                    <a:gd name="connsiteX6-125" fmla="*/ 5709 w 13266"/>
                    <a:gd name="connsiteY6-126" fmla="*/ 126 h 10000"/>
                    <a:gd name="connsiteX0-127" fmla="*/ 5709 w 13266"/>
                    <a:gd name="connsiteY0-128" fmla="*/ 126 h 10000"/>
                    <a:gd name="connsiteX1-129" fmla="*/ 13266 w 13266"/>
                    <a:gd name="connsiteY1-130" fmla="*/ 0 h 10000"/>
                    <a:gd name="connsiteX2-131" fmla="*/ 11599 w 13266"/>
                    <a:gd name="connsiteY2-132" fmla="*/ 5000 h 10000"/>
                    <a:gd name="connsiteX3-133" fmla="*/ 13266 w 13266"/>
                    <a:gd name="connsiteY3-134" fmla="*/ 10000 h 10000"/>
                    <a:gd name="connsiteX4-135" fmla="*/ 6688 w 13266"/>
                    <a:gd name="connsiteY4-136" fmla="*/ 9832 h 10000"/>
                    <a:gd name="connsiteX5-137" fmla="*/ 1 w 13266"/>
                    <a:gd name="connsiteY5-138" fmla="*/ 5084 h 10000"/>
                    <a:gd name="connsiteX6-139" fmla="*/ 5709 w 13266"/>
                    <a:gd name="connsiteY6-140" fmla="*/ 126 h 10000"/>
                    <a:gd name="connsiteX0-141" fmla="*/ 6688 w 13265"/>
                    <a:gd name="connsiteY0-142" fmla="*/ 42 h 10000"/>
                    <a:gd name="connsiteX1-143" fmla="*/ 13265 w 13265"/>
                    <a:gd name="connsiteY1-144" fmla="*/ 0 h 10000"/>
                    <a:gd name="connsiteX2-145" fmla="*/ 11598 w 13265"/>
                    <a:gd name="connsiteY2-146" fmla="*/ 5000 h 10000"/>
                    <a:gd name="connsiteX3-147" fmla="*/ 13265 w 13265"/>
                    <a:gd name="connsiteY3-148" fmla="*/ 10000 h 10000"/>
                    <a:gd name="connsiteX4-149" fmla="*/ 6687 w 13265"/>
                    <a:gd name="connsiteY4-150" fmla="*/ 9832 h 10000"/>
                    <a:gd name="connsiteX5-151" fmla="*/ 0 w 13265"/>
                    <a:gd name="connsiteY5-152" fmla="*/ 5084 h 10000"/>
                    <a:gd name="connsiteX6-153" fmla="*/ 6688 w 13265"/>
                    <a:gd name="connsiteY6-154" fmla="*/ 42 h 10000"/>
                    <a:gd name="connsiteX0-155" fmla="*/ 6688 w 13265"/>
                    <a:gd name="connsiteY0-156" fmla="*/ 42 h 9832"/>
                    <a:gd name="connsiteX1-157" fmla="*/ 13265 w 13265"/>
                    <a:gd name="connsiteY1-158" fmla="*/ 0 h 9832"/>
                    <a:gd name="connsiteX2-159" fmla="*/ 11598 w 13265"/>
                    <a:gd name="connsiteY2-160" fmla="*/ 5000 h 9832"/>
                    <a:gd name="connsiteX3-161" fmla="*/ 11387 w 13265"/>
                    <a:gd name="connsiteY3-162" fmla="*/ 9790 h 9832"/>
                    <a:gd name="connsiteX4-163" fmla="*/ 6687 w 13265"/>
                    <a:gd name="connsiteY4-164" fmla="*/ 9832 h 9832"/>
                    <a:gd name="connsiteX5-165" fmla="*/ 0 w 13265"/>
                    <a:gd name="connsiteY5-166" fmla="*/ 5084 h 9832"/>
                    <a:gd name="connsiteX6-167" fmla="*/ 6688 w 13265"/>
                    <a:gd name="connsiteY6-168" fmla="*/ 42 h 9832"/>
                    <a:gd name="connsiteX0-169" fmla="*/ 5042 w 10000"/>
                    <a:gd name="connsiteY0-170" fmla="*/ 43 h 10000"/>
                    <a:gd name="connsiteX1-171" fmla="*/ 10000 w 10000"/>
                    <a:gd name="connsiteY1-172" fmla="*/ 0 h 10000"/>
                    <a:gd name="connsiteX2-173" fmla="*/ 8743 w 10000"/>
                    <a:gd name="connsiteY2-174" fmla="*/ 5085 h 10000"/>
                    <a:gd name="connsiteX3-175" fmla="*/ 9692 w 10000"/>
                    <a:gd name="connsiteY3-176" fmla="*/ 10000 h 10000"/>
                    <a:gd name="connsiteX4-177" fmla="*/ 5041 w 10000"/>
                    <a:gd name="connsiteY4-178" fmla="*/ 10000 h 10000"/>
                    <a:gd name="connsiteX5-179" fmla="*/ 0 w 10000"/>
                    <a:gd name="connsiteY5-180" fmla="*/ 5171 h 10000"/>
                    <a:gd name="connsiteX6-181" fmla="*/ 5042 w 10000"/>
                    <a:gd name="connsiteY6-182" fmla="*/ 43 h 10000"/>
                    <a:gd name="connsiteX0-183" fmla="*/ 5042 w 10000"/>
                    <a:gd name="connsiteY0-184" fmla="*/ 43 h 10000"/>
                    <a:gd name="connsiteX1-185" fmla="*/ 10000 w 10000"/>
                    <a:gd name="connsiteY1-186" fmla="*/ 0 h 10000"/>
                    <a:gd name="connsiteX2-187" fmla="*/ 8743 w 10000"/>
                    <a:gd name="connsiteY2-188" fmla="*/ 5085 h 10000"/>
                    <a:gd name="connsiteX3-189" fmla="*/ 9784 w 10000"/>
                    <a:gd name="connsiteY3-190" fmla="*/ 10000 h 10000"/>
                    <a:gd name="connsiteX4-191" fmla="*/ 5041 w 10000"/>
                    <a:gd name="connsiteY4-192" fmla="*/ 10000 h 10000"/>
                    <a:gd name="connsiteX5-193" fmla="*/ 0 w 10000"/>
                    <a:gd name="connsiteY5-194" fmla="*/ 5171 h 10000"/>
                    <a:gd name="connsiteX6-195" fmla="*/ 5042 w 10000"/>
                    <a:gd name="connsiteY6-196" fmla="*/ 43 h 10000"/>
                    <a:gd name="connsiteX0-197" fmla="*/ 5042 w 9784"/>
                    <a:gd name="connsiteY0-198" fmla="*/ 0 h 9957"/>
                    <a:gd name="connsiteX1-199" fmla="*/ 9415 w 9784"/>
                    <a:gd name="connsiteY1-200" fmla="*/ 171 h 9957"/>
                    <a:gd name="connsiteX2-201" fmla="*/ 8743 w 9784"/>
                    <a:gd name="connsiteY2-202" fmla="*/ 5042 h 9957"/>
                    <a:gd name="connsiteX3-203" fmla="*/ 9784 w 9784"/>
                    <a:gd name="connsiteY3-204" fmla="*/ 9957 h 9957"/>
                    <a:gd name="connsiteX4-205" fmla="*/ 5041 w 9784"/>
                    <a:gd name="connsiteY4-206" fmla="*/ 9957 h 9957"/>
                    <a:gd name="connsiteX5-207" fmla="*/ 0 w 9784"/>
                    <a:gd name="connsiteY5-208" fmla="*/ 5128 h 9957"/>
                    <a:gd name="connsiteX6-209" fmla="*/ 5042 w 9784"/>
                    <a:gd name="connsiteY6-210" fmla="*/ 0 h 9957"/>
                    <a:gd name="connsiteX0-211" fmla="*/ 5153 w 10000"/>
                    <a:gd name="connsiteY0-212" fmla="*/ 0 h 10000"/>
                    <a:gd name="connsiteX1-213" fmla="*/ 9875 w 10000"/>
                    <a:gd name="connsiteY1-214" fmla="*/ 172 h 10000"/>
                    <a:gd name="connsiteX2-215" fmla="*/ 8936 w 10000"/>
                    <a:gd name="connsiteY2-216" fmla="*/ 5064 h 10000"/>
                    <a:gd name="connsiteX3-217" fmla="*/ 10000 w 10000"/>
                    <a:gd name="connsiteY3-218" fmla="*/ 10000 h 10000"/>
                    <a:gd name="connsiteX4-219" fmla="*/ 5152 w 10000"/>
                    <a:gd name="connsiteY4-220" fmla="*/ 10000 h 10000"/>
                    <a:gd name="connsiteX5-221" fmla="*/ 0 w 10000"/>
                    <a:gd name="connsiteY5-222" fmla="*/ 5150 h 10000"/>
                    <a:gd name="connsiteX6-223" fmla="*/ 5153 w 10000"/>
                    <a:gd name="connsiteY6-224" fmla="*/ 0 h 10000"/>
                    <a:gd name="connsiteX0-225" fmla="*/ 5153 w 10001"/>
                    <a:gd name="connsiteY0-226" fmla="*/ 0 h 10000"/>
                    <a:gd name="connsiteX1-227" fmla="*/ 10001 w 10001"/>
                    <a:gd name="connsiteY1-228" fmla="*/ 215 h 10000"/>
                    <a:gd name="connsiteX2-229" fmla="*/ 8936 w 10001"/>
                    <a:gd name="connsiteY2-230" fmla="*/ 5064 h 10000"/>
                    <a:gd name="connsiteX3-231" fmla="*/ 10000 w 10001"/>
                    <a:gd name="connsiteY3-232" fmla="*/ 10000 h 10000"/>
                    <a:gd name="connsiteX4-233" fmla="*/ 5152 w 10001"/>
                    <a:gd name="connsiteY4-234" fmla="*/ 10000 h 10000"/>
                    <a:gd name="connsiteX5-235" fmla="*/ 0 w 10001"/>
                    <a:gd name="connsiteY5-236" fmla="*/ 5150 h 10000"/>
                    <a:gd name="connsiteX6-237" fmla="*/ 5153 w 10001"/>
                    <a:gd name="connsiteY6-238" fmla="*/ 0 h 10000"/>
                    <a:gd name="connsiteX0-239" fmla="*/ 5184 w 10001"/>
                    <a:gd name="connsiteY0-240" fmla="*/ 43 h 9785"/>
                    <a:gd name="connsiteX1-241" fmla="*/ 10001 w 10001"/>
                    <a:gd name="connsiteY1-242" fmla="*/ 0 h 9785"/>
                    <a:gd name="connsiteX2-243" fmla="*/ 8936 w 10001"/>
                    <a:gd name="connsiteY2-244" fmla="*/ 4849 h 9785"/>
                    <a:gd name="connsiteX3-245" fmla="*/ 10000 w 10001"/>
                    <a:gd name="connsiteY3-246" fmla="*/ 9785 h 9785"/>
                    <a:gd name="connsiteX4-247" fmla="*/ 5152 w 10001"/>
                    <a:gd name="connsiteY4-248" fmla="*/ 9785 h 9785"/>
                    <a:gd name="connsiteX5-249" fmla="*/ 0 w 10001"/>
                    <a:gd name="connsiteY5-250" fmla="*/ 4935 h 9785"/>
                    <a:gd name="connsiteX6-251" fmla="*/ 5184 w 10001"/>
                    <a:gd name="connsiteY6-252" fmla="*/ 43 h 9785"/>
                    <a:gd name="connsiteX0-253" fmla="*/ 5183 w 10000"/>
                    <a:gd name="connsiteY0-254" fmla="*/ 44 h 10000"/>
                    <a:gd name="connsiteX1-255" fmla="*/ 10000 w 10000"/>
                    <a:gd name="connsiteY1-256" fmla="*/ 0 h 10000"/>
                    <a:gd name="connsiteX2-257" fmla="*/ 8935 w 10000"/>
                    <a:gd name="connsiteY2-258" fmla="*/ 4956 h 10000"/>
                    <a:gd name="connsiteX3-259" fmla="*/ 9999 w 10000"/>
                    <a:gd name="connsiteY3-260" fmla="*/ 10000 h 10000"/>
                    <a:gd name="connsiteX4-261" fmla="*/ 5151 w 10000"/>
                    <a:gd name="connsiteY4-262" fmla="*/ 10000 h 10000"/>
                    <a:gd name="connsiteX5-263" fmla="*/ 0 w 10000"/>
                    <a:gd name="connsiteY5-264" fmla="*/ 5043 h 10000"/>
                    <a:gd name="connsiteX6-265" fmla="*/ 5183 w 10000"/>
                    <a:gd name="connsiteY6-266" fmla="*/ 44 h 10000"/>
                    <a:gd name="connsiteX0-267" fmla="*/ 5183 w 10000"/>
                    <a:gd name="connsiteY0-268" fmla="*/ 44 h 10000"/>
                    <a:gd name="connsiteX1-269" fmla="*/ 10000 w 10000"/>
                    <a:gd name="connsiteY1-270" fmla="*/ 0 h 10000"/>
                    <a:gd name="connsiteX2-271" fmla="*/ 8935 w 10000"/>
                    <a:gd name="connsiteY2-272" fmla="*/ 4956 h 10000"/>
                    <a:gd name="connsiteX3-273" fmla="*/ 9999 w 10000"/>
                    <a:gd name="connsiteY3-274" fmla="*/ 10000 h 10000"/>
                    <a:gd name="connsiteX4-275" fmla="*/ 5151 w 10000"/>
                    <a:gd name="connsiteY4-276" fmla="*/ 10000 h 10000"/>
                    <a:gd name="connsiteX5-277" fmla="*/ 0 w 10000"/>
                    <a:gd name="connsiteY5-278" fmla="*/ 5043 h 10000"/>
                    <a:gd name="connsiteX6-279" fmla="*/ 5183 w 10000"/>
                    <a:gd name="connsiteY6-280" fmla="*/ 44 h 10000"/>
                    <a:gd name="connsiteX0-281" fmla="*/ 5183 w 10000"/>
                    <a:gd name="connsiteY0-282" fmla="*/ 44 h 10000"/>
                    <a:gd name="connsiteX1-283" fmla="*/ 10000 w 10000"/>
                    <a:gd name="connsiteY1-284" fmla="*/ 0 h 10000"/>
                    <a:gd name="connsiteX2-285" fmla="*/ 8935 w 10000"/>
                    <a:gd name="connsiteY2-286" fmla="*/ 4956 h 10000"/>
                    <a:gd name="connsiteX3-287" fmla="*/ 9999 w 10000"/>
                    <a:gd name="connsiteY3-288" fmla="*/ 10000 h 10000"/>
                    <a:gd name="connsiteX4-289" fmla="*/ 5151 w 10000"/>
                    <a:gd name="connsiteY4-290" fmla="*/ 10000 h 10000"/>
                    <a:gd name="connsiteX5-291" fmla="*/ 0 w 10000"/>
                    <a:gd name="connsiteY5-292" fmla="*/ 5043 h 10000"/>
                    <a:gd name="connsiteX6-293" fmla="*/ 5183 w 10000"/>
                    <a:gd name="connsiteY6-294" fmla="*/ 44 h 10000"/>
                    <a:gd name="connsiteX0-295" fmla="*/ 5183 w 10000"/>
                    <a:gd name="connsiteY0-296" fmla="*/ 44 h 10000"/>
                    <a:gd name="connsiteX1-297" fmla="*/ 10000 w 10000"/>
                    <a:gd name="connsiteY1-298" fmla="*/ 0 h 10000"/>
                    <a:gd name="connsiteX2-299" fmla="*/ 8935 w 10000"/>
                    <a:gd name="connsiteY2-300" fmla="*/ 4956 h 10000"/>
                    <a:gd name="connsiteX3-301" fmla="*/ 9999 w 10000"/>
                    <a:gd name="connsiteY3-302" fmla="*/ 10000 h 10000"/>
                    <a:gd name="connsiteX4-303" fmla="*/ 5151 w 10000"/>
                    <a:gd name="connsiteY4-304" fmla="*/ 10000 h 10000"/>
                    <a:gd name="connsiteX5-305" fmla="*/ 0 w 10000"/>
                    <a:gd name="connsiteY5-306" fmla="*/ 5043 h 10000"/>
                    <a:gd name="connsiteX6-307" fmla="*/ 5183 w 10000"/>
                    <a:gd name="connsiteY6-308" fmla="*/ 44 h 10000"/>
                    <a:gd name="connsiteX0-309" fmla="*/ 5183 w 10000"/>
                    <a:gd name="connsiteY0-310" fmla="*/ 44 h 10000"/>
                    <a:gd name="connsiteX1-311" fmla="*/ 10000 w 10000"/>
                    <a:gd name="connsiteY1-312" fmla="*/ 0 h 10000"/>
                    <a:gd name="connsiteX2-313" fmla="*/ 8935 w 10000"/>
                    <a:gd name="connsiteY2-314" fmla="*/ 4956 h 10000"/>
                    <a:gd name="connsiteX3-315" fmla="*/ 9999 w 10000"/>
                    <a:gd name="connsiteY3-316" fmla="*/ 10000 h 10000"/>
                    <a:gd name="connsiteX4-317" fmla="*/ 5151 w 10000"/>
                    <a:gd name="connsiteY4-318" fmla="*/ 10000 h 10000"/>
                    <a:gd name="connsiteX5-319" fmla="*/ 0 w 10000"/>
                    <a:gd name="connsiteY5-320" fmla="*/ 5043 h 10000"/>
                    <a:gd name="connsiteX6-321" fmla="*/ 5183 w 10000"/>
                    <a:gd name="connsiteY6-322" fmla="*/ 44 h 10000"/>
                    <a:gd name="connsiteX0-323" fmla="*/ 5183 w 10000"/>
                    <a:gd name="connsiteY0-324" fmla="*/ 44 h 10000"/>
                    <a:gd name="connsiteX1-325" fmla="*/ 10000 w 10000"/>
                    <a:gd name="connsiteY1-326" fmla="*/ 0 h 10000"/>
                    <a:gd name="connsiteX2-327" fmla="*/ 8935 w 10000"/>
                    <a:gd name="connsiteY2-328" fmla="*/ 4956 h 10000"/>
                    <a:gd name="connsiteX3-329" fmla="*/ 9999 w 10000"/>
                    <a:gd name="connsiteY3-330" fmla="*/ 10000 h 10000"/>
                    <a:gd name="connsiteX4-331" fmla="*/ 5340 w 10000"/>
                    <a:gd name="connsiteY4-332" fmla="*/ 9956 h 10000"/>
                    <a:gd name="connsiteX5-333" fmla="*/ 0 w 10000"/>
                    <a:gd name="connsiteY5-334" fmla="*/ 5043 h 10000"/>
                    <a:gd name="connsiteX6-335" fmla="*/ 5183 w 10000"/>
                    <a:gd name="connsiteY6-336" fmla="*/ 44 h 10000"/>
                    <a:gd name="connsiteX0-337" fmla="*/ 5183 w 10000"/>
                    <a:gd name="connsiteY0-338" fmla="*/ 44 h 10000"/>
                    <a:gd name="connsiteX1-339" fmla="*/ 10000 w 10000"/>
                    <a:gd name="connsiteY1-340" fmla="*/ 0 h 10000"/>
                    <a:gd name="connsiteX2-341" fmla="*/ 8935 w 10000"/>
                    <a:gd name="connsiteY2-342" fmla="*/ 4956 h 10000"/>
                    <a:gd name="connsiteX3-343" fmla="*/ 9999 w 10000"/>
                    <a:gd name="connsiteY3-344" fmla="*/ 10000 h 10000"/>
                    <a:gd name="connsiteX4-345" fmla="*/ 5340 w 10000"/>
                    <a:gd name="connsiteY4-346" fmla="*/ 9956 h 10000"/>
                    <a:gd name="connsiteX5-347" fmla="*/ 0 w 10000"/>
                    <a:gd name="connsiteY5-348" fmla="*/ 5043 h 10000"/>
                    <a:gd name="connsiteX6-349" fmla="*/ 5183 w 10000"/>
                    <a:gd name="connsiteY6-350" fmla="*/ 44 h 10000"/>
                    <a:gd name="connsiteX0-351" fmla="*/ 5183 w 10000"/>
                    <a:gd name="connsiteY0-352" fmla="*/ 44 h 10000"/>
                    <a:gd name="connsiteX1-353" fmla="*/ 10000 w 10000"/>
                    <a:gd name="connsiteY1-354" fmla="*/ 0 h 10000"/>
                    <a:gd name="connsiteX2-355" fmla="*/ 8935 w 10000"/>
                    <a:gd name="connsiteY2-356" fmla="*/ 4956 h 10000"/>
                    <a:gd name="connsiteX3-357" fmla="*/ 9999 w 10000"/>
                    <a:gd name="connsiteY3-358" fmla="*/ 10000 h 10000"/>
                    <a:gd name="connsiteX4-359" fmla="*/ 5183 w 10000"/>
                    <a:gd name="connsiteY4-360" fmla="*/ 9912 h 10000"/>
                    <a:gd name="connsiteX5-361" fmla="*/ 0 w 10000"/>
                    <a:gd name="connsiteY5-362" fmla="*/ 5043 h 10000"/>
                    <a:gd name="connsiteX6-363" fmla="*/ 5183 w 10000"/>
                    <a:gd name="connsiteY6-364" fmla="*/ 44 h 10000"/>
                    <a:gd name="connsiteX0-365" fmla="*/ 603 w 5420"/>
                    <a:gd name="connsiteY0-366" fmla="*/ 44 h 10000"/>
                    <a:gd name="connsiteX1-367" fmla="*/ 5420 w 5420"/>
                    <a:gd name="connsiteY1-368" fmla="*/ 0 h 10000"/>
                    <a:gd name="connsiteX2-369" fmla="*/ 4355 w 5420"/>
                    <a:gd name="connsiteY2-370" fmla="*/ 4956 h 10000"/>
                    <a:gd name="connsiteX3-371" fmla="*/ 5419 w 5420"/>
                    <a:gd name="connsiteY3-372" fmla="*/ 10000 h 10000"/>
                    <a:gd name="connsiteX4-373" fmla="*/ 603 w 5420"/>
                    <a:gd name="connsiteY4-374" fmla="*/ 9912 h 10000"/>
                    <a:gd name="connsiteX5-375" fmla="*/ 603 w 5420"/>
                    <a:gd name="connsiteY5-376" fmla="*/ 44 h 10000"/>
                    <a:gd name="connsiteX0-377" fmla="*/ 1112 w 9999"/>
                    <a:gd name="connsiteY0-378" fmla="*/ 9912 h 11176"/>
                    <a:gd name="connsiteX1-379" fmla="*/ 1112 w 9999"/>
                    <a:gd name="connsiteY1-380" fmla="*/ 44 h 11176"/>
                    <a:gd name="connsiteX2-381" fmla="*/ 9999 w 9999"/>
                    <a:gd name="connsiteY2-382" fmla="*/ 0 h 11176"/>
                    <a:gd name="connsiteX3-383" fmla="*/ 8034 w 9999"/>
                    <a:gd name="connsiteY3-384" fmla="*/ 4956 h 11176"/>
                    <a:gd name="connsiteX4-385" fmla="*/ 9997 w 9999"/>
                    <a:gd name="connsiteY4-386" fmla="*/ 10000 h 11176"/>
                    <a:gd name="connsiteX5-387" fmla="*/ 2783 w 9999"/>
                    <a:gd name="connsiteY5-388" fmla="*/ 11176 h 11176"/>
                    <a:gd name="connsiteX0-389" fmla="*/ 1112 w 10000"/>
                    <a:gd name="connsiteY0-390" fmla="*/ 8869 h 8948"/>
                    <a:gd name="connsiteX1-391" fmla="*/ 1112 w 10000"/>
                    <a:gd name="connsiteY1-392" fmla="*/ 39 h 8948"/>
                    <a:gd name="connsiteX2-393" fmla="*/ 10000 w 10000"/>
                    <a:gd name="connsiteY2-394" fmla="*/ 0 h 8948"/>
                    <a:gd name="connsiteX3-395" fmla="*/ 8035 w 10000"/>
                    <a:gd name="connsiteY3-396" fmla="*/ 4435 h 8948"/>
                    <a:gd name="connsiteX4-397" fmla="*/ 9998 w 10000"/>
                    <a:gd name="connsiteY4-398" fmla="*/ 8948 h 8948"/>
                    <a:gd name="connsiteX0-399" fmla="*/ 0 w 8888"/>
                    <a:gd name="connsiteY0-400" fmla="*/ 44 h 10000"/>
                    <a:gd name="connsiteX1-401" fmla="*/ 8888 w 8888"/>
                    <a:gd name="connsiteY1-402" fmla="*/ 0 h 10000"/>
                    <a:gd name="connsiteX2-403" fmla="*/ 6923 w 8888"/>
                    <a:gd name="connsiteY2-404" fmla="*/ 4956 h 10000"/>
                    <a:gd name="connsiteX3-405" fmla="*/ 8886 w 8888"/>
                    <a:gd name="connsiteY3-406" fmla="*/ 10000 h 10000"/>
                    <a:gd name="connsiteX0-407" fmla="*/ 2211 w 2211"/>
                    <a:gd name="connsiteY0-408" fmla="*/ 0 h 10000"/>
                    <a:gd name="connsiteX1-409" fmla="*/ 0 w 2211"/>
                    <a:gd name="connsiteY1-410" fmla="*/ 4956 h 10000"/>
                    <a:gd name="connsiteX2-411" fmla="*/ 2209 w 2211"/>
                    <a:gd name="connsiteY2-412" fmla="*/ 10000 h 100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211" h="10000">
                      <a:moveTo>
                        <a:pt x="2211" y="0"/>
                      </a:moveTo>
                      <a:cubicBezTo>
                        <a:pt x="739" y="0"/>
                        <a:pt x="0" y="3289"/>
                        <a:pt x="0" y="4956"/>
                      </a:cubicBezTo>
                      <a:cubicBezTo>
                        <a:pt x="0" y="6622"/>
                        <a:pt x="737" y="10000"/>
                        <a:pt x="2209" y="10000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0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33" name="Group 121"/>
              <p:cNvGrpSpPr/>
              <p:nvPr/>
            </p:nvGrpSpPr>
            <p:grpSpPr>
              <a:xfrm>
                <a:off x="7281233" y="1290680"/>
                <a:ext cx="1652980" cy="74730"/>
                <a:chOff x="1486315" y="1289057"/>
                <a:chExt cx="2597616" cy="117436"/>
              </a:xfrm>
            </p:grpSpPr>
            <p:cxnSp>
              <p:nvCxnSpPr>
                <p:cNvPr id="45" name="Straight Connector 122"/>
                <p:cNvCxnSpPr/>
                <p:nvPr/>
              </p:nvCxnSpPr>
              <p:spPr>
                <a:xfrm flipV="1">
                  <a:off x="1603168" y="1348687"/>
                  <a:ext cx="2480763" cy="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Oval 123"/>
                <p:cNvSpPr/>
                <p:nvPr/>
              </p:nvSpPr>
              <p:spPr>
                <a:xfrm>
                  <a:off x="1486315" y="1289057"/>
                  <a:ext cx="120028" cy="117436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0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cxnSp>
            <p:nvCxnSpPr>
              <p:cNvPr id="34" name="Straight Connector 122"/>
              <p:cNvCxnSpPr/>
              <p:nvPr/>
            </p:nvCxnSpPr>
            <p:spPr>
              <a:xfrm>
                <a:off x="8437202" y="1088871"/>
                <a:ext cx="501632" cy="1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122"/>
              <p:cNvCxnSpPr/>
              <p:nvPr/>
            </p:nvCxnSpPr>
            <p:spPr>
              <a:xfrm>
                <a:off x="8437202" y="573884"/>
                <a:ext cx="0" cy="505633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119"/>
              <p:cNvGrpSpPr/>
              <p:nvPr/>
            </p:nvGrpSpPr>
            <p:grpSpPr>
              <a:xfrm>
                <a:off x="10040286" y="-197514"/>
                <a:ext cx="647117" cy="460460"/>
                <a:chOff x="3990333" y="5435921"/>
                <a:chExt cx="1016928" cy="723601"/>
              </a:xfrm>
            </p:grpSpPr>
            <p:sp>
              <p:nvSpPr>
                <p:cNvPr id="43" name="Stored Data 71"/>
                <p:cNvSpPr/>
                <p:nvPr/>
              </p:nvSpPr>
              <p:spPr>
                <a:xfrm rot="10800000">
                  <a:off x="3997592" y="5435941"/>
                  <a:ext cx="1009669" cy="723580"/>
                </a:xfrm>
                <a:custGeom>
                  <a:avLst/>
                  <a:gdLst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8333 w 10000"/>
                    <a:gd name="connsiteY2" fmla="*/ 500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-1" fmla="*/ 4932 w 13265"/>
                    <a:gd name="connsiteY0-2" fmla="*/ 0 h 10000"/>
                    <a:gd name="connsiteX1-3" fmla="*/ 13265 w 13265"/>
                    <a:gd name="connsiteY1-4" fmla="*/ 0 h 10000"/>
                    <a:gd name="connsiteX2-5" fmla="*/ 11598 w 13265"/>
                    <a:gd name="connsiteY2-6" fmla="*/ 5000 h 10000"/>
                    <a:gd name="connsiteX3-7" fmla="*/ 13265 w 13265"/>
                    <a:gd name="connsiteY3-8" fmla="*/ 10000 h 10000"/>
                    <a:gd name="connsiteX4-9" fmla="*/ 4932 w 13265"/>
                    <a:gd name="connsiteY4-10" fmla="*/ 10000 h 10000"/>
                    <a:gd name="connsiteX5-11" fmla="*/ 0 w 13265"/>
                    <a:gd name="connsiteY5-12" fmla="*/ 5084 h 10000"/>
                    <a:gd name="connsiteX6-13" fmla="*/ 4932 w 13265"/>
                    <a:gd name="connsiteY6-14" fmla="*/ 0 h 10000"/>
                    <a:gd name="connsiteX0-15" fmla="*/ 5226 w 13559"/>
                    <a:gd name="connsiteY0-16" fmla="*/ 0 h 10000"/>
                    <a:gd name="connsiteX1-17" fmla="*/ 13559 w 13559"/>
                    <a:gd name="connsiteY1-18" fmla="*/ 0 h 10000"/>
                    <a:gd name="connsiteX2-19" fmla="*/ 11892 w 13559"/>
                    <a:gd name="connsiteY2-20" fmla="*/ 5000 h 10000"/>
                    <a:gd name="connsiteX3-21" fmla="*/ 13559 w 13559"/>
                    <a:gd name="connsiteY3-22" fmla="*/ 10000 h 10000"/>
                    <a:gd name="connsiteX4-23" fmla="*/ 5226 w 13559"/>
                    <a:gd name="connsiteY4-24" fmla="*/ 10000 h 10000"/>
                    <a:gd name="connsiteX5-25" fmla="*/ 294 w 13559"/>
                    <a:gd name="connsiteY5-26" fmla="*/ 5084 h 10000"/>
                    <a:gd name="connsiteX6-27" fmla="*/ 5226 w 13559"/>
                    <a:gd name="connsiteY6-28" fmla="*/ 0 h 10000"/>
                    <a:gd name="connsiteX0-29" fmla="*/ 4933 w 13266"/>
                    <a:gd name="connsiteY0-30" fmla="*/ 0 h 10000"/>
                    <a:gd name="connsiteX1-31" fmla="*/ 13266 w 13266"/>
                    <a:gd name="connsiteY1-32" fmla="*/ 0 h 10000"/>
                    <a:gd name="connsiteX2-33" fmla="*/ 11599 w 13266"/>
                    <a:gd name="connsiteY2-34" fmla="*/ 5000 h 10000"/>
                    <a:gd name="connsiteX3-35" fmla="*/ 13266 w 13266"/>
                    <a:gd name="connsiteY3-36" fmla="*/ 10000 h 10000"/>
                    <a:gd name="connsiteX4-37" fmla="*/ 4933 w 13266"/>
                    <a:gd name="connsiteY4-38" fmla="*/ 10000 h 10000"/>
                    <a:gd name="connsiteX5-39" fmla="*/ 1 w 13266"/>
                    <a:gd name="connsiteY5-40" fmla="*/ 5084 h 10000"/>
                    <a:gd name="connsiteX6-41" fmla="*/ 4933 w 13266"/>
                    <a:gd name="connsiteY6-42" fmla="*/ 0 h 10000"/>
                    <a:gd name="connsiteX0-43" fmla="*/ 4933 w 13266"/>
                    <a:gd name="connsiteY0-44" fmla="*/ 0 h 10000"/>
                    <a:gd name="connsiteX1-45" fmla="*/ 13266 w 13266"/>
                    <a:gd name="connsiteY1-46" fmla="*/ 0 h 10000"/>
                    <a:gd name="connsiteX2-47" fmla="*/ 11599 w 13266"/>
                    <a:gd name="connsiteY2-48" fmla="*/ 5000 h 10000"/>
                    <a:gd name="connsiteX3-49" fmla="*/ 13266 w 13266"/>
                    <a:gd name="connsiteY3-50" fmla="*/ 10000 h 10000"/>
                    <a:gd name="connsiteX4-51" fmla="*/ 4933 w 13266"/>
                    <a:gd name="connsiteY4-52" fmla="*/ 10000 h 10000"/>
                    <a:gd name="connsiteX5-53" fmla="*/ 1 w 13266"/>
                    <a:gd name="connsiteY5-54" fmla="*/ 5084 h 10000"/>
                    <a:gd name="connsiteX6-55" fmla="*/ 4933 w 13266"/>
                    <a:gd name="connsiteY6-56" fmla="*/ 0 h 10000"/>
                    <a:gd name="connsiteX0-57" fmla="*/ 4966 w 13299"/>
                    <a:gd name="connsiteY0-58" fmla="*/ 0 h 10000"/>
                    <a:gd name="connsiteX1-59" fmla="*/ 13299 w 13299"/>
                    <a:gd name="connsiteY1-60" fmla="*/ 0 h 10000"/>
                    <a:gd name="connsiteX2-61" fmla="*/ 11632 w 13299"/>
                    <a:gd name="connsiteY2-62" fmla="*/ 5000 h 10000"/>
                    <a:gd name="connsiteX3-63" fmla="*/ 13299 w 13299"/>
                    <a:gd name="connsiteY3-64" fmla="*/ 10000 h 10000"/>
                    <a:gd name="connsiteX4-65" fmla="*/ 7782 w 13299"/>
                    <a:gd name="connsiteY4-66" fmla="*/ 10000 h 10000"/>
                    <a:gd name="connsiteX5-67" fmla="*/ 34 w 13299"/>
                    <a:gd name="connsiteY5-68" fmla="*/ 5084 h 10000"/>
                    <a:gd name="connsiteX6-69" fmla="*/ 4966 w 13299"/>
                    <a:gd name="connsiteY6-70" fmla="*/ 0 h 10000"/>
                    <a:gd name="connsiteX0-71" fmla="*/ 4947 w 13280"/>
                    <a:gd name="connsiteY0-72" fmla="*/ 0 h 10000"/>
                    <a:gd name="connsiteX1-73" fmla="*/ 13280 w 13280"/>
                    <a:gd name="connsiteY1-74" fmla="*/ 0 h 10000"/>
                    <a:gd name="connsiteX2-75" fmla="*/ 11613 w 13280"/>
                    <a:gd name="connsiteY2-76" fmla="*/ 5000 h 10000"/>
                    <a:gd name="connsiteX3-77" fmla="*/ 13280 w 13280"/>
                    <a:gd name="connsiteY3-78" fmla="*/ 10000 h 10000"/>
                    <a:gd name="connsiteX4-79" fmla="*/ 6702 w 13280"/>
                    <a:gd name="connsiteY4-80" fmla="*/ 9832 h 10000"/>
                    <a:gd name="connsiteX5-81" fmla="*/ 15 w 13280"/>
                    <a:gd name="connsiteY5-82" fmla="*/ 5084 h 10000"/>
                    <a:gd name="connsiteX6-83" fmla="*/ 4947 w 13280"/>
                    <a:gd name="connsiteY6-84" fmla="*/ 0 h 10000"/>
                    <a:gd name="connsiteX0-85" fmla="*/ 4933 w 13266"/>
                    <a:gd name="connsiteY0-86" fmla="*/ 0 h 10000"/>
                    <a:gd name="connsiteX1-87" fmla="*/ 13266 w 13266"/>
                    <a:gd name="connsiteY1-88" fmla="*/ 0 h 10000"/>
                    <a:gd name="connsiteX2-89" fmla="*/ 11599 w 13266"/>
                    <a:gd name="connsiteY2-90" fmla="*/ 5000 h 10000"/>
                    <a:gd name="connsiteX3-91" fmla="*/ 13266 w 13266"/>
                    <a:gd name="connsiteY3-92" fmla="*/ 10000 h 10000"/>
                    <a:gd name="connsiteX4-93" fmla="*/ 6688 w 13266"/>
                    <a:gd name="connsiteY4-94" fmla="*/ 9832 h 10000"/>
                    <a:gd name="connsiteX5-95" fmla="*/ 1 w 13266"/>
                    <a:gd name="connsiteY5-96" fmla="*/ 5084 h 10000"/>
                    <a:gd name="connsiteX6-97" fmla="*/ 4933 w 13266"/>
                    <a:gd name="connsiteY6-98" fmla="*/ 0 h 10000"/>
                    <a:gd name="connsiteX0-99" fmla="*/ 5711 w 13268"/>
                    <a:gd name="connsiteY0-100" fmla="*/ 126 h 10000"/>
                    <a:gd name="connsiteX1-101" fmla="*/ 13268 w 13268"/>
                    <a:gd name="connsiteY1-102" fmla="*/ 0 h 10000"/>
                    <a:gd name="connsiteX2-103" fmla="*/ 11601 w 13268"/>
                    <a:gd name="connsiteY2-104" fmla="*/ 5000 h 10000"/>
                    <a:gd name="connsiteX3-105" fmla="*/ 13268 w 13268"/>
                    <a:gd name="connsiteY3-106" fmla="*/ 10000 h 10000"/>
                    <a:gd name="connsiteX4-107" fmla="*/ 6690 w 13268"/>
                    <a:gd name="connsiteY4-108" fmla="*/ 9832 h 10000"/>
                    <a:gd name="connsiteX5-109" fmla="*/ 3 w 13268"/>
                    <a:gd name="connsiteY5-110" fmla="*/ 5084 h 10000"/>
                    <a:gd name="connsiteX6-111" fmla="*/ 5711 w 13268"/>
                    <a:gd name="connsiteY6-112" fmla="*/ 126 h 10000"/>
                    <a:gd name="connsiteX0-113" fmla="*/ 5709 w 13266"/>
                    <a:gd name="connsiteY0-114" fmla="*/ 126 h 10000"/>
                    <a:gd name="connsiteX1-115" fmla="*/ 13266 w 13266"/>
                    <a:gd name="connsiteY1-116" fmla="*/ 0 h 10000"/>
                    <a:gd name="connsiteX2-117" fmla="*/ 11599 w 13266"/>
                    <a:gd name="connsiteY2-118" fmla="*/ 5000 h 10000"/>
                    <a:gd name="connsiteX3-119" fmla="*/ 13266 w 13266"/>
                    <a:gd name="connsiteY3-120" fmla="*/ 10000 h 10000"/>
                    <a:gd name="connsiteX4-121" fmla="*/ 6688 w 13266"/>
                    <a:gd name="connsiteY4-122" fmla="*/ 9832 h 10000"/>
                    <a:gd name="connsiteX5-123" fmla="*/ 1 w 13266"/>
                    <a:gd name="connsiteY5-124" fmla="*/ 5084 h 10000"/>
                    <a:gd name="connsiteX6-125" fmla="*/ 5709 w 13266"/>
                    <a:gd name="connsiteY6-126" fmla="*/ 126 h 10000"/>
                    <a:gd name="connsiteX0-127" fmla="*/ 5709 w 13266"/>
                    <a:gd name="connsiteY0-128" fmla="*/ 126 h 10000"/>
                    <a:gd name="connsiteX1-129" fmla="*/ 13266 w 13266"/>
                    <a:gd name="connsiteY1-130" fmla="*/ 0 h 10000"/>
                    <a:gd name="connsiteX2-131" fmla="*/ 11599 w 13266"/>
                    <a:gd name="connsiteY2-132" fmla="*/ 5000 h 10000"/>
                    <a:gd name="connsiteX3-133" fmla="*/ 13266 w 13266"/>
                    <a:gd name="connsiteY3-134" fmla="*/ 10000 h 10000"/>
                    <a:gd name="connsiteX4-135" fmla="*/ 6688 w 13266"/>
                    <a:gd name="connsiteY4-136" fmla="*/ 9832 h 10000"/>
                    <a:gd name="connsiteX5-137" fmla="*/ 1 w 13266"/>
                    <a:gd name="connsiteY5-138" fmla="*/ 5084 h 10000"/>
                    <a:gd name="connsiteX6-139" fmla="*/ 5709 w 13266"/>
                    <a:gd name="connsiteY6-140" fmla="*/ 126 h 10000"/>
                    <a:gd name="connsiteX0-141" fmla="*/ 6688 w 13265"/>
                    <a:gd name="connsiteY0-142" fmla="*/ 42 h 10000"/>
                    <a:gd name="connsiteX1-143" fmla="*/ 13265 w 13265"/>
                    <a:gd name="connsiteY1-144" fmla="*/ 0 h 10000"/>
                    <a:gd name="connsiteX2-145" fmla="*/ 11598 w 13265"/>
                    <a:gd name="connsiteY2-146" fmla="*/ 5000 h 10000"/>
                    <a:gd name="connsiteX3-147" fmla="*/ 13265 w 13265"/>
                    <a:gd name="connsiteY3-148" fmla="*/ 10000 h 10000"/>
                    <a:gd name="connsiteX4-149" fmla="*/ 6687 w 13265"/>
                    <a:gd name="connsiteY4-150" fmla="*/ 9832 h 10000"/>
                    <a:gd name="connsiteX5-151" fmla="*/ 0 w 13265"/>
                    <a:gd name="connsiteY5-152" fmla="*/ 5084 h 10000"/>
                    <a:gd name="connsiteX6-153" fmla="*/ 6688 w 13265"/>
                    <a:gd name="connsiteY6-154" fmla="*/ 42 h 10000"/>
                    <a:gd name="connsiteX0-155" fmla="*/ 6688 w 13265"/>
                    <a:gd name="connsiteY0-156" fmla="*/ 42 h 9832"/>
                    <a:gd name="connsiteX1-157" fmla="*/ 13265 w 13265"/>
                    <a:gd name="connsiteY1-158" fmla="*/ 0 h 9832"/>
                    <a:gd name="connsiteX2-159" fmla="*/ 11598 w 13265"/>
                    <a:gd name="connsiteY2-160" fmla="*/ 5000 h 9832"/>
                    <a:gd name="connsiteX3-161" fmla="*/ 11387 w 13265"/>
                    <a:gd name="connsiteY3-162" fmla="*/ 9790 h 9832"/>
                    <a:gd name="connsiteX4-163" fmla="*/ 6687 w 13265"/>
                    <a:gd name="connsiteY4-164" fmla="*/ 9832 h 9832"/>
                    <a:gd name="connsiteX5-165" fmla="*/ 0 w 13265"/>
                    <a:gd name="connsiteY5-166" fmla="*/ 5084 h 9832"/>
                    <a:gd name="connsiteX6-167" fmla="*/ 6688 w 13265"/>
                    <a:gd name="connsiteY6-168" fmla="*/ 42 h 9832"/>
                    <a:gd name="connsiteX0-169" fmla="*/ 5042 w 10000"/>
                    <a:gd name="connsiteY0-170" fmla="*/ 43 h 10000"/>
                    <a:gd name="connsiteX1-171" fmla="*/ 10000 w 10000"/>
                    <a:gd name="connsiteY1-172" fmla="*/ 0 h 10000"/>
                    <a:gd name="connsiteX2-173" fmla="*/ 8743 w 10000"/>
                    <a:gd name="connsiteY2-174" fmla="*/ 5085 h 10000"/>
                    <a:gd name="connsiteX3-175" fmla="*/ 9692 w 10000"/>
                    <a:gd name="connsiteY3-176" fmla="*/ 10000 h 10000"/>
                    <a:gd name="connsiteX4-177" fmla="*/ 5041 w 10000"/>
                    <a:gd name="connsiteY4-178" fmla="*/ 10000 h 10000"/>
                    <a:gd name="connsiteX5-179" fmla="*/ 0 w 10000"/>
                    <a:gd name="connsiteY5-180" fmla="*/ 5171 h 10000"/>
                    <a:gd name="connsiteX6-181" fmla="*/ 5042 w 10000"/>
                    <a:gd name="connsiteY6-182" fmla="*/ 43 h 10000"/>
                    <a:gd name="connsiteX0-183" fmla="*/ 5042 w 10000"/>
                    <a:gd name="connsiteY0-184" fmla="*/ 43 h 10000"/>
                    <a:gd name="connsiteX1-185" fmla="*/ 10000 w 10000"/>
                    <a:gd name="connsiteY1-186" fmla="*/ 0 h 10000"/>
                    <a:gd name="connsiteX2-187" fmla="*/ 8743 w 10000"/>
                    <a:gd name="connsiteY2-188" fmla="*/ 5085 h 10000"/>
                    <a:gd name="connsiteX3-189" fmla="*/ 9784 w 10000"/>
                    <a:gd name="connsiteY3-190" fmla="*/ 10000 h 10000"/>
                    <a:gd name="connsiteX4-191" fmla="*/ 5041 w 10000"/>
                    <a:gd name="connsiteY4-192" fmla="*/ 10000 h 10000"/>
                    <a:gd name="connsiteX5-193" fmla="*/ 0 w 10000"/>
                    <a:gd name="connsiteY5-194" fmla="*/ 5171 h 10000"/>
                    <a:gd name="connsiteX6-195" fmla="*/ 5042 w 10000"/>
                    <a:gd name="connsiteY6-196" fmla="*/ 43 h 10000"/>
                    <a:gd name="connsiteX0-197" fmla="*/ 5042 w 9784"/>
                    <a:gd name="connsiteY0-198" fmla="*/ 0 h 9957"/>
                    <a:gd name="connsiteX1-199" fmla="*/ 9415 w 9784"/>
                    <a:gd name="connsiteY1-200" fmla="*/ 171 h 9957"/>
                    <a:gd name="connsiteX2-201" fmla="*/ 8743 w 9784"/>
                    <a:gd name="connsiteY2-202" fmla="*/ 5042 h 9957"/>
                    <a:gd name="connsiteX3-203" fmla="*/ 9784 w 9784"/>
                    <a:gd name="connsiteY3-204" fmla="*/ 9957 h 9957"/>
                    <a:gd name="connsiteX4-205" fmla="*/ 5041 w 9784"/>
                    <a:gd name="connsiteY4-206" fmla="*/ 9957 h 9957"/>
                    <a:gd name="connsiteX5-207" fmla="*/ 0 w 9784"/>
                    <a:gd name="connsiteY5-208" fmla="*/ 5128 h 9957"/>
                    <a:gd name="connsiteX6-209" fmla="*/ 5042 w 9784"/>
                    <a:gd name="connsiteY6-210" fmla="*/ 0 h 9957"/>
                    <a:gd name="connsiteX0-211" fmla="*/ 5153 w 10000"/>
                    <a:gd name="connsiteY0-212" fmla="*/ 0 h 10000"/>
                    <a:gd name="connsiteX1-213" fmla="*/ 9875 w 10000"/>
                    <a:gd name="connsiteY1-214" fmla="*/ 172 h 10000"/>
                    <a:gd name="connsiteX2-215" fmla="*/ 8936 w 10000"/>
                    <a:gd name="connsiteY2-216" fmla="*/ 5064 h 10000"/>
                    <a:gd name="connsiteX3-217" fmla="*/ 10000 w 10000"/>
                    <a:gd name="connsiteY3-218" fmla="*/ 10000 h 10000"/>
                    <a:gd name="connsiteX4-219" fmla="*/ 5152 w 10000"/>
                    <a:gd name="connsiteY4-220" fmla="*/ 10000 h 10000"/>
                    <a:gd name="connsiteX5-221" fmla="*/ 0 w 10000"/>
                    <a:gd name="connsiteY5-222" fmla="*/ 5150 h 10000"/>
                    <a:gd name="connsiteX6-223" fmla="*/ 5153 w 10000"/>
                    <a:gd name="connsiteY6-224" fmla="*/ 0 h 10000"/>
                    <a:gd name="connsiteX0-225" fmla="*/ 5153 w 10001"/>
                    <a:gd name="connsiteY0-226" fmla="*/ 0 h 10000"/>
                    <a:gd name="connsiteX1-227" fmla="*/ 10001 w 10001"/>
                    <a:gd name="connsiteY1-228" fmla="*/ 215 h 10000"/>
                    <a:gd name="connsiteX2-229" fmla="*/ 8936 w 10001"/>
                    <a:gd name="connsiteY2-230" fmla="*/ 5064 h 10000"/>
                    <a:gd name="connsiteX3-231" fmla="*/ 10000 w 10001"/>
                    <a:gd name="connsiteY3-232" fmla="*/ 10000 h 10000"/>
                    <a:gd name="connsiteX4-233" fmla="*/ 5152 w 10001"/>
                    <a:gd name="connsiteY4-234" fmla="*/ 10000 h 10000"/>
                    <a:gd name="connsiteX5-235" fmla="*/ 0 w 10001"/>
                    <a:gd name="connsiteY5-236" fmla="*/ 5150 h 10000"/>
                    <a:gd name="connsiteX6-237" fmla="*/ 5153 w 10001"/>
                    <a:gd name="connsiteY6-238" fmla="*/ 0 h 10000"/>
                    <a:gd name="connsiteX0-239" fmla="*/ 5184 w 10001"/>
                    <a:gd name="connsiteY0-240" fmla="*/ 43 h 9785"/>
                    <a:gd name="connsiteX1-241" fmla="*/ 10001 w 10001"/>
                    <a:gd name="connsiteY1-242" fmla="*/ 0 h 9785"/>
                    <a:gd name="connsiteX2-243" fmla="*/ 8936 w 10001"/>
                    <a:gd name="connsiteY2-244" fmla="*/ 4849 h 9785"/>
                    <a:gd name="connsiteX3-245" fmla="*/ 10000 w 10001"/>
                    <a:gd name="connsiteY3-246" fmla="*/ 9785 h 9785"/>
                    <a:gd name="connsiteX4-247" fmla="*/ 5152 w 10001"/>
                    <a:gd name="connsiteY4-248" fmla="*/ 9785 h 9785"/>
                    <a:gd name="connsiteX5-249" fmla="*/ 0 w 10001"/>
                    <a:gd name="connsiteY5-250" fmla="*/ 4935 h 9785"/>
                    <a:gd name="connsiteX6-251" fmla="*/ 5184 w 10001"/>
                    <a:gd name="connsiteY6-252" fmla="*/ 43 h 9785"/>
                    <a:gd name="connsiteX0-253" fmla="*/ 5183 w 10000"/>
                    <a:gd name="connsiteY0-254" fmla="*/ 44 h 10000"/>
                    <a:gd name="connsiteX1-255" fmla="*/ 10000 w 10000"/>
                    <a:gd name="connsiteY1-256" fmla="*/ 0 h 10000"/>
                    <a:gd name="connsiteX2-257" fmla="*/ 8935 w 10000"/>
                    <a:gd name="connsiteY2-258" fmla="*/ 4956 h 10000"/>
                    <a:gd name="connsiteX3-259" fmla="*/ 9999 w 10000"/>
                    <a:gd name="connsiteY3-260" fmla="*/ 10000 h 10000"/>
                    <a:gd name="connsiteX4-261" fmla="*/ 5151 w 10000"/>
                    <a:gd name="connsiteY4-262" fmla="*/ 10000 h 10000"/>
                    <a:gd name="connsiteX5-263" fmla="*/ 0 w 10000"/>
                    <a:gd name="connsiteY5-264" fmla="*/ 5043 h 10000"/>
                    <a:gd name="connsiteX6-265" fmla="*/ 5183 w 10000"/>
                    <a:gd name="connsiteY6-266" fmla="*/ 44 h 10000"/>
                    <a:gd name="connsiteX0-267" fmla="*/ 5183 w 10000"/>
                    <a:gd name="connsiteY0-268" fmla="*/ 44 h 10000"/>
                    <a:gd name="connsiteX1-269" fmla="*/ 10000 w 10000"/>
                    <a:gd name="connsiteY1-270" fmla="*/ 0 h 10000"/>
                    <a:gd name="connsiteX2-271" fmla="*/ 8935 w 10000"/>
                    <a:gd name="connsiteY2-272" fmla="*/ 4956 h 10000"/>
                    <a:gd name="connsiteX3-273" fmla="*/ 9999 w 10000"/>
                    <a:gd name="connsiteY3-274" fmla="*/ 10000 h 10000"/>
                    <a:gd name="connsiteX4-275" fmla="*/ 5151 w 10000"/>
                    <a:gd name="connsiteY4-276" fmla="*/ 10000 h 10000"/>
                    <a:gd name="connsiteX5-277" fmla="*/ 0 w 10000"/>
                    <a:gd name="connsiteY5-278" fmla="*/ 5043 h 10000"/>
                    <a:gd name="connsiteX6-279" fmla="*/ 5183 w 10000"/>
                    <a:gd name="connsiteY6-280" fmla="*/ 44 h 10000"/>
                    <a:gd name="connsiteX0-281" fmla="*/ 5183 w 10000"/>
                    <a:gd name="connsiteY0-282" fmla="*/ 44 h 10000"/>
                    <a:gd name="connsiteX1-283" fmla="*/ 10000 w 10000"/>
                    <a:gd name="connsiteY1-284" fmla="*/ 0 h 10000"/>
                    <a:gd name="connsiteX2-285" fmla="*/ 8935 w 10000"/>
                    <a:gd name="connsiteY2-286" fmla="*/ 4956 h 10000"/>
                    <a:gd name="connsiteX3-287" fmla="*/ 9999 w 10000"/>
                    <a:gd name="connsiteY3-288" fmla="*/ 10000 h 10000"/>
                    <a:gd name="connsiteX4-289" fmla="*/ 5151 w 10000"/>
                    <a:gd name="connsiteY4-290" fmla="*/ 10000 h 10000"/>
                    <a:gd name="connsiteX5-291" fmla="*/ 0 w 10000"/>
                    <a:gd name="connsiteY5-292" fmla="*/ 5043 h 10000"/>
                    <a:gd name="connsiteX6-293" fmla="*/ 5183 w 10000"/>
                    <a:gd name="connsiteY6-294" fmla="*/ 44 h 10000"/>
                    <a:gd name="connsiteX0-295" fmla="*/ 5183 w 10000"/>
                    <a:gd name="connsiteY0-296" fmla="*/ 44 h 10000"/>
                    <a:gd name="connsiteX1-297" fmla="*/ 10000 w 10000"/>
                    <a:gd name="connsiteY1-298" fmla="*/ 0 h 10000"/>
                    <a:gd name="connsiteX2-299" fmla="*/ 8935 w 10000"/>
                    <a:gd name="connsiteY2-300" fmla="*/ 4956 h 10000"/>
                    <a:gd name="connsiteX3-301" fmla="*/ 9999 w 10000"/>
                    <a:gd name="connsiteY3-302" fmla="*/ 10000 h 10000"/>
                    <a:gd name="connsiteX4-303" fmla="*/ 5151 w 10000"/>
                    <a:gd name="connsiteY4-304" fmla="*/ 10000 h 10000"/>
                    <a:gd name="connsiteX5-305" fmla="*/ 0 w 10000"/>
                    <a:gd name="connsiteY5-306" fmla="*/ 5043 h 10000"/>
                    <a:gd name="connsiteX6-307" fmla="*/ 5183 w 10000"/>
                    <a:gd name="connsiteY6-308" fmla="*/ 44 h 10000"/>
                    <a:gd name="connsiteX0-309" fmla="*/ 5183 w 10000"/>
                    <a:gd name="connsiteY0-310" fmla="*/ 44 h 10000"/>
                    <a:gd name="connsiteX1-311" fmla="*/ 10000 w 10000"/>
                    <a:gd name="connsiteY1-312" fmla="*/ 0 h 10000"/>
                    <a:gd name="connsiteX2-313" fmla="*/ 8935 w 10000"/>
                    <a:gd name="connsiteY2-314" fmla="*/ 4956 h 10000"/>
                    <a:gd name="connsiteX3-315" fmla="*/ 9999 w 10000"/>
                    <a:gd name="connsiteY3-316" fmla="*/ 10000 h 10000"/>
                    <a:gd name="connsiteX4-317" fmla="*/ 5151 w 10000"/>
                    <a:gd name="connsiteY4-318" fmla="*/ 10000 h 10000"/>
                    <a:gd name="connsiteX5-319" fmla="*/ 0 w 10000"/>
                    <a:gd name="connsiteY5-320" fmla="*/ 5043 h 10000"/>
                    <a:gd name="connsiteX6-321" fmla="*/ 5183 w 10000"/>
                    <a:gd name="connsiteY6-322" fmla="*/ 44 h 10000"/>
                    <a:gd name="connsiteX0-323" fmla="*/ 5183 w 10000"/>
                    <a:gd name="connsiteY0-324" fmla="*/ 44 h 10000"/>
                    <a:gd name="connsiteX1-325" fmla="*/ 10000 w 10000"/>
                    <a:gd name="connsiteY1-326" fmla="*/ 0 h 10000"/>
                    <a:gd name="connsiteX2-327" fmla="*/ 8935 w 10000"/>
                    <a:gd name="connsiteY2-328" fmla="*/ 4956 h 10000"/>
                    <a:gd name="connsiteX3-329" fmla="*/ 9999 w 10000"/>
                    <a:gd name="connsiteY3-330" fmla="*/ 10000 h 10000"/>
                    <a:gd name="connsiteX4-331" fmla="*/ 5340 w 10000"/>
                    <a:gd name="connsiteY4-332" fmla="*/ 9956 h 10000"/>
                    <a:gd name="connsiteX5-333" fmla="*/ 0 w 10000"/>
                    <a:gd name="connsiteY5-334" fmla="*/ 5043 h 10000"/>
                    <a:gd name="connsiteX6-335" fmla="*/ 5183 w 10000"/>
                    <a:gd name="connsiteY6-336" fmla="*/ 44 h 10000"/>
                    <a:gd name="connsiteX0-337" fmla="*/ 5183 w 10000"/>
                    <a:gd name="connsiteY0-338" fmla="*/ 44 h 10000"/>
                    <a:gd name="connsiteX1-339" fmla="*/ 10000 w 10000"/>
                    <a:gd name="connsiteY1-340" fmla="*/ 0 h 10000"/>
                    <a:gd name="connsiteX2-341" fmla="*/ 8935 w 10000"/>
                    <a:gd name="connsiteY2-342" fmla="*/ 4956 h 10000"/>
                    <a:gd name="connsiteX3-343" fmla="*/ 9999 w 10000"/>
                    <a:gd name="connsiteY3-344" fmla="*/ 10000 h 10000"/>
                    <a:gd name="connsiteX4-345" fmla="*/ 5340 w 10000"/>
                    <a:gd name="connsiteY4-346" fmla="*/ 9956 h 10000"/>
                    <a:gd name="connsiteX5-347" fmla="*/ 0 w 10000"/>
                    <a:gd name="connsiteY5-348" fmla="*/ 5043 h 10000"/>
                    <a:gd name="connsiteX6-349" fmla="*/ 5183 w 10000"/>
                    <a:gd name="connsiteY6-350" fmla="*/ 44 h 10000"/>
                    <a:gd name="connsiteX0-351" fmla="*/ 5183 w 10000"/>
                    <a:gd name="connsiteY0-352" fmla="*/ 44 h 10000"/>
                    <a:gd name="connsiteX1-353" fmla="*/ 10000 w 10000"/>
                    <a:gd name="connsiteY1-354" fmla="*/ 0 h 10000"/>
                    <a:gd name="connsiteX2-355" fmla="*/ 8935 w 10000"/>
                    <a:gd name="connsiteY2-356" fmla="*/ 4956 h 10000"/>
                    <a:gd name="connsiteX3-357" fmla="*/ 9999 w 10000"/>
                    <a:gd name="connsiteY3-358" fmla="*/ 10000 h 10000"/>
                    <a:gd name="connsiteX4-359" fmla="*/ 5183 w 10000"/>
                    <a:gd name="connsiteY4-360" fmla="*/ 9912 h 10000"/>
                    <a:gd name="connsiteX5-361" fmla="*/ 0 w 10000"/>
                    <a:gd name="connsiteY5-362" fmla="*/ 5043 h 10000"/>
                    <a:gd name="connsiteX6-363" fmla="*/ 5183 w 10000"/>
                    <a:gd name="connsiteY6-364" fmla="*/ 44 h 10000"/>
                    <a:gd name="connsiteX0-365" fmla="*/ 5183 w 10000"/>
                    <a:gd name="connsiteY0-366" fmla="*/ 44 h 10000"/>
                    <a:gd name="connsiteX1-367" fmla="*/ 10000 w 10000"/>
                    <a:gd name="connsiteY1-368" fmla="*/ 0 h 10000"/>
                    <a:gd name="connsiteX2-369" fmla="*/ 8935 w 10000"/>
                    <a:gd name="connsiteY2-370" fmla="*/ 4956 h 10000"/>
                    <a:gd name="connsiteX3-371" fmla="*/ 9999 w 10000"/>
                    <a:gd name="connsiteY3-372" fmla="*/ 10000 h 10000"/>
                    <a:gd name="connsiteX4-373" fmla="*/ 5183 w 10000"/>
                    <a:gd name="connsiteY4-374" fmla="*/ 9912 h 10000"/>
                    <a:gd name="connsiteX5-375" fmla="*/ 0 w 10000"/>
                    <a:gd name="connsiteY5-376" fmla="*/ 5043 h 10000"/>
                    <a:gd name="connsiteX6-377" fmla="*/ 5183 w 10000"/>
                    <a:gd name="connsiteY6-378" fmla="*/ 44 h 10000"/>
                    <a:gd name="connsiteX0-379" fmla="*/ 5183 w 10000"/>
                    <a:gd name="connsiteY0-380" fmla="*/ 44 h 10000"/>
                    <a:gd name="connsiteX1-381" fmla="*/ 10000 w 10000"/>
                    <a:gd name="connsiteY1-382" fmla="*/ 0 h 10000"/>
                    <a:gd name="connsiteX2-383" fmla="*/ 8935 w 10000"/>
                    <a:gd name="connsiteY2-384" fmla="*/ 4956 h 10000"/>
                    <a:gd name="connsiteX3-385" fmla="*/ 9999 w 10000"/>
                    <a:gd name="connsiteY3-386" fmla="*/ 10000 h 10000"/>
                    <a:gd name="connsiteX4-387" fmla="*/ 5183 w 10000"/>
                    <a:gd name="connsiteY4-388" fmla="*/ 9912 h 10000"/>
                    <a:gd name="connsiteX5-389" fmla="*/ 0 w 10000"/>
                    <a:gd name="connsiteY5-390" fmla="*/ 5043 h 10000"/>
                    <a:gd name="connsiteX6-391" fmla="*/ 5183 w 10000"/>
                    <a:gd name="connsiteY6-392" fmla="*/ 44 h 10000"/>
                    <a:gd name="connsiteX0-393" fmla="*/ 8935 w 10000"/>
                    <a:gd name="connsiteY0-394" fmla="*/ 4956 h 10000"/>
                    <a:gd name="connsiteX1-395" fmla="*/ 9999 w 10000"/>
                    <a:gd name="connsiteY1-396" fmla="*/ 10000 h 10000"/>
                    <a:gd name="connsiteX2-397" fmla="*/ 5183 w 10000"/>
                    <a:gd name="connsiteY2-398" fmla="*/ 9912 h 10000"/>
                    <a:gd name="connsiteX3-399" fmla="*/ 0 w 10000"/>
                    <a:gd name="connsiteY3-400" fmla="*/ 5043 h 10000"/>
                    <a:gd name="connsiteX4-401" fmla="*/ 5183 w 10000"/>
                    <a:gd name="connsiteY4-402" fmla="*/ 44 h 10000"/>
                    <a:gd name="connsiteX5-403" fmla="*/ 10000 w 10000"/>
                    <a:gd name="connsiteY5-404" fmla="*/ 0 h 10000"/>
                    <a:gd name="connsiteX6-405" fmla="*/ 9841 w 10000"/>
                    <a:gd name="connsiteY6-406" fmla="*/ 6220 h 10000"/>
                    <a:gd name="connsiteX0-407" fmla="*/ 8935 w 10000"/>
                    <a:gd name="connsiteY0-408" fmla="*/ 4956 h 10000"/>
                    <a:gd name="connsiteX1-409" fmla="*/ 9999 w 10000"/>
                    <a:gd name="connsiteY1-410" fmla="*/ 10000 h 10000"/>
                    <a:gd name="connsiteX2-411" fmla="*/ 5183 w 10000"/>
                    <a:gd name="connsiteY2-412" fmla="*/ 9912 h 10000"/>
                    <a:gd name="connsiteX3-413" fmla="*/ 0 w 10000"/>
                    <a:gd name="connsiteY3-414" fmla="*/ 5043 h 10000"/>
                    <a:gd name="connsiteX4-415" fmla="*/ 5183 w 10000"/>
                    <a:gd name="connsiteY4-416" fmla="*/ 44 h 10000"/>
                    <a:gd name="connsiteX5-417" fmla="*/ 10000 w 10000"/>
                    <a:gd name="connsiteY5-418" fmla="*/ 0 h 10000"/>
                    <a:gd name="connsiteX0-419" fmla="*/ 9999 w 10000"/>
                    <a:gd name="connsiteY0-420" fmla="*/ 10000 h 10000"/>
                    <a:gd name="connsiteX1-421" fmla="*/ 5183 w 10000"/>
                    <a:gd name="connsiteY1-422" fmla="*/ 9912 h 10000"/>
                    <a:gd name="connsiteX2-423" fmla="*/ 0 w 10000"/>
                    <a:gd name="connsiteY2-424" fmla="*/ 5043 h 10000"/>
                    <a:gd name="connsiteX3-425" fmla="*/ 5183 w 10000"/>
                    <a:gd name="connsiteY3-426" fmla="*/ 44 h 10000"/>
                    <a:gd name="connsiteX4-427" fmla="*/ 10000 w 10000"/>
                    <a:gd name="connsiteY4-428" fmla="*/ 0 h 100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000" h="10000">
                      <a:moveTo>
                        <a:pt x="9999" y="10000"/>
                      </a:moveTo>
                      <a:lnTo>
                        <a:pt x="5183" y="9912"/>
                      </a:lnTo>
                      <a:cubicBezTo>
                        <a:pt x="3060" y="9824"/>
                        <a:pt x="0" y="6688"/>
                        <a:pt x="0" y="5043"/>
                      </a:cubicBezTo>
                      <a:cubicBezTo>
                        <a:pt x="0" y="3398"/>
                        <a:pt x="2965" y="220"/>
                        <a:pt x="5183" y="44"/>
                      </a:cubicBezTo>
                      <a:lnTo>
                        <a:pt x="10000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0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44" name="Stored Data 71"/>
                <p:cNvSpPr/>
                <p:nvPr/>
              </p:nvSpPr>
              <p:spPr>
                <a:xfrm rot="10800000">
                  <a:off x="3990333" y="5435921"/>
                  <a:ext cx="107530" cy="723601"/>
                </a:xfrm>
                <a:custGeom>
                  <a:avLst/>
                  <a:gdLst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8333 w 10000"/>
                    <a:gd name="connsiteY2" fmla="*/ 500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-1" fmla="*/ 4932 w 13265"/>
                    <a:gd name="connsiteY0-2" fmla="*/ 0 h 10000"/>
                    <a:gd name="connsiteX1-3" fmla="*/ 13265 w 13265"/>
                    <a:gd name="connsiteY1-4" fmla="*/ 0 h 10000"/>
                    <a:gd name="connsiteX2-5" fmla="*/ 11598 w 13265"/>
                    <a:gd name="connsiteY2-6" fmla="*/ 5000 h 10000"/>
                    <a:gd name="connsiteX3-7" fmla="*/ 13265 w 13265"/>
                    <a:gd name="connsiteY3-8" fmla="*/ 10000 h 10000"/>
                    <a:gd name="connsiteX4-9" fmla="*/ 4932 w 13265"/>
                    <a:gd name="connsiteY4-10" fmla="*/ 10000 h 10000"/>
                    <a:gd name="connsiteX5-11" fmla="*/ 0 w 13265"/>
                    <a:gd name="connsiteY5-12" fmla="*/ 5084 h 10000"/>
                    <a:gd name="connsiteX6-13" fmla="*/ 4932 w 13265"/>
                    <a:gd name="connsiteY6-14" fmla="*/ 0 h 10000"/>
                    <a:gd name="connsiteX0-15" fmla="*/ 5226 w 13559"/>
                    <a:gd name="connsiteY0-16" fmla="*/ 0 h 10000"/>
                    <a:gd name="connsiteX1-17" fmla="*/ 13559 w 13559"/>
                    <a:gd name="connsiteY1-18" fmla="*/ 0 h 10000"/>
                    <a:gd name="connsiteX2-19" fmla="*/ 11892 w 13559"/>
                    <a:gd name="connsiteY2-20" fmla="*/ 5000 h 10000"/>
                    <a:gd name="connsiteX3-21" fmla="*/ 13559 w 13559"/>
                    <a:gd name="connsiteY3-22" fmla="*/ 10000 h 10000"/>
                    <a:gd name="connsiteX4-23" fmla="*/ 5226 w 13559"/>
                    <a:gd name="connsiteY4-24" fmla="*/ 10000 h 10000"/>
                    <a:gd name="connsiteX5-25" fmla="*/ 294 w 13559"/>
                    <a:gd name="connsiteY5-26" fmla="*/ 5084 h 10000"/>
                    <a:gd name="connsiteX6-27" fmla="*/ 5226 w 13559"/>
                    <a:gd name="connsiteY6-28" fmla="*/ 0 h 10000"/>
                    <a:gd name="connsiteX0-29" fmla="*/ 4933 w 13266"/>
                    <a:gd name="connsiteY0-30" fmla="*/ 0 h 10000"/>
                    <a:gd name="connsiteX1-31" fmla="*/ 13266 w 13266"/>
                    <a:gd name="connsiteY1-32" fmla="*/ 0 h 10000"/>
                    <a:gd name="connsiteX2-33" fmla="*/ 11599 w 13266"/>
                    <a:gd name="connsiteY2-34" fmla="*/ 5000 h 10000"/>
                    <a:gd name="connsiteX3-35" fmla="*/ 13266 w 13266"/>
                    <a:gd name="connsiteY3-36" fmla="*/ 10000 h 10000"/>
                    <a:gd name="connsiteX4-37" fmla="*/ 4933 w 13266"/>
                    <a:gd name="connsiteY4-38" fmla="*/ 10000 h 10000"/>
                    <a:gd name="connsiteX5-39" fmla="*/ 1 w 13266"/>
                    <a:gd name="connsiteY5-40" fmla="*/ 5084 h 10000"/>
                    <a:gd name="connsiteX6-41" fmla="*/ 4933 w 13266"/>
                    <a:gd name="connsiteY6-42" fmla="*/ 0 h 10000"/>
                    <a:gd name="connsiteX0-43" fmla="*/ 4933 w 13266"/>
                    <a:gd name="connsiteY0-44" fmla="*/ 0 h 10000"/>
                    <a:gd name="connsiteX1-45" fmla="*/ 13266 w 13266"/>
                    <a:gd name="connsiteY1-46" fmla="*/ 0 h 10000"/>
                    <a:gd name="connsiteX2-47" fmla="*/ 11599 w 13266"/>
                    <a:gd name="connsiteY2-48" fmla="*/ 5000 h 10000"/>
                    <a:gd name="connsiteX3-49" fmla="*/ 13266 w 13266"/>
                    <a:gd name="connsiteY3-50" fmla="*/ 10000 h 10000"/>
                    <a:gd name="connsiteX4-51" fmla="*/ 4933 w 13266"/>
                    <a:gd name="connsiteY4-52" fmla="*/ 10000 h 10000"/>
                    <a:gd name="connsiteX5-53" fmla="*/ 1 w 13266"/>
                    <a:gd name="connsiteY5-54" fmla="*/ 5084 h 10000"/>
                    <a:gd name="connsiteX6-55" fmla="*/ 4933 w 13266"/>
                    <a:gd name="connsiteY6-56" fmla="*/ 0 h 10000"/>
                    <a:gd name="connsiteX0-57" fmla="*/ 4966 w 13299"/>
                    <a:gd name="connsiteY0-58" fmla="*/ 0 h 10000"/>
                    <a:gd name="connsiteX1-59" fmla="*/ 13299 w 13299"/>
                    <a:gd name="connsiteY1-60" fmla="*/ 0 h 10000"/>
                    <a:gd name="connsiteX2-61" fmla="*/ 11632 w 13299"/>
                    <a:gd name="connsiteY2-62" fmla="*/ 5000 h 10000"/>
                    <a:gd name="connsiteX3-63" fmla="*/ 13299 w 13299"/>
                    <a:gd name="connsiteY3-64" fmla="*/ 10000 h 10000"/>
                    <a:gd name="connsiteX4-65" fmla="*/ 7782 w 13299"/>
                    <a:gd name="connsiteY4-66" fmla="*/ 10000 h 10000"/>
                    <a:gd name="connsiteX5-67" fmla="*/ 34 w 13299"/>
                    <a:gd name="connsiteY5-68" fmla="*/ 5084 h 10000"/>
                    <a:gd name="connsiteX6-69" fmla="*/ 4966 w 13299"/>
                    <a:gd name="connsiteY6-70" fmla="*/ 0 h 10000"/>
                    <a:gd name="connsiteX0-71" fmla="*/ 4947 w 13280"/>
                    <a:gd name="connsiteY0-72" fmla="*/ 0 h 10000"/>
                    <a:gd name="connsiteX1-73" fmla="*/ 13280 w 13280"/>
                    <a:gd name="connsiteY1-74" fmla="*/ 0 h 10000"/>
                    <a:gd name="connsiteX2-75" fmla="*/ 11613 w 13280"/>
                    <a:gd name="connsiteY2-76" fmla="*/ 5000 h 10000"/>
                    <a:gd name="connsiteX3-77" fmla="*/ 13280 w 13280"/>
                    <a:gd name="connsiteY3-78" fmla="*/ 10000 h 10000"/>
                    <a:gd name="connsiteX4-79" fmla="*/ 6702 w 13280"/>
                    <a:gd name="connsiteY4-80" fmla="*/ 9832 h 10000"/>
                    <a:gd name="connsiteX5-81" fmla="*/ 15 w 13280"/>
                    <a:gd name="connsiteY5-82" fmla="*/ 5084 h 10000"/>
                    <a:gd name="connsiteX6-83" fmla="*/ 4947 w 13280"/>
                    <a:gd name="connsiteY6-84" fmla="*/ 0 h 10000"/>
                    <a:gd name="connsiteX0-85" fmla="*/ 4933 w 13266"/>
                    <a:gd name="connsiteY0-86" fmla="*/ 0 h 10000"/>
                    <a:gd name="connsiteX1-87" fmla="*/ 13266 w 13266"/>
                    <a:gd name="connsiteY1-88" fmla="*/ 0 h 10000"/>
                    <a:gd name="connsiteX2-89" fmla="*/ 11599 w 13266"/>
                    <a:gd name="connsiteY2-90" fmla="*/ 5000 h 10000"/>
                    <a:gd name="connsiteX3-91" fmla="*/ 13266 w 13266"/>
                    <a:gd name="connsiteY3-92" fmla="*/ 10000 h 10000"/>
                    <a:gd name="connsiteX4-93" fmla="*/ 6688 w 13266"/>
                    <a:gd name="connsiteY4-94" fmla="*/ 9832 h 10000"/>
                    <a:gd name="connsiteX5-95" fmla="*/ 1 w 13266"/>
                    <a:gd name="connsiteY5-96" fmla="*/ 5084 h 10000"/>
                    <a:gd name="connsiteX6-97" fmla="*/ 4933 w 13266"/>
                    <a:gd name="connsiteY6-98" fmla="*/ 0 h 10000"/>
                    <a:gd name="connsiteX0-99" fmla="*/ 5711 w 13268"/>
                    <a:gd name="connsiteY0-100" fmla="*/ 126 h 10000"/>
                    <a:gd name="connsiteX1-101" fmla="*/ 13268 w 13268"/>
                    <a:gd name="connsiteY1-102" fmla="*/ 0 h 10000"/>
                    <a:gd name="connsiteX2-103" fmla="*/ 11601 w 13268"/>
                    <a:gd name="connsiteY2-104" fmla="*/ 5000 h 10000"/>
                    <a:gd name="connsiteX3-105" fmla="*/ 13268 w 13268"/>
                    <a:gd name="connsiteY3-106" fmla="*/ 10000 h 10000"/>
                    <a:gd name="connsiteX4-107" fmla="*/ 6690 w 13268"/>
                    <a:gd name="connsiteY4-108" fmla="*/ 9832 h 10000"/>
                    <a:gd name="connsiteX5-109" fmla="*/ 3 w 13268"/>
                    <a:gd name="connsiteY5-110" fmla="*/ 5084 h 10000"/>
                    <a:gd name="connsiteX6-111" fmla="*/ 5711 w 13268"/>
                    <a:gd name="connsiteY6-112" fmla="*/ 126 h 10000"/>
                    <a:gd name="connsiteX0-113" fmla="*/ 5709 w 13266"/>
                    <a:gd name="connsiteY0-114" fmla="*/ 126 h 10000"/>
                    <a:gd name="connsiteX1-115" fmla="*/ 13266 w 13266"/>
                    <a:gd name="connsiteY1-116" fmla="*/ 0 h 10000"/>
                    <a:gd name="connsiteX2-117" fmla="*/ 11599 w 13266"/>
                    <a:gd name="connsiteY2-118" fmla="*/ 5000 h 10000"/>
                    <a:gd name="connsiteX3-119" fmla="*/ 13266 w 13266"/>
                    <a:gd name="connsiteY3-120" fmla="*/ 10000 h 10000"/>
                    <a:gd name="connsiteX4-121" fmla="*/ 6688 w 13266"/>
                    <a:gd name="connsiteY4-122" fmla="*/ 9832 h 10000"/>
                    <a:gd name="connsiteX5-123" fmla="*/ 1 w 13266"/>
                    <a:gd name="connsiteY5-124" fmla="*/ 5084 h 10000"/>
                    <a:gd name="connsiteX6-125" fmla="*/ 5709 w 13266"/>
                    <a:gd name="connsiteY6-126" fmla="*/ 126 h 10000"/>
                    <a:gd name="connsiteX0-127" fmla="*/ 5709 w 13266"/>
                    <a:gd name="connsiteY0-128" fmla="*/ 126 h 10000"/>
                    <a:gd name="connsiteX1-129" fmla="*/ 13266 w 13266"/>
                    <a:gd name="connsiteY1-130" fmla="*/ 0 h 10000"/>
                    <a:gd name="connsiteX2-131" fmla="*/ 11599 w 13266"/>
                    <a:gd name="connsiteY2-132" fmla="*/ 5000 h 10000"/>
                    <a:gd name="connsiteX3-133" fmla="*/ 13266 w 13266"/>
                    <a:gd name="connsiteY3-134" fmla="*/ 10000 h 10000"/>
                    <a:gd name="connsiteX4-135" fmla="*/ 6688 w 13266"/>
                    <a:gd name="connsiteY4-136" fmla="*/ 9832 h 10000"/>
                    <a:gd name="connsiteX5-137" fmla="*/ 1 w 13266"/>
                    <a:gd name="connsiteY5-138" fmla="*/ 5084 h 10000"/>
                    <a:gd name="connsiteX6-139" fmla="*/ 5709 w 13266"/>
                    <a:gd name="connsiteY6-140" fmla="*/ 126 h 10000"/>
                    <a:gd name="connsiteX0-141" fmla="*/ 6688 w 13265"/>
                    <a:gd name="connsiteY0-142" fmla="*/ 42 h 10000"/>
                    <a:gd name="connsiteX1-143" fmla="*/ 13265 w 13265"/>
                    <a:gd name="connsiteY1-144" fmla="*/ 0 h 10000"/>
                    <a:gd name="connsiteX2-145" fmla="*/ 11598 w 13265"/>
                    <a:gd name="connsiteY2-146" fmla="*/ 5000 h 10000"/>
                    <a:gd name="connsiteX3-147" fmla="*/ 13265 w 13265"/>
                    <a:gd name="connsiteY3-148" fmla="*/ 10000 h 10000"/>
                    <a:gd name="connsiteX4-149" fmla="*/ 6687 w 13265"/>
                    <a:gd name="connsiteY4-150" fmla="*/ 9832 h 10000"/>
                    <a:gd name="connsiteX5-151" fmla="*/ 0 w 13265"/>
                    <a:gd name="connsiteY5-152" fmla="*/ 5084 h 10000"/>
                    <a:gd name="connsiteX6-153" fmla="*/ 6688 w 13265"/>
                    <a:gd name="connsiteY6-154" fmla="*/ 42 h 10000"/>
                    <a:gd name="connsiteX0-155" fmla="*/ 6688 w 13265"/>
                    <a:gd name="connsiteY0-156" fmla="*/ 42 h 9832"/>
                    <a:gd name="connsiteX1-157" fmla="*/ 13265 w 13265"/>
                    <a:gd name="connsiteY1-158" fmla="*/ 0 h 9832"/>
                    <a:gd name="connsiteX2-159" fmla="*/ 11598 w 13265"/>
                    <a:gd name="connsiteY2-160" fmla="*/ 5000 h 9832"/>
                    <a:gd name="connsiteX3-161" fmla="*/ 11387 w 13265"/>
                    <a:gd name="connsiteY3-162" fmla="*/ 9790 h 9832"/>
                    <a:gd name="connsiteX4-163" fmla="*/ 6687 w 13265"/>
                    <a:gd name="connsiteY4-164" fmla="*/ 9832 h 9832"/>
                    <a:gd name="connsiteX5-165" fmla="*/ 0 w 13265"/>
                    <a:gd name="connsiteY5-166" fmla="*/ 5084 h 9832"/>
                    <a:gd name="connsiteX6-167" fmla="*/ 6688 w 13265"/>
                    <a:gd name="connsiteY6-168" fmla="*/ 42 h 9832"/>
                    <a:gd name="connsiteX0-169" fmla="*/ 5042 w 10000"/>
                    <a:gd name="connsiteY0-170" fmla="*/ 43 h 10000"/>
                    <a:gd name="connsiteX1-171" fmla="*/ 10000 w 10000"/>
                    <a:gd name="connsiteY1-172" fmla="*/ 0 h 10000"/>
                    <a:gd name="connsiteX2-173" fmla="*/ 8743 w 10000"/>
                    <a:gd name="connsiteY2-174" fmla="*/ 5085 h 10000"/>
                    <a:gd name="connsiteX3-175" fmla="*/ 9692 w 10000"/>
                    <a:gd name="connsiteY3-176" fmla="*/ 10000 h 10000"/>
                    <a:gd name="connsiteX4-177" fmla="*/ 5041 w 10000"/>
                    <a:gd name="connsiteY4-178" fmla="*/ 10000 h 10000"/>
                    <a:gd name="connsiteX5-179" fmla="*/ 0 w 10000"/>
                    <a:gd name="connsiteY5-180" fmla="*/ 5171 h 10000"/>
                    <a:gd name="connsiteX6-181" fmla="*/ 5042 w 10000"/>
                    <a:gd name="connsiteY6-182" fmla="*/ 43 h 10000"/>
                    <a:gd name="connsiteX0-183" fmla="*/ 5042 w 10000"/>
                    <a:gd name="connsiteY0-184" fmla="*/ 43 h 10000"/>
                    <a:gd name="connsiteX1-185" fmla="*/ 10000 w 10000"/>
                    <a:gd name="connsiteY1-186" fmla="*/ 0 h 10000"/>
                    <a:gd name="connsiteX2-187" fmla="*/ 8743 w 10000"/>
                    <a:gd name="connsiteY2-188" fmla="*/ 5085 h 10000"/>
                    <a:gd name="connsiteX3-189" fmla="*/ 9784 w 10000"/>
                    <a:gd name="connsiteY3-190" fmla="*/ 10000 h 10000"/>
                    <a:gd name="connsiteX4-191" fmla="*/ 5041 w 10000"/>
                    <a:gd name="connsiteY4-192" fmla="*/ 10000 h 10000"/>
                    <a:gd name="connsiteX5-193" fmla="*/ 0 w 10000"/>
                    <a:gd name="connsiteY5-194" fmla="*/ 5171 h 10000"/>
                    <a:gd name="connsiteX6-195" fmla="*/ 5042 w 10000"/>
                    <a:gd name="connsiteY6-196" fmla="*/ 43 h 10000"/>
                    <a:gd name="connsiteX0-197" fmla="*/ 5042 w 9784"/>
                    <a:gd name="connsiteY0-198" fmla="*/ 0 h 9957"/>
                    <a:gd name="connsiteX1-199" fmla="*/ 9415 w 9784"/>
                    <a:gd name="connsiteY1-200" fmla="*/ 171 h 9957"/>
                    <a:gd name="connsiteX2-201" fmla="*/ 8743 w 9784"/>
                    <a:gd name="connsiteY2-202" fmla="*/ 5042 h 9957"/>
                    <a:gd name="connsiteX3-203" fmla="*/ 9784 w 9784"/>
                    <a:gd name="connsiteY3-204" fmla="*/ 9957 h 9957"/>
                    <a:gd name="connsiteX4-205" fmla="*/ 5041 w 9784"/>
                    <a:gd name="connsiteY4-206" fmla="*/ 9957 h 9957"/>
                    <a:gd name="connsiteX5-207" fmla="*/ 0 w 9784"/>
                    <a:gd name="connsiteY5-208" fmla="*/ 5128 h 9957"/>
                    <a:gd name="connsiteX6-209" fmla="*/ 5042 w 9784"/>
                    <a:gd name="connsiteY6-210" fmla="*/ 0 h 9957"/>
                    <a:gd name="connsiteX0-211" fmla="*/ 5153 w 10000"/>
                    <a:gd name="connsiteY0-212" fmla="*/ 0 h 10000"/>
                    <a:gd name="connsiteX1-213" fmla="*/ 9875 w 10000"/>
                    <a:gd name="connsiteY1-214" fmla="*/ 172 h 10000"/>
                    <a:gd name="connsiteX2-215" fmla="*/ 8936 w 10000"/>
                    <a:gd name="connsiteY2-216" fmla="*/ 5064 h 10000"/>
                    <a:gd name="connsiteX3-217" fmla="*/ 10000 w 10000"/>
                    <a:gd name="connsiteY3-218" fmla="*/ 10000 h 10000"/>
                    <a:gd name="connsiteX4-219" fmla="*/ 5152 w 10000"/>
                    <a:gd name="connsiteY4-220" fmla="*/ 10000 h 10000"/>
                    <a:gd name="connsiteX5-221" fmla="*/ 0 w 10000"/>
                    <a:gd name="connsiteY5-222" fmla="*/ 5150 h 10000"/>
                    <a:gd name="connsiteX6-223" fmla="*/ 5153 w 10000"/>
                    <a:gd name="connsiteY6-224" fmla="*/ 0 h 10000"/>
                    <a:gd name="connsiteX0-225" fmla="*/ 5153 w 10001"/>
                    <a:gd name="connsiteY0-226" fmla="*/ 0 h 10000"/>
                    <a:gd name="connsiteX1-227" fmla="*/ 10001 w 10001"/>
                    <a:gd name="connsiteY1-228" fmla="*/ 215 h 10000"/>
                    <a:gd name="connsiteX2-229" fmla="*/ 8936 w 10001"/>
                    <a:gd name="connsiteY2-230" fmla="*/ 5064 h 10000"/>
                    <a:gd name="connsiteX3-231" fmla="*/ 10000 w 10001"/>
                    <a:gd name="connsiteY3-232" fmla="*/ 10000 h 10000"/>
                    <a:gd name="connsiteX4-233" fmla="*/ 5152 w 10001"/>
                    <a:gd name="connsiteY4-234" fmla="*/ 10000 h 10000"/>
                    <a:gd name="connsiteX5-235" fmla="*/ 0 w 10001"/>
                    <a:gd name="connsiteY5-236" fmla="*/ 5150 h 10000"/>
                    <a:gd name="connsiteX6-237" fmla="*/ 5153 w 10001"/>
                    <a:gd name="connsiteY6-238" fmla="*/ 0 h 10000"/>
                    <a:gd name="connsiteX0-239" fmla="*/ 5184 w 10001"/>
                    <a:gd name="connsiteY0-240" fmla="*/ 43 h 9785"/>
                    <a:gd name="connsiteX1-241" fmla="*/ 10001 w 10001"/>
                    <a:gd name="connsiteY1-242" fmla="*/ 0 h 9785"/>
                    <a:gd name="connsiteX2-243" fmla="*/ 8936 w 10001"/>
                    <a:gd name="connsiteY2-244" fmla="*/ 4849 h 9785"/>
                    <a:gd name="connsiteX3-245" fmla="*/ 10000 w 10001"/>
                    <a:gd name="connsiteY3-246" fmla="*/ 9785 h 9785"/>
                    <a:gd name="connsiteX4-247" fmla="*/ 5152 w 10001"/>
                    <a:gd name="connsiteY4-248" fmla="*/ 9785 h 9785"/>
                    <a:gd name="connsiteX5-249" fmla="*/ 0 w 10001"/>
                    <a:gd name="connsiteY5-250" fmla="*/ 4935 h 9785"/>
                    <a:gd name="connsiteX6-251" fmla="*/ 5184 w 10001"/>
                    <a:gd name="connsiteY6-252" fmla="*/ 43 h 9785"/>
                    <a:gd name="connsiteX0-253" fmla="*/ 5183 w 10000"/>
                    <a:gd name="connsiteY0-254" fmla="*/ 44 h 10000"/>
                    <a:gd name="connsiteX1-255" fmla="*/ 10000 w 10000"/>
                    <a:gd name="connsiteY1-256" fmla="*/ 0 h 10000"/>
                    <a:gd name="connsiteX2-257" fmla="*/ 8935 w 10000"/>
                    <a:gd name="connsiteY2-258" fmla="*/ 4956 h 10000"/>
                    <a:gd name="connsiteX3-259" fmla="*/ 9999 w 10000"/>
                    <a:gd name="connsiteY3-260" fmla="*/ 10000 h 10000"/>
                    <a:gd name="connsiteX4-261" fmla="*/ 5151 w 10000"/>
                    <a:gd name="connsiteY4-262" fmla="*/ 10000 h 10000"/>
                    <a:gd name="connsiteX5-263" fmla="*/ 0 w 10000"/>
                    <a:gd name="connsiteY5-264" fmla="*/ 5043 h 10000"/>
                    <a:gd name="connsiteX6-265" fmla="*/ 5183 w 10000"/>
                    <a:gd name="connsiteY6-266" fmla="*/ 44 h 10000"/>
                    <a:gd name="connsiteX0-267" fmla="*/ 5183 w 10000"/>
                    <a:gd name="connsiteY0-268" fmla="*/ 44 h 10000"/>
                    <a:gd name="connsiteX1-269" fmla="*/ 10000 w 10000"/>
                    <a:gd name="connsiteY1-270" fmla="*/ 0 h 10000"/>
                    <a:gd name="connsiteX2-271" fmla="*/ 8935 w 10000"/>
                    <a:gd name="connsiteY2-272" fmla="*/ 4956 h 10000"/>
                    <a:gd name="connsiteX3-273" fmla="*/ 9999 w 10000"/>
                    <a:gd name="connsiteY3-274" fmla="*/ 10000 h 10000"/>
                    <a:gd name="connsiteX4-275" fmla="*/ 5151 w 10000"/>
                    <a:gd name="connsiteY4-276" fmla="*/ 10000 h 10000"/>
                    <a:gd name="connsiteX5-277" fmla="*/ 0 w 10000"/>
                    <a:gd name="connsiteY5-278" fmla="*/ 5043 h 10000"/>
                    <a:gd name="connsiteX6-279" fmla="*/ 5183 w 10000"/>
                    <a:gd name="connsiteY6-280" fmla="*/ 44 h 10000"/>
                    <a:gd name="connsiteX0-281" fmla="*/ 5183 w 10000"/>
                    <a:gd name="connsiteY0-282" fmla="*/ 44 h 10000"/>
                    <a:gd name="connsiteX1-283" fmla="*/ 10000 w 10000"/>
                    <a:gd name="connsiteY1-284" fmla="*/ 0 h 10000"/>
                    <a:gd name="connsiteX2-285" fmla="*/ 8935 w 10000"/>
                    <a:gd name="connsiteY2-286" fmla="*/ 4956 h 10000"/>
                    <a:gd name="connsiteX3-287" fmla="*/ 9999 w 10000"/>
                    <a:gd name="connsiteY3-288" fmla="*/ 10000 h 10000"/>
                    <a:gd name="connsiteX4-289" fmla="*/ 5151 w 10000"/>
                    <a:gd name="connsiteY4-290" fmla="*/ 10000 h 10000"/>
                    <a:gd name="connsiteX5-291" fmla="*/ 0 w 10000"/>
                    <a:gd name="connsiteY5-292" fmla="*/ 5043 h 10000"/>
                    <a:gd name="connsiteX6-293" fmla="*/ 5183 w 10000"/>
                    <a:gd name="connsiteY6-294" fmla="*/ 44 h 10000"/>
                    <a:gd name="connsiteX0-295" fmla="*/ 5183 w 10000"/>
                    <a:gd name="connsiteY0-296" fmla="*/ 44 h 10000"/>
                    <a:gd name="connsiteX1-297" fmla="*/ 10000 w 10000"/>
                    <a:gd name="connsiteY1-298" fmla="*/ 0 h 10000"/>
                    <a:gd name="connsiteX2-299" fmla="*/ 8935 w 10000"/>
                    <a:gd name="connsiteY2-300" fmla="*/ 4956 h 10000"/>
                    <a:gd name="connsiteX3-301" fmla="*/ 9999 w 10000"/>
                    <a:gd name="connsiteY3-302" fmla="*/ 10000 h 10000"/>
                    <a:gd name="connsiteX4-303" fmla="*/ 5151 w 10000"/>
                    <a:gd name="connsiteY4-304" fmla="*/ 10000 h 10000"/>
                    <a:gd name="connsiteX5-305" fmla="*/ 0 w 10000"/>
                    <a:gd name="connsiteY5-306" fmla="*/ 5043 h 10000"/>
                    <a:gd name="connsiteX6-307" fmla="*/ 5183 w 10000"/>
                    <a:gd name="connsiteY6-308" fmla="*/ 44 h 10000"/>
                    <a:gd name="connsiteX0-309" fmla="*/ 5183 w 10000"/>
                    <a:gd name="connsiteY0-310" fmla="*/ 44 h 10000"/>
                    <a:gd name="connsiteX1-311" fmla="*/ 10000 w 10000"/>
                    <a:gd name="connsiteY1-312" fmla="*/ 0 h 10000"/>
                    <a:gd name="connsiteX2-313" fmla="*/ 8935 w 10000"/>
                    <a:gd name="connsiteY2-314" fmla="*/ 4956 h 10000"/>
                    <a:gd name="connsiteX3-315" fmla="*/ 9999 w 10000"/>
                    <a:gd name="connsiteY3-316" fmla="*/ 10000 h 10000"/>
                    <a:gd name="connsiteX4-317" fmla="*/ 5151 w 10000"/>
                    <a:gd name="connsiteY4-318" fmla="*/ 10000 h 10000"/>
                    <a:gd name="connsiteX5-319" fmla="*/ 0 w 10000"/>
                    <a:gd name="connsiteY5-320" fmla="*/ 5043 h 10000"/>
                    <a:gd name="connsiteX6-321" fmla="*/ 5183 w 10000"/>
                    <a:gd name="connsiteY6-322" fmla="*/ 44 h 10000"/>
                    <a:gd name="connsiteX0-323" fmla="*/ 5183 w 10000"/>
                    <a:gd name="connsiteY0-324" fmla="*/ 44 h 10000"/>
                    <a:gd name="connsiteX1-325" fmla="*/ 10000 w 10000"/>
                    <a:gd name="connsiteY1-326" fmla="*/ 0 h 10000"/>
                    <a:gd name="connsiteX2-327" fmla="*/ 8935 w 10000"/>
                    <a:gd name="connsiteY2-328" fmla="*/ 4956 h 10000"/>
                    <a:gd name="connsiteX3-329" fmla="*/ 9999 w 10000"/>
                    <a:gd name="connsiteY3-330" fmla="*/ 10000 h 10000"/>
                    <a:gd name="connsiteX4-331" fmla="*/ 5340 w 10000"/>
                    <a:gd name="connsiteY4-332" fmla="*/ 9956 h 10000"/>
                    <a:gd name="connsiteX5-333" fmla="*/ 0 w 10000"/>
                    <a:gd name="connsiteY5-334" fmla="*/ 5043 h 10000"/>
                    <a:gd name="connsiteX6-335" fmla="*/ 5183 w 10000"/>
                    <a:gd name="connsiteY6-336" fmla="*/ 44 h 10000"/>
                    <a:gd name="connsiteX0-337" fmla="*/ 5183 w 10000"/>
                    <a:gd name="connsiteY0-338" fmla="*/ 44 h 10000"/>
                    <a:gd name="connsiteX1-339" fmla="*/ 10000 w 10000"/>
                    <a:gd name="connsiteY1-340" fmla="*/ 0 h 10000"/>
                    <a:gd name="connsiteX2-341" fmla="*/ 8935 w 10000"/>
                    <a:gd name="connsiteY2-342" fmla="*/ 4956 h 10000"/>
                    <a:gd name="connsiteX3-343" fmla="*/ 9999 w 10000"/>
                    <a:gd name="connsiteY3-344" fmla="*/ 10000 h 10000"/>
                    <a:gd name="connsiteX4-345" fmla="*/ 5340 w 10000"/>
                    <a:gd name="connsiteY4-346" fmla="*/ 9956 h 10000"/>
                    <a:gd name="connsiteX5-347" fmla="*/ 0 w 10000"/>
                    <a:gd name="connsiteY5-348" fmla="*/ 5043 h 10000"/>
                    <a:gd name="connsiteX6-349" fmla="*/ 5183 w 10000"/>
                    <a:gd name="connsiteY6-350" fmla="*/ 44 h 10000"/>
                    <a:gd name="connsiteX0-351" fmla="*/ 5183 w 10000"/>
                    <a:gd name="connsiteY0-352" fmla="*/ 44 h 10000"/>
                    <a:gd name="connsiteX1-353" fmla="*/ 10000 w 10000"/>
                    <a:gd name="connsiteY1-354" fmla="*/ 0 h 10000"/>
                    <a:gd name="connsiteX2-355" fmla="*/ 8935 w 10000"/>
                    <a:gd name="connsiteY2-356" fmla="*/ 4956 h 10000"/>
                    <a:gd name="connsiteX3-357" fmla="*/ 9999 w 10000"/>
                    <a:gd name="connsiteY3-358" fmla="*/ 10000 h 10000"/>
                    <a:gd name="connsiteX4-359" fmla="*/ 5183 w 10000"/>
                    <a:gd name="connsiteY4-360" fmla="*/ 9912 h 10000"/>
                    <a:gd name="connsiteX5-361" fmla="*/ 0 w 10000"/>
                    <a:gd name="connsiteY5-362" fmla="*/ 5043 h 10000"/>
                    <a:gd name="connsiteX6-363" fmla="*/ 5183 w 10000"/>
                    <a:gd name="connsiteY6-364" fmla="*/ 44 h 10000"/>
                    <a:gd name="connsiteX0-365" fmla="*/ 603 w 5420"/>
                    <a:gd name="connsiteY0-366" fmla="*/ 44 h 10000"/>
                    <a:gd name="connsiteX1-367" fmla="*/ 5420 w 5420"/>
                    <a:gd name="connsiteY1-368" fmla="*/ 0 h 10000"/>
                    <a:gd name="connsiteX2-369" fmla="*/ 4355 w 5420"/>
                    <a:gd name="connsiteY2-370" fmla="*/ 4956 h 10000"/>
                    <a:gd name="connsiteX3-371" fmla="*/ 5419 w 5420"/>
                    <a:gd name="connsiteY3-372" fmla="*/ 10000 h 10000"/>
                    <a:gd name="connsiteX4-373" fmla="*/ 603 w 5420"/>
                    <a:gd name="connsiteY4-374" fmla="*/ 9912 h 10000"/>
                    <a:gd name="connsiteX5-375" fmla="*/ 603 w 5420"/>
                    <a:gd name="connsiteY5-376" fmla="*/ 44 h 10000"/>
                    <a:gd name="connsiteX0-377" fmla="*/ 1112 w 9999"/>
                    <a:gd name="connsiteY0-378" fmla="*/ 9912 h 11176"/>
                    <a:gd name="connsiteX1-379" fmla="*/ 1112 w 9999"/>
                    <a:gd name="connsiteY1-380" fmla="*/ 44 h 11176"/>
                    <a:gd name="connsiteX2-381" fmla="*/ 9999 w 9999"/>
                    <a:gd name="connsiteY2-382" fmla="*/ 0 h 11176"/>
                    <a:gd name="connsiteX3-383" fmla="*/ 8034 w 9999"/>
                    <a:gd name="connsiteY3-384" fmla="*/ 4956 h 11176"/>
                    <a:gd name="connsiteX4-385" fmla="*/ 9997 w 9999"/>
                    <a:gd name="connsiteY4-386" fmla="*/ 10000 h 11176"/>
                    <a:gd name="connsiteX5-387" fmla="*/ 2783 w 9999"/>
                    <a:gd name="connsiteY5-388" fmla="*/ 11176 h 11176"/>
                    <a:gd name="connsiteX0-389" fmla="*/ 1112 w 10000"/>
                    <a:gd name="connsiteY0-390" fmla="*/ 8869 h 8948"/>
                    <a:gd name="connsiteX1-391" fmla="*/ 1112 w 10000"/>
                    <a:gd name="connsiteY1-392" fmla="*/ 39 h 8948"/>
                    <a:gd name="connsiteX2-393" fmla="*/ 10000 w 10000"/>
                    <a:gd name="connsiteY2-394" fmla="*/ 0 h 8948"/>
                    <a:gd name="connsiteX3-395" fmla="*/ 8035 w 10000"/>
                    <a:gd name="connsiteY3-396" fmla="*/ 4435 h 8948"/>
                    <a:gd name="connsiteX4-397" fmla="*/ 9998 w 10000"/>
                    <a:gd name="connsiteY4-398" fmla="*/ 8948 h 8948"/>
                    <a:gd name="connsiteX0-399" fmla="*/ 0 w 8888"/>
                    <a:gd name="connsiteY0-400" fmla="*/ 44 h 10000"/>
                    <a:gd name="connsiteX1-401" fmla="*/ 8888 w 8888"/>
                    <a:gd name="connsiteY1-402" fmla="*/ 0 h 10000"/>
                    <a:gd name="connsiteX2-403" fmla="*/ 6923 w 8888"/>
                    <a:gd name="connsiteY2-404" fmla="*/ 4956 h 10000"/>
                    <a:gd name="connsiteX3-405" fmla="*/ 8886 w 8888"/>
                    <a:gd name="connsiteY3-406" fmla="*/ 10000 h 10000"/>
                    <a:gd name="connsiteX0-407" fmla="*/ 2211 w 2211"/>
                    <a:gd name="connsiteY0-408" fmla="*/ 0 h 10000"/>
                    <a:gd name="connsiteX1-409" fmla="*/ 0 w 2211"/>
                    <a:gd name="connsiteY1-410" fmla="*/ 4956 h 10000"/>
                    <a:gd name="connsiteX2-411" fmla="*/ 2209 w 2211"/>
                    <a:gd name="connsiteY2-412" fmla="*/ 10000 h 100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211" h="10000">
                      <a:moveTo>
                        <a:pt x="2211" y="0"/>
                      </a:moveTo>
                      <a:cubicBezTo>
                        <a:pt x="739" y="0"/>
                        <a:pt x="0" y="3289"/>
                        <a:pt x="0" y="4956"/>
                      </a:cubicBezTo>
                      <a:cubicBezTo>
                        <a:pt x="0" y="6622"/>
                        <a:pt x="737" y="10000"/>
                        <a:pt x="2209" y="10000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70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37" name="Oval 123"/>
              <p:cNvSpPr/>
              <p:nvPr/>
            </p:nvSpPr>
            <p:spPr>
              <a:xfrm>
                <a:off x="10693828" y="-7571"/>
                <a:ext cx="76379" cy="7473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5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38" name="Straight Connector 122"/>
              <p:cNvCxnSpPr/>
              <p:nvPr/>
            </p:nvCxnSpPr>
            <p:spPr>
              <a:xfrm>
                <a:off x="9751297" y="169852"/>
                <a:ext cx="0" cy="1043768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98"/>
              <p:cNvCxnSpPr/>
              <p:nvPr/>
            </p:nvCxnSpPr>
            <p:spPr>
              <a:xfrm>
                <a:off x="9751297" y="169853"/>
                <a:ext cx="323202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99"/>
              <p:cNvSpPr/>
              <p:nvPr/>
            </p:nvSpPr>
            <p:spPr>
              <a:xfrm>
                <a:off x="11409743" y="-2432"/>
                <a:ext cx="76379" cy="7473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5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41" name="Triangle 100"/>
              <p:cNvSpPr/>
              <p:nvPr/>
            </p:nvSpPr>
            <p:spPr>
              <a:xfrm rot="5400000">
                <a:off x="11146349" y="-87579"/>
                <a:ext cx="276500" cy="238362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05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42" name="Straight Connector 66"/>
              <p:cNvCxnSpPr/>
              <p:nvPr/>
            </p:nvCxnSpPr>
            <p:spPr>
              <a:xfrm flipV="1">
                <a:off x="9737515" y="1219608"/>
                <a:ext cx="1992973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直接连接符 17"/>
            <p:cNvCxnSpPr/>
            <p:nvPr/>
          </p:nvCxnSpPr>
          <p:spPr>
            <a:xfrm>
              <a:off x="10503959" y="4998480"/>
              <a:ext cx="0" cy="306872"/>
            </a:xfrm>
            <a:prstGeom prst="line">
              <a:avLst/>
            </a:prstGeom>
            <a:noFill/>
            <a:ln w="25400" cap="sq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9" name="矩形 18"/>
            <p:cNvSpPr/>
            <p:nvPr/>
          </p:nvSpPr>
          <p:spPr>
            <a:xfrm>
              <a:off x="10285833" y="2748625"/>
              <a:ext cx="480247" cy="2252265"/>
            </a:xfrm>
            <a:prstGeom prst="rect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4170" kern="0">
                <a:solidFill>
                  <a:prstClr val="white"/>
                </a:solidFill>
                <a:latin typeface="Segoe UI Black" panose="020B0A02040204020203" pitchFamily="34" charset="0"/>
                <a:ea typeface="等线" panose="02010600030101010101" charset="-122"/>
                <a:cs typeface="Segoe UI Black" panose="020B0A02040204020203" pitchFamily="34" charset="0"/>
              </a:endParaRPr>
            </a:p>
          </p:txBody>
        </p:sp>
        <p:sp>
          <p:nvSpPr>
            <p:cNvPr id="20" name="等腰三角形 19"/>
            <p:cNvSpPr/>
            <p:nvPr/>
          </p:nvSpPr>
          <p:spPr>
            <a:xfrm>
              <a:off x="10285830" y="4860953"/>
              <a:ext cx="480249" cy="139937"/>
            </a:xfrm>
            <a:prstGeom prst="triangl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4170" kern="0">
                <a:solidFill>
                  <a:prstClr val="white"/>
                </a:solidFill>
                <a:latin typeface="Segoe UI Black" panose="020B0A02040204020203" pitchFamily="34" charset="0"/>
                <a:ea typeface="等线" panose="02010600030101010101" charset="-122"/>
                <a:cs typeface="Segoe UI Black" panose="020B0A02040204020203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0270664" y="3438324"/>
              <a:ext cx="502466" cy="86832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>
                <a:defRPr/>
              </a:pPr>
              <a:r>
                <a:rPr lang="zh-CN" altLang="en-US" sz="1895" b="1" kern="0" dirty="0">
                  <a:solidFill>
                    <a:prstClr val="black"/>
                  </a:solidFill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寄存器</a:t>
              </a:r>
              <a:endParaRPr lang="en-US" altLang="zh-CN" sz="1895" b="1" kern="0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216053" y="4547432"/>
              <a:ext cx="1360317" cy="40508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>
                <a:defRPr/>
              </a:pPr>
              <a:r>
                <a:rPr lang="zh-CN" altLang="en-US" sz="1895" b="1" kern="0" dirty="0">
                  <a:solidFill>
                    <a:prstClr val="black"/>
                  </a:solidFill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组合逻辑</a:t>
              </a:r>
              <a:endParaRPr lang="en-US" altLang="zh-CN" sz="1895" b="1" kern="0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58" name="object 62"/>
          <p:cNvSpPr/>
          <p:nvPr/>
        </p:nvSpPr>
        <p:spPr>
          <a:xfrm>
            <a:off x="3901044" y="2483423"/>
            <a:ext cx="550939" cy="354873"/>
          </a:xfrm>
          <a:custGeom>
            <a:avLst/>
            <a:gdLst/>
            <a:ahLst/>
            <a:cxnLst/>
            <a:rect l="l" t="t" r="r" b="b"/>
            <a:pathLst>
              <a:path w="1501139" h="315594">
                <a:moveTo>
                  <a:pt x="0" y="0"/>
                </a:moveTo>
                <a:lnTo>
                  <a:pt x="0" y="315468"/>
                </a:lnTo>
                <a:lnTo>
                  <a:pt x="1501139" y="315468"/>
                </a:lnTo>
                <a:lnTo>
                  <a:pt x="1501139" y="0"/>
                </a:lnTo>
                <a:lnTo>
                  <a:pt x="0" y="0"/>
                </a:lnTo>
                <a:close/>
              </a:path>
            </a:pathLst>
          </a:custGeom>
          <a:pattFill prst="ltUpDiag">
            <a:fgClr>
              <a:schemeClr val="bg2">
                <a:lumMod val="5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lIns="0" tIns="0" rIns="0" bIns="0" rtlCol="0"/>
          <a:lstStyle/>
          <a:p>
            <a:endParaRPr sz="170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object 62"/>
          <p:cNvSpPr/>
          <p:nvPr/>
        </p:nvSpPr>
        <p:spPr>
          <a:xfrm>
            <a:off x="1925958" y="2481046"/>
            <a:ext cx="519713" cy="371311"/>
          </a:xfrm>
          <a:custGeom>
            <a:avLst/>
            <a:gdLst/>
            <a:ahLst/>
            <a:cxnLst/>
            <a:rect l="l" t="t" r="r" b="b"/>
            <a:pathLst>
              <a:path w="1501139" h="315594">
                <a:moveTo>
                  <a:pt x="0" y="0"/>
                </a:moveTo>
                <a:lnTo>
                  <a:pt x="0" y="315468"/>
                </a:lnTo>
                <a:lnTo>
                  <a:pt x="1501139" y="315468"/>
                </a:lnTo>
                <a:lnTo>
                  <a:pt x="1501139" y="0"/>
                </a:lnTo>
                <a:lnTo>
                  <a:pt x="0" y="0"/>
                </a:lnTo>
                <a:close/>
              </a:path>
            </a:pathLst>
          </a:custGeom>
          <a:pattFill prst="ltUpDiag">
            <a:fgClr>
              <a:schemeClr val="bg2">
                <a:lumMod val="5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lIns="0" tIns="0" rIns="0" bIns="0" rtlCol="0"/>
          <a:lstStyle/>
          <a:p>
            <a:endParaRPr sz="170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object 68"/>
          <p:cNvSpPr txBox="1"/>
          <p:nvPr/>
        </p:nvSpPr>
        <p:spPr>
          <a:xfrm>
            <a:off x="1583322" y="2662842"/>
            <a:ext cx="182870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75"/>
              </a:lnSpc>
            </a:pPr>
            <a:r>
              <a:rPr sz="1895" spc="-95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</a:t>
            </a:r>
            <a:endParaRPr sz="1895" dirty="0">
              <a:solidFill>
                <a:prstClr val="black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1" name="object 81"/>
          <p:cNvSpPr txBox="1"/>
          <p:nvPr/>
        </p:nvSpPr>
        <p:spPr>
          <a:xfrm>
            <a:off x="1469426" y="2053364"/>
            <a:ext cx="477897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75"/>
              </a:lnSpc>
            </a:pPr>
            <a:r>
              <a:rPr sz="1895" spc="-15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</a:t>
            </a:r>
            <a:r>
              <a:rPr sz="1895" spc="-65" dirty="0">
                <a:solidFill>
                  <a:prstClr val="black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k</a:t>
            </a:r>
            <a:endParaRPr sz="1895" dirty="0">
              <a:solidFill>
                <a:prstClr val="black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1928935" y="2168826"/>
            <a:ext cx="1339462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</a:ln>
        </p:spPr>
      </p:cxnSp>
      <p:cxnSp>
        <p:nvCxnSpPr>
          <p:cNvPr id="63" name="直接连接符 62"/>
          <p:cNvCxnSpPr/>
          <p:nvPr/>
        </p:nvCxnSpPr>
        <p:spPr>
          <a:xfrm>
            <a:off x="3270213" y="1811746"/>
            <a:ext cx="0" cy="340701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64" name="直接连接符 63"/>
          <p:cNvCxnSpPr/>
          <p:nvPr/>
        </p:nvCxnSpPr>
        <p:spPr>
          <a:xfrm>
            <a:off x="3287612" y="1821123"/>
            <a:ext cx="1164371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</a:ln>
        </p:spPr>
      </p:cxnSp>
      <p:cxnSp>
        <p:nvCxnSpPr>
          <p:cNvPr id="65" name="直接连接符 64"/>
          <p:cNvCxnSpPr/>
          <p:nvPr/>
        </p:nvCxnSpPr>
        <p:spPr>
          <a:xfrm>
            <a:off x="2446962" y="2650112"/>
            <a:ext cx="816519" cy="0"/>
          </a:xfrm>
          <a:prstGeom prst="line">
            <a:avLst/>
          </a:prstGeom>
          <a:ln w="19050" cap="sq">
            <a:solidFill>
              <a:schemeClr val="tx1"/>
            </a:solidFill>
            <a:miter lim="800000"/>
            <a:headEnd type="triangle" w="lg" len="lg"/>
            <a:tailEnd type="triangle" w="lg" len="lg"/>
          </a:ln>
        </p:spPr>
      </p:cxnSp>
      <p:cxnSp>
        <p:nvCxnSpPr>
          <p:cNvPr id="66" name="直接连接符 65"/>
          <p:cNvCxnSpPr/>
          <p:nvPr/>
        </p:nvCxnSpPr>
        <p:spPr>
          <a:xfrm>
            <a:off x="3270213" y="2647653"/>
            <a:ext cx="618498" cy="0"/>
          </a:xfrm>
          <a:prstGeom prst="line">
            <a:avLst/>
          </a:prstGeom>
          <a:ln w="19050" cap="sq">
            <a:solidFill>
              <a:schemeClr val="tx1"/>
            </a:solidFill>
            <a:miter lim="800000"/>
            <a:headEnd type="triangle" w="lg" len="lg"/>
            <a:tailEnd type="triangle" w="lg" len="lg"/>
          </a:ln>
        </p:spPr>
      </p:cxnSp>
      <p:cxnSp>
        <p:nvCxnSpPr>
          <p:cNvPr id="67" name="直接连接符 66"/>
          <p:cNvCxnSpPr/>
          <p:nvPr/>
        </p:nvCxnSpPr>
        <p:spPr>
          <a:xfrm>
            <a:off x="2446962" y="2494005"/>
            <a:ext cx="0" cy="360386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tailEnd w="lg" len="lg"/>
          </a:ln>
        </p:spPr>
      </p:cxnSp>
      <p:cxnSp>
        <p:nvCxnSpPr>
          <p:cNvPr id="68" name="直接连接符 67"/>
          <p:cNvCxnSpPr/>
          <p:nvPr/>
        </p:nvCxnSpPr>
        <p:spPr>
          <a:xfrm>
            <a:off x="3881978" y="2492027"/>
            <a:ext cx="0" cy="340701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tailEnd w="lg" len="lg"/>
          </a:ln>
        </p:spPr>
      </p:cxnSp>
      <p:sp>
        <p:nvSpPr>
          <p:cNvPr id="69" name="object 81"/>
          <p:cNvSpPr txBox="1"/>
          <p:nvPr/>
        </p:nvSpPr>
        <p:spPr>
          <a:xfrm>
            <a:off x="2570715" y="2232478"/>
            <a:ext cx="628494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75"/>
              </a:lnSpc>
            </a:pPr>
            <a:r>
              <a:rPr lang="en-US" altLang="zh-CN" sz="1700" spc="-1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Setup</a:t>
            </a:r>
            <a:endParaRPr sz="170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70" name="object 81"/>
          <p:cNvSpPr txBox="1"/>
          <p:nvPr/>
        </p:nvSpPr>
        <p:spPr>
          <a:xfrm>
            <a:off x="3316701" y="2232478"/>
            <a:ext cx="628494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75"/>
              </a:lnSpc>
            </a:pPr>
            <a:r>
              <a:rPr lang="en-US" altLang="zh-CN" sz="1700" spc="-1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Hold</a:t>
            </a:r>
            <a:endParaRPr sz="170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8961232" y="2652128"/>
            <a:ext cx="816519" cy="0"/>
          </a:xfrm>
          <a:prstGeom prst="line">
            <a:avLst/>
          </a:prstGeom>
          <a:ln w="19050" cap="sq">
            <a:solidFill>
              <a:schemeClr val="tx1"/>
            </a:solidFill>
            <a:miter lim="800000"/>
            <a:headEnd type="triangle" w="lg" len="lg"/>
            <a:tailEnd type="triangle" w="lg" len="lg"/>
          </a:ln>
        </p:spPr>
      </p:cxnSp>
      <p:cxnSp>
        <p:nvCxnSpPr>
          <p:cNvPr id="72" name="直接连接符 71"/>
          <p:cNvCxnSpPr/>
          <p:nvPr/>
        </p:nvCxnSpPr>
        <p:spPr>
          <a:xfrm>
            <a:off x="8961234" y="2502011"/>
            <a:ext cx="0" cy="340701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tailEnd w="lg" len="lg"/>
          </a:ln>
        </p:spPr>
      </p:cxnSp>
      <p:sp>
        <p:nvSpPr>
          <p:cNvPr id="73" name="object 81"/>
          <p:cNvSpPr txBox="1"/>
          <p:nvPr/>
        </p:nvSpPr>
        <p:spPr>
          <a:xfrm>
            <a:off x="9089776" y="2220084"/>
            <a:ext cx="628494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75"/>
              </a:lnSpc>
            </a:pPr>
            <a:r>
              <a:rPr lang="en-US" altLang="zh-CN" sz="1700" spc="-1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Setup</a:t>
            </a:r>
            <a:endParaRPr sz="170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9775937" y="2217053"/>
            <a:ext cx="671807" cy="433059"/>
            <a:chOff x="10293605" y="2947415"/>
            <a:chExt cx="708546" cy="456742"/>
          </a:xfrm>
        </p:grpSpPr>
        <p:cxnSp>
          <p:nvCxnSpPr>
            <p:cNvPr id="75" name="直接连接符 74"/>
            <p:cNvCxnSpPr/>
            <p:nvPr/>
          </p:nvCxnSpPr>
          <p:spPr>
            <a:xfrm>
              <a:off x="10293605" y="3404157"/>
              <a:ext cx="652322" cy="0"/>
            </a:xfrm>
            <a:prstGeom prst="line">
              <a:avLst/>
            </a:prstGeom>
            <a:ln w="38100" cap="sq">
              <a:solidFill>
                <a:srgbClr val="7030A0"/>
              </a:solidFill>
              <a:miter lim="800000"/>
              <a:headEnd type="triangle" w="lg" len="lg"/>
              <a:tailEnd type="triangle" w="lg" len="lg"/>
            </a:ln>
          </p:spPr>
        </p:cxnSp>
        <p:sp>
          <p:nvSpPr>
            <p:cNvPr id="76" name="object 81"/>
            <p:cNvSpPr txBox="1"/>
            <p:nvPr/>
          </p:nvSpPr>
          <p:spPr>
            <a:xfrm>
              <a:off x="10339286" y="2947415"/>
              <a:ext cx="662865" cy="27050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975"/>
                </a:lnSpc>
              </a:pPr>
              <a:r>
                <a:rPr lang="en-US" altLang="zh-CN" sz="1700" spc="-15" dirty="0">
                  <a:solidFill>
                    <a:srgbClr val="7030A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Hold</a:t>
              </a:r>
              <a:endParaRPr sz="1700" dirty="0"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8429886" y="2161824"/>
            <a:ext cx="1325265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</a:ln>
        </p:spPr>
      </p:cxnSp>
      <p:cxnSp>
        <p:nvCxnSpPr>
          <p:cNvPr id="78" name="直接连接符 77"/>
          <p:cNvCxnSpPr/>
          <p:nvPr/>
        </p:nvCxnSpPr>
        <p:spPr>
          <a:xfrm>
            <a:off x="9775937" y="1811745"/>
            <a:ext cx="0" cy="340701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79" name="直接连接符 78"/>
          <p:cNvCxnSpPr/>
          <p:nvPr/>
        </p:nvCxnSpPr>
        <p:spPr>
          <a:xfrm>
            <a:off x="9775937" y="1811746"/>
            <a:ext cx="1149639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</a:ln>
        </p:spPr>
      </p:cxnSp>
      <p:cxnSp>
        <p:nvCxnSpPr>
          <p:cNvPr id="80" name="直接连接符 79"/>
          <p:cNvCxnSpPr/>
          <p:nvPr/>
        </p:nvCxnSpPr>
        <p:spPr>
          <a:xfrm flipH="1">
            <a:off x="2446962" y="3791160"/>
            <a:ext cx="603573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81" name="直接连接符 80"/>
          <p:cNvCxnSpPr/>
          <p:nvPr/>
        </p:nvCxnSpPr>
        <p:spPr>
          <a:xfrm flipH="1">
            <a:off x="2446962" y="5113459"/>
            <a:ext cx="603573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82" name="直接连接符 81"/>
          <p:cNvCxnSpPr/>
          <p:nvPr/>
        </p:nvCxnSpPr>
        <p:spPr>
          <a:xfrm flipH="1">
            <a:off x="3521885" y="5113459"/>
            <a:ext cx="603573" cy="0"/>
          </a:xfrm>
          <a:prstGeom prst="line">
            <a:avLst/>
          </a:prstGeom>
          <a:ln w="28575" cap="sq">
            <a:solidFill>
              <a:schemeClr val="tx1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83" name="直接连接符 82"/>
          <p:cNvCxnSpPr/>
          <p:nvPr/>
        </p:nvCxnSpPr>
        <p:spPr>
          <a:xfrm flipH="1">
            <a:off x="8961233" y="5102516"/>
            <a:ext cx="603573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84" name="直接连接符 83"/>
          <p:cNvCxnSpPr/>
          <p:nvPr/>
        </p:nvCxnSpPr>
        <p:spPr>
          <a:xfrm flipH="1">
            <a:off x="10019066" y="3746674"/>
            <a:ext cx="603573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cxnSp>
        <p:nvCxnSpPr>
          <p:cNvPr id="85" name="直接连接符 84"/>
          <p:cNvCxnSpPr/>
          <p:nvPr/>
        </p:nvCxnSpPr>
        <p:spPr>
          <a:xfrm flipH="1">
            <a:off x="10029425" y="5102516"/>
            <a:ext cx="603573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headEnd type="triangle" w="lg" len="lg"/>
            <a:tailEnd type="none" w="lg" len="lg"/>
          </a:ln>
        </p:spPr>
      </p:cxnSp>
      <p:sp>
        <p:nvSpPr>
          <p:cNvPr id="86" name="文本框 85"/>
          <p:cNvSpPr txBox="1"/>
          <p:nvPr/>
        </p:nvSpPr>
        <p:spPr>
          <a:xfrm>
            <a:off x="2439900" y="4246239"/>
            <a:ext cx="651589" cy="36484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035" dirty="0"/>
              <a:t>…</a:t>
            </a:r>
            <a:endParaRPr lang="zh-CN" altLang="en-US" sz="3035" dirty="0"/>
          </a:p>
        </p:txBody>
      </p:sp>
      <p:sp>
        <p:nvSpPr>
          <p:cNvPr id="87" name="文本框 86"/>
          <p:cNvSpPr txBox="1"/>
          <p:nvPr/>
        </p:nvSpPr>
        <p:spPr>
          <a:xfrm>
            <a:off x="3535327" y="4237438"/>
            <a:ext cx="651589" cy="36484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035" dirty="0"/>
              <a:t>…</a:t>
            </a:r>
            <a:endParaRPr lang="zh-CN" altLang="en-US" sz="3035" dirty="0"/>
          </a:p>
        </p:txBody>
      </p:sp>
      <p:sp>
        <p:nvSpPr>
          <p:cNvPr id="88" name="文本框 87"/>
          <p:cNvSpPr txBox="1"/>
          <p:nvPr/>
        </p:nvSpPr>
        <p:spPr>
          <a:xfrm>
            <a:off x="8887920" y="4258250"/>
            <a:ext cx="651589" cy="36484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035" dirty="0"/>
              <a:t>…</a:t>
            </a:r>
            <a:endParaRPr lang="zh-CN" altLang="en-US" sz="3035" dirty="0"/>
          </a:p>
        </p:txBody>
      </p:sp>
      <p:sp>
        <p:nvSpPr>
          <p:cNvPr id="89" name="文本框 88"/>
          <p:cNvSpPr txBox="1"/>
          <p:nvPr/>
        </p:nvSpPr>
        <p:spPr>
          <a:xfrm>
            <a:off x="10098752" y="4242410"/>
            <a:ext cx="651589" cy="36484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035" dirty="0"/>
              <a:t>…</a:t>
            </a:r>
            <a:endParaRPr lang="zh-CN" altLang="en-US" sz="3035" dirty="0"/>
          </a:p>
        </p:txBody>
      </p:sp>
      <p:cxnSp>
        <p:nvCxnSpPr>
          <p:cNvPr id="90" name="直接连接符 89"/>
          <p:cNvCxnSpPr/>
          <p:nvPr/>
        </p:nvCxnSpPr>
        <p:spPr>
          <a:xfrm>
            <a:off x="3496072" y="2921006"/>
            <a:ext cx="0" cy="960563"/>
          </a:xfrm>
          <a:prstGeom prst="line">
            <a:avLst/>
          </a:prstGeom>
          <a:ln w="28575" cap="sq">
            <a:solidFill>
              <a:srgbClr val="000000"/>
            </a:solidFill>
            <a:prstDash val="sysDash"/>
            <a:miter lim="800000"/>
          </a:ln>
        </p:spPr>
      </p:cxnSp>
      <p:cxnSp>
        <p:nvCxnSpPr>
          <p:cNvPr id="91" name="直接连接符 90"/>
          <p:cNvCxnSpPr/>
          <p:nvPr/>
        </p:nvCxnSpPr>
        <p:spPr>
          <a:xfrm>
            <a:off x="10392626" y="2921007"/>
            <a:ext cx="0" cy="456161"/>
          </a:xfrm>
          <a:prstGeom prst="line">
            <a:avLst/>
          </a:prstGeom>
          <a:ln w="28575" cap="sq">
            <a:solidFill>
              <a:srgbClr val="000000"/>
            </a:solidFill>
            <a:prstDash val="sysDash"/>
            <a:miter lim="800000"/>
          </a:ln>
        </p:spPr>
      </p:cxnSp>
      <p:cxnSp>
        <p:nvCxnSpPr>
          <p:cNvPr id="92" name="直接连接符 91"/>
          <p:cNvCxnSpPr/>
          <p:nvPr/>
        </p:nvCxnSpPr>
        <p:spPr>
          <a:xfrm>
            <a:off x="10394438" y="2492027"/>
            <a:ext cx="0" cy="362363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  <a:tailEnd w="lg" len="lg"/>
          </a:ln>
        </p:spPr>
      </p:cxnSp>
      <p:cxnSp>
        <p:nvCxnSpPr>
          <p:cNvPr id="93" name="直接连接符 92"/>
          <p:cNvCxnSpPr>
            <a:endCxn id="14" idx="0"/>
          </p:cNvCxnSpPr>
          <p:nvPr/>
        </p:nvCxnSpPr>
        <p:spPr>
          <a:xfrm>
            <a:off x="3268400" y="1895439"/>
            <a:ext cx="0" cy="1481728"/>
          </a:xfrm>
          <a:prstGeom prst="line">
            <a:avLst/>
          </a:prstGeom>
          <a:ln w="28575" cap="sq">
            <a:solidFill>
              <a:srgbClr val="000000"/>
            </a:solidFill>
            <a:prstDash val="sysDash"/>
            <a:miter lim="800000"/>
          </a:ln>
        </p:spPr>
      </p:cxnSp>
      <p:grpSp>
        <p:nvGrpSpPr>
          <p:cNvPr id="94" name="组合 93"/>
          <p:cNvGrpSpPr/>
          <p:nvPr/>
        </p:nvGrpSpPr>
        <p:grpSpPr>
          <a:xfrm>
            <a:off x="3521885" y="2930543"/>
            <a:ext cx="6228850" cy="294953"/>
            <a:chOff x="3697534" y="3699919"/>
            <a:chExt cx="6569490" cy="311083"/>
          </a:xfrm>
        </p:grpSpPr>
        <p:cxnSp>
          <p:nvCxnSpPr>
            <p:cNvPr id="95" name="直接连接符 94"/>
            <p:cNvCxnSpPr/>
            <p:nvPr/>
          </p:nvCxnSpPr>
          <p:spPr>
            <a:xfrm>
              <a:off x="3697534" y="3877998"/>
              <a:ext cx="2280082" cy="0"/>
            </a:xfrm>
            <a:prstGeom prst="line">
              <a:avLst/>
            </a:prstGeom>
            <a:ln w="25400" cap="sq">
              <a:solidFill>
                <a:srgbClr val="FF0000"/>
              </a:solidFill>
              <a:miter lim="800000"/>
              <a:headEnd type="triangle" w="lg" len="lg"/>
              <a:tailEnd type="none" w="lg" len="lg"/>
            </a:ln>
          </p:spPr>
        </p:cxnSp>
        <p:sp>
          <p:nvSpPr>
            <p:cNvPr id="96" name="object 91"/>
            <p:cNvSpPr txBox="1"/>
            <p:nvPr/>
          </p:nvSpPr>
          <p:spPr>
            <a:xfrm>
              <a:off x="6300931" y="3699919"/>
              <a:ext cx="1900043" cy="31108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2250"/>
                </a:lnSpc>
              </a:pPr>
              <a:r>
                <a:rPr lang="zh-CN" altLang="en-US" sz="1895" spc="-55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entury" panose="02040604050505020304"/>
                </a:rPr>
                <a:t>最短路径延迟</a:t>
              </a:r>
              <a:endParaRPr sz="19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entury" panose="02040604050505020304"/>
              </a:endParaRPr>
            </a:p>
          </p:txBody>
        </p:sp>
        <p:cxnSp>
          <p:nvCxnSpPr>
            <p:cNvPr id="97" name="直接连接符 96"/>
            <p:cNvCxnSpPr/>
            <p:nvPr/>
          </p:nvCxnSpPr>
          <p:spPr>
            <a:xfrm flipH="1">
              <a:off x="8212180" y="3852928"/>
              <a:ext cx="2054844" cy="0"/>
            </a:xfrm>
            <a:prstGeom prst="line">
              <a:avLst/>
            </a:prstGeom>
            <a:ln w="25400" cap="sq">
              <a:solidFill>
                <a:srgbClr val="FF0000"/>
              </a:solidFill>
              <a:miter lim="800000"/>
              <a:headEnd type="triangle" w="lg" len="lg"/>
              <a:tailEnd type="none" w="lg" len="lg"/>
            </a:ln>
          </p:spPr>
        </p:cxnSp>
      </p:grpSp>
      <p:cxnSp>
        <p:nvCxnSpPr>
          <p:cNvPr id="98" name="直接连接符 97"/>
          <p:cNvCxnSpPr/>
          <p:nvPr/>
        </p:nvCxnSpPr>
        <p:spPr>
          <a:xfrm>
            <a:off x="2960724" y="5768160"/>
            <a:ext cx="6790011" cy="17404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</a:ln>
        </p:spPr>
      </p:cxnSp>
      <p:sp>
        <p:nvSpPr>
          <p:cNvPr id="99" name="object 62"/>
          <p:cNvSpPr/>
          <p:nvPr/>
        </p:nvSpPr>
        <p:spPr>
          <a:xfrm>
            <a:off x="8420031" y="2477479"/>
            <a:ext cx="531138" cy="375446"/>
          </a:xfrm>
          <a:custGeom>
            <a:avLst/>
            <a:gdLst/>
            <a:ahLst/>
            <a:cxnLst/>
            <a:rect l="l" t="t" r="r" b="b"/>
            <a:pathLst>
              <a:path w="1501139" h="315594">
                <a:moveTo>
                  <a:pt x="0" y="0"/>
                </a:moveTo>
                <a:lnTo>
                  <a:pt x="0" y="315468"/>
                </a:lnTo>
                <a:lnTo>
                  <a:pt x="1501139" y="315468"/>
                </a:lnTo>
                <a:lnTo>
                  <a:pt x="1501139" y="0"/>
                </a:lnTo>
                <a:lnTo>
                  <a:pt x="0" y="0"/>
                </a:lnTo>
                <a:close/>
              </a:path>
            </a:pathLst>
          </a:custGeom>
          <a:pattFill prst="ltUpDiag">
            <a:fgClr>
              <a:schemeClr val="bg2">
                <a:lumMod val="5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lIns="0" tIns="0" rIns="0" bIns="0" rtlCol="0"/>
          <a:lstStyle/>
          <a:p>
            <a:endParaRPr sz="170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0" name="直接连接符 99"/>
          <p:cNvCxnSpPr/>
          <p:nvPr/>
        </p:nvCxnSpPr>
        <p:spPr>
          <a:xfrm>
            <a:off x="8429887" y="2852357"/>
            <a:ext cx="2477179" cy="0"/>
          </a:xfrm>
          <a:prstGeom prst="line">
            <a:avLst/>
          </a:prstGeom>
          <a:ln w="28575" cap="sq">
            <a:solidFill>
              <a:srgbClr val="000000"/>
            </a:solidFill>
            <a:miter lim="800000"/>
          </a:ln>
        </p:spPr>
      </p:cxnSp>
      <p:sp>
        <p:nvSpPr>
          <p:cNvPr id="101" name="椭圆 100"/>
          <p:cNvSpPr/>
          <p:nvPr/>
        </p:nvSpPr>
        <p:spPr>
          <a:xfrm>
            <a:off x="8735990" y="1626393"/>
            <a:ext cx="1864973" cy="186497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102" name="组合 101"/>
          <p:cNvGrpSpPr/>
          <p:nvPr/>
        </p:nvGrpSpPr>
        <p:grpSpPr>
          <a:xfrm>
            <a:off x="3511525" y="3746674"/>
            <a:ext cx="6042922" cy="80180"/>
            <a:chOff x="3686608" y="4560687"/>
            <a:chExt cx="6373394" cy="84565"/>
          </a:xfrm>
        </p:grpSpPr>
        <p:cxnSp>
          <p:nvCxnSpPr>
            <p:cNvPr id="103" name="Straight Connector 24"/>
            <p:cNvCxnSpPr/>
            <p:nvPr/>
          </p:nvCxnSpPr>
          <p:spPr>
            <a:xfrm>
              <a:off x="7859009" y="4572228"/>
              <a:ext cx="561990" cy="721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22"/>
            <p:cNvCxnSpPr/>
            <p:nvPr/>
          </p:nvCxnSpPr>
          <p:spPr>
            <a:xfrm>
              <a:off x="4323189" y="4572229"/>
              <a:ext cx="3531214" cy="0"/>
            </a:xfrm>
            <a:prstGeom prst="line">
              <a:avLst/>
            </a:prstGeom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22"/>
            <p:cNvCxnSpPr/>
            <p:nvPr/>
          </p:nvCxnSpPr>
          <p:spPr>
            <a:xfrm>
              <a:off x="8498637" y="4644074"/>
              <a:ext cx="381743" cy="11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98"/>
            <p:cNvCxnSpPr/>
            <p:nvPr/>
          </p:nvCxnSpPr>
          <p:spPr>
            <a:xfrm>
              <a:off x="9188581" y="4644073"/>
              <a:ext cx="248805" cy="0"/>
            </a:xfrm>
            <a:prstGeom prst="line">
              <a:avLst/>
            </a:prstGeom>
            <a:ln w="2857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3686608" y="4572229"/>
              <a:ext cx="636581" cy="0"/>
            </a:xfrm>
            <a:prstGeom prst="line">
              <a:avLst/>
            </a:prstGeom>
            <a:ln w="28575" cap="sq">
              <a:solidFill>
                <a:schemeClr val="tx1"/>
              </a:solidFill>
              <a:miter lim="800000"/>
              <a:headEnd type="triangle" w="lg" len="lg"/>
              <a:tailEnd type="none" w="lg" len="lg"/>
            </a:ln>
          </p:spPr>
        </p:cxnSp>
        <p:cxnSp>
          <p:nvCxnSpPr>
            <p:cNvPr id="108" name="直接连接符 107"/>
            <p:cNvCxnSpPr/>
            <p:nvPr/>
          </p:nvCxnSpPr>
          <p:spPr>
            <a:xfrm flipH="1">
              <a:off x="9450631" y="4560687"/>
              <a:ext cx="609371" cy="0"/>
            </a:xfrm>
            <a:prstGeom prst="line">
              <a:avLst/>
            </a:prstGeom>
            <a:ln w="28575" cap="sq">
              <a:solidFill>
                <a:schemeClr val="tx1"/>
              </a:solidFill>
              <a:miter lim="800000"/>
              <a:headEnd type="triangle" w="lg" len="lg"/>
              <a:tailEnd type="none" w="lg" len="lg"/>
            </a:ln>
          </p:spPr>
        </p:cxnSp>
      </p:grpSp>
      <p:grpSp>
        <p:nvGrpSpPr>
          <p:cNvPr id="109" name="组合 108"/>
          <p:cNvGrpSpPr/>
          <p:nvPr/>
        </p:nvGrpSpPr>
        <p:grpSpPr>
          <a:xfrm>
            <a:off x="3523100" y="3753632"/>
            <a:ext cx="6031347" cy="80180"/>
            <a:chOff x="3698816" y="4560687"/>
            <a:chExt cx="6361186" cy="84565"/>
          </a:xfrm>
        </p:grpSpPr>
        <p:cxnSp>
          <p:nvCxnSpPr>
            <p:cNvPr id="110" name="Straight Connector 24"/>
            <p:cNvCxnSpPr/>
            <p:nvPr/>
          </p:nvCxnSpPr>
          <p:spPr>
            <a:xfrm>
              <a:off x="7859009" y="4572228"/>
              <a:ext cx="561990" cy="72196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22"/>
            <p:cNvCxnSpPr/>
            <p:nvPr/>
          </p:nvCxnSpPr>
          <p:spPr>
            <a:xfrm>
              <a:off x="4323189" y="4572229"/>
              <a:ext cx="3531214" cy="0"/>
            </a:xfrm>
            <a:prstGeom prst="line">
              <a:avLst/>
            </a:prstGeom>
            <a:ln w="50800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22"/>
            <p:cNvCxnSpPr/>
            <p:nvPr/>
          </p:nvCxnSpPr>
          <p:spPr>
            <a:xfrm>
              <a:off x="8498637" y="4644074"/>
              <a:ext cx="381743" cy="1178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98"/>
            <p:cNvCxnSpPr/>
            <p:nvPr/>
          </p:nvCxnSpPr>
          <p:spPr>
            <a:xfrm>
              <a:off x="9188581" y="4644073"/>
              <a:ext cx="248805" cy="0"/>
            </a:xfrm>
            <a:prstGeom prst="line">
              <a:avLst/>
            </a:prstGeom>
            <a:ln w="50800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3698816" y="4572230"/>
              <a:ext cx="636581" cy="0"/>
            </a:xfrm>
            <a:prstGeom prst="line">
              <a:avLst/>
            </a:prstGeom>
            <a:ln w="50800" cap="sq">
              <a:solidFill>
                <a:srgbClr val="FF0000"/>
              </a:solidFill>
              <a:miter lim="800000"/>
              <a:headEnd type="triangle" w="lg" len="lg"/>
              <a:tailEnd type="none" w="lg" len="lg"/>
            </a:ln>
          </p:spPr>
        </p:cxnSp>
        <p:cxnSp>
          <p:nvCxnSpPr>
            <p:cNvPr id="115" name="直接连接符 114"/>
            <p:cNvCxnSpPr/>
            <p:nvPr/>
          </p:nvCxnSpPr>
          <p:spPr>
            <a:xfrm flipH="1">
              <a:off x="9450631" y="4560687"/>
              <a:ext cx="609371" cy="0"/>
            </a:xfrm>
            <a:prstGeom prst="line">
              <a:avLst/>
            </a:prstGeom>
            <a:ln w="50800" cap="sq">
              <a:solidFill>
                <a:srgbClr val="FF0000"/>
              </a:solidFill>
              <a:miter lim="800000"/>
              <a:headEnd type="triangle" w="lg" len="lg"/>
              <a:tailEnd type="none" w="lg" len="lg"/>
            </a:ln>
          </p:spPr>
        </p:cxnSp>
      </p:grpSp>
      <p:grpSp>
        <p:nvGrpSpPr>
          <p:cNvPr id="116" name="组合 115"/>
          <p:cNvGrpSpPr/>
          <p:nvPr/>
        </p:nvGrpSpPr>
        <p:grpSpPr>
          <a:xfrm>
            <a:off x="2237099" y="2954479"/>
            <a:ext cx="1270708" cy="294953"/>
            <a:chOff x="2342486" y="3725163"/>
            <a:chExt cx="1340200" cy="311083"/>
          </a:xfrm>
        </p:grpSpPr>
        <p:cxnSp>
          <p:nvCxnSpPr>
            <p:cNvPr id="117" name="直接连接符 116"/>
            <p:cNvCxnSpPr/>
            <p:nvPr/>
          </p:nvCxnSpPr>
          <p:spPr>
            <a:xfrm>
              <a:off x="3408261" y="3877998"/>
              <a:ext cx="274425" cy="0"/>
            </a:xfrm>
            <a:prstGeom prst="line">
              <a:avLst/>
            </a:prstGeom>
            <a:ln w="19050" cap="sq">
              <a:solidFill>
                <a:srgbClr val="FF0000"/>
              </a:solidFill>
              <a:miter lim="800000"/>
              <a:headEnd type="triangle" w="lg" len="med"/>
              <a:tailEnd type="triangle" w="lg" len="med"/>
            </a:ln>
          </p:spPr>
        </p:cxnSp>
        <p:sp>
          <p:nvSpPr>
            <p:cNvPr id="118" name="object 91"/>
            <p:cNvSpPr txBox="1"/>
            <p:nvPr/>
          </p:nvSpPr>
          <p:spPr>
            <a:xfrm>
              <a:off x="2342486" y="3725163"/>
              <a:ext cx="1333401" cy="31108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2250"/>
                </a:lnSpc>
              </a:pPr>
              <a:r>
                <a:rPr sz="1895" spc="-55" dirty="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</a:t>
              </a:r>
              <a:r>
                <a:rPr sz="1895" spc="-25" dirty="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l</a:t>
              </a:r>
              <a:r>
                <a:rPr sz="1895" spc="-95" dirty="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k</a:t>
              </a:r>
              <a:r>
                <a:rPr sz="1895" spc="-10" dirty="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-</a:t>
              </a:r>
              <a:r>
                <a:rPr sz="1895" spc="-70" dirty="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to</a:t>
              </a:r>
              <a:r>
                <a:rPr sz="1895" spc="-10" dirty="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-</a:t>
              </a:r>
              <a:r>
                <a:rPr sz="1895" spc="-35" dirty="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Q</a:t>
              </a:r>
              <a:endParaRPr sz="1950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20" name="矩形 119"/>
          <p:cNvSpPr/>
          <p:nvPr/>
        </p:nvSpPr>
        <p:spPr>
          <a:xfrm>
            <a:off x="3071239" y="4790223"/>
            <a:ext cx="404278" cy="442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75" b="1" kern="0" dirty="0">
                <a:solidFill>
                  <a:prstClr val="black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A</a:t>
            </a:r>
            <a:endParaRPr lang="zh-CN" altLang="en-US" sz="2275" dirty="0"/>
          </a:p>
        </p:txBody>
      </p:sp>
      <p:sp>
        <p:nvSpPr>
          <p:cNvPr id="121" name="矩形 120"/>
          <p:cNvSpPr/>
          <p:nvPr/>
        </p:nvSpPr>
        <p:spPr>
          <a:xfrm>
            <a:off x="9574534" y="4768202"/>
            <a:ext cx="386644" cy="442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75" b="1" kern="0" dirty="0">
                <a:solidFill>
                  <a:prstClr val="black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B</a:t>
            </a:r>
            <a:endParaRPr lang="zh-CN" altLang="en-US" sz="2275" dirty="0"/>
          </a:p>
        </p:txBody>
      </p:sp>
      <p:sp>
        <p:nvSpPr>
          <p:cNvPr id="122" name="object 68"/>
          <p:cNvSpPr txBox="1"/>
          <p:nvPr/>
        </p:nvSpPr>
        <p:spPr>
          <a:xfrm>
            <a:off x="2792904" y="1845111"/>
            <a:ext cx="391550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75"/>
              </a:lnSpc>
            </a:pPr>
            <a:r>
              <a:rPr lang="zh-CN" altLang="en-US" sz="2655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①</a:t>
            </a:r>
            <a:endParaRPr sz="2655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23" name="object 68"/>
          <p:cNvSpPr txBox="1"/>
          <p:nvPr/>
        </p:nvSpPr>
        <p:spPr>
          <a:xfrm>
            <a:off x="9326720" y="1844173"/>
            <a:ext cx="391550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75"/>
              </a:lnSpc>
            </a:pPr>
            <a:r>
              <a:rPr lang="zh-CN" altLang="en-US" sz="2655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①</a:t>
            </a:r>
            <a:endParaRPr sz="2655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2304104" y="1578121"/>
            <a:ext cx="1864973" cy="1864973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25" name="TextBox 24"/>
          <p:cNvSpPr txBox="1"/>
          <p:nvPr/>
        </p:nvSpPr>
        <p:spPr>
          <a:xfrm>
            <a:off x="1405172" y="5998856"/>
            <a:ext cx="10057902" cy="56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7060" lvl="1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</a:pPr>
            <a:r>
              <a:rPr lang="en-US" altLang="zh-CN" sz="2275" b="1" dirty="0" err="1" smtClean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Clk_to_Q</a:t>
            </a:r>
            <a:r>
              <a:rPr lang="en-US" altLang="zh-CN" sz="2275" b="1" dirty="0" smtClean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 </a:t>
            </a:r>
            <a:r>
              <a:rPr lang="en-US" altLang="zh-CN" sz="2275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+ </a:t>
            </a:r>
            <a:r>
              <a:rPr lang="zh-CN" altLang="en-US" sz="2275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最短路径时延 </a:t>
            </a:r>
            <a:r>
              <a:rPr lang="en-US" altLang="zh-CN" sz="2275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&gt; </a:t>
            </a:r>
            <a:r>
              <a:rPr lang="en-US" altLang="zh-CN" sz="2275" b="1" dirty="0" err="1" smtClean="0">
                <a:solidFill>
                  <a:srgbClr val="7030A0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Hold_Time</a:t>
            </a:r>
            <a:r>
              <a:rPr lang="zh-CN" altLang="en-US" sz="2275" b="1" dirty="0" smtClean="0">
                <a:solidFill>
                  <a:srgbClr val="7030A0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，</a:t>
            </a:r>
            <a:r>
              <a:rPr lang="zh-CN" altLang="en-US" sz="2275" b="1" dirty="0" smtClean="0">
                <a:solidFill>
                  <a:srgbClr val="FF0000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否则出现保持时间违例</a:t>
            </a:r>
            <a:endParaRPr lang="en-US" altLang="zh-CN" sz="2275" b="1" dirty="0">
              <a:solidFill>
                <a:srgbClr val="FF0000"/>
              </a:solidFill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126" name="标题 1"/>
          <p:cNvSpPr txBox="1"/>
          <p:nvPr/>
        </p:nvSpPr>
        <p:spPr>
          <a:xfrm>
            <a:off x="617584" y="183039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9.3 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数据通路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24" grpId="0" animBg="1"/>
      <p:bldP spid="1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7584" y="811565"/>
            <a:ext cx="47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数据通路的时间特性分析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945022" y="1429206"/>
            <a:ext cx="3231922" cy="617641"/>
          </a:xfrm>
        </p:spPr>
        <p:txBody>
          <a:bodyPr>
            <a:normAutofit/>
          </a:bodyPr>
          <a:lstStyle/>
          <a:p>
            <a:r>
              <a:rPr lang="en-US" altLang="zh-CN" sz="2300" b="0" dirty="0" smtClean="0">
                <a:solidFill>
                  <a:srgbClr val="0000FF"/>
                </a:solidFill>
                <a:latin typeface="+mn-ea"/>
                <a:ea typeface="+mn-ea"/>
                <a:cs typeface="Segoe UI Black" panose="020B0A02040204020203" pitchFamily="34" charset="0"/>
              </a:rPr>
              <a:t>(4) </a:t>
            </a:r>
            <a:r>
              <a:rPr lang="zh-CN" altLang="en-US" sz="2300" b="0" dirty="0" smtClean="0">
                <a:solidFill>
                  <a:srgbClr val="0000FF"/>
                </a:solidFill>
                <a:latin typeface="+mn-ea"/>
                <a:ea typeface="+mn-ea"/>
                <a:cs typeface="Segoe UI Black" panose="020B0A02040204020203" pitchFamily="34" charset="0"/>
              </a:rPr>
              <a:t>数据</a:t>
            </a:r>
            <a:r>
              <a:rPr lang="zh-CN" altLang="en-US" sz="2300" b="0" dirty="0">
                <a:solidFill>
                  <a:srgbClr val="0000FF"/>
                </a:solidFill>
                <a:latin typeface="+mn-ea"/>
                <a:ea typeface="+mn-ea"/>
                <a:cs typeface="Segoe UI Black" panose="020B0A02040204020203" pitchFamily="34" charset="0"/>
              </a:rPr>
              <a:t>通路时延举例</a:t>
            </a:r>
            <a:endParaRPr lang="zh-CN" altLang="en-US" sz="2300" b="0" dirty="0">
              <a:solidFill>
                <a:srgbClr val="0000FF"/>
              </a:solidFill>
              <a:latin typeface="+mn-ea"/>
              <a:ea typeface="+mn-ea"/>
              <a:cs typeface="Segoe UI Black" panose="020B0A02040204020203" pitchFamily="34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-265" t="4286" r="265" b="369"/>
          <a:stretch>
            <a:fillRect/>
          </a:stretch>
        </p:blipFill>
        <p:spPr>
          <a:xfrm>
            <a:off x="1042993" y="2141268"/>
            <a:ext cx="4930227" cy="4104649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内容占位符 2"/>
          <p:cNvSpPr txBox="1"/>
          <p:nvPr/>
        </p:nvSpPr>
        <p:spPr bwMode="auto">
          <a:xfrm>
            <a:off x="7074345" y="1896421"/>
            <a:ext cx="4368337" cy="43494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kern="0" dirty="0"/>
              <a:t>Setup Time=5ns</a:t>
            </a:r>
            <a:endParaRPr lang="en-US" altLang="zh-CN" kern="0" dirty="0"/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kern="0" dirty="0"/>
              <a:t>Hold Time=5ns</a:t>
            </a:r>
            <a:endParaRPr lang="en-US" altLang="zh-CN" kern="0" dirty="0"/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kern="0" dirty="0" err="1"/>
              <a:t>Clk_to_Q</a:t>
            </a:r>
            <a:r>
              <a:rPr lang="en-US" altLang="zh-CN" kern="0" dirty="0"/>
              <a:t> =5ns</a:t>
            </a:r>
            <a:endParaRPr lang="en-US" altLang="zh-CN" kern="0" dirty="0"/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kern="0" dirty="0"/>
              <a:t>Adder Delay=10ns</a:t>
            </a:r>
            <a:endParaRPr lang="en-US" altLang="zh-CN" kern="0" dirty="0"/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kern="0" dirty="0" smtClean="0">
                <a:solidFill>
                  <a:srgbClr val="240CD2"/>
                </a:solidFill>
              </a:rPr>
              <a:t>关键</a:t>
            </a:r>
            <a:r>
              <a:rPr lang="zh-CN" altLang="en-US" kern="0" dirty="0">
                <a:solidFill>
                  <a:srgbClr val="240CD2"/>
                </a:solidFill>
              </a:rPr>
              <a:t>延迟</a:t>
            </a:r>
            <a:r>
              <a:rPr lang="en-US" altLang="zh-CN" kern="0" dirty="0">
                <a:solidFill>
                  <a:srgbClr val="240CD2"/>
                </a:solidFill>
              </a:rPr>
              <a:t>?   </a:t>
            </a:r>
            <a:endParaRPr lang="en-US" altLang="zh-CN" kern="0" dirty="0">
              <a:solidFill>
                <a:srgbClr val="240CD2"/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kern="0" dirty="0" smtClean="0">
                <a:solidFill>
                  <a:srgbClr val="240CD2"/>
                </a:solidFill>
              </a:rPr>
              <a:t>最大</a:t>
            </a:r>
            <a:r>
              <a:rPr lang="zh-CN" altLang="en-US" kern="0" dirty="0">
                <a:solidFill>
                  <a:srgbClr val="240CD2"/>
                </a:solidFill>
              </a:rPr>
              <a:t>频率</a:t>
            </a:r>
            <a:r>
              <a:rPr lang="en-US" altLang="zh-CN" kern="0" dirty="0">
                <a:solidFill>
                  <a:srgbClr val="240CD2"/>
                </a:solidFill>
              </a:rPr>
              <a:t>?</a:t>
            </a:r>
            <a:endParaRPr lang="en-US" altLang="zh-CN" kern="0" dirty="0">
              <a:solidFill>
                <a:srgbClr val="240CD2"/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kern="0" dirty="0" smtClean="0">
                <a:solidFill>
                  <a:srgbClr val="240CD2"/>
                </a:solidFill>
              </a:rPr>
              <a:t>输出</a:t>
            </a:r>
            <a:r>
              <a:rPr lang="zh-CN" altLang="en-US" kern="0" dirty="0">
                <a:solidFill>
                  <a:srgbClr val="240CD2"/>
                </a:solidFill>
              </a:rPr>
              <a:t>寄存器最大</a:t>
            </a:r>
            <a:r>
              <a:rPr lang="en-US" altLang="zh-CN" kern="0" dirty="0">
                <a:solidFill>
                  <a:srgbClr val="240CD2"/>
                </a:solidFill>
              </a:rPr>
              <a:t>Hold time?</a:t>
            </a:r>
            <a:endParaRPr lang="zh-CN" altLang="en-US" kern="0" dirty="0">
              <a:solidFill>
                <a:srgbClr val="240CD2"/>
              </a:solidFill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17584" y="99503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9.3 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数据通路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3" y="193924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9.3 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数据通路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34207" y="5898564"/>
            <a:ext cx="8105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https://blog.csdn.net/qq_26652069/article/details/99709766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733155" y="1446008"/>
            <a:ext cx="6955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zh-CN" altLang="en-US" sz="2400" b="1" dirty="0">
                <a:solidFill>
                  <a:srgbClr val="FF0000"/>
                </a:solidFill>
                <a:latin typeface="PingFang SC"/>
              </a:rPr>
              <a:t>数电基础：触发器的建立时间与保持时间及亚稳态</a:t>
            </a:r>
            <a:endParaRPr lang="zh-CN" altLang="en-US" sz="2400" b="1" i="0" dirty="0">
              <a:solidFill>
                <a:srgbClr val="FF0000"/>
              </a:solidFill>
              <a:effectLst/>
              <a:latin typeface="PingFang SC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l="38465" t="26159" r="20040" b="49058"/>
          <a:stretch>
            <a:fillRect/>
          </a:stretch>
        </p:blipFill>
        <p:spPr>
          <a:xfrm>
            <a:off x="702623" y="2228127"/>
            <a:ext cx="4356393" cy="2009731"/>
          </a:xfrm>
          <a:prstGeom prst="rect">
            <a:avLst/>
          </a:prstGeom>
          <a:noFill/>
          <a:ln>
            <a:solidFill>
              <a:srgbClr val="3438F6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32802" t="31160" r="15237" b="35797"/>
          <a:stretch>
            <a:fillRect/>
          </a:stretch>
        </p:blipFill>
        <p:spPr>
          <a:xfrm>
            <a:off x="5863965" y="1995485"/>
            <a:ext cx="5139457" cy="2480994"/>
          </a:xfrm>
          <a:prstGeom prst="rect">
            <a:avLst/>
          </a:prstGeom>
          <a:noFill/>
          <a:ln>
            <a:solidFill>
              <a:srgbClr val="3438F6"/>
            </a:solidFill>
          </a:ln>
        </p:spPr>
      </p:pic>
      <p:sp>
        <p:nvSpPr>
          <p:cNvPr id="10" name="矩形 9"/>
          <p:cNvSpPr/>
          <p:nvPr/>
        </p:nvSpPr>
        <p:spPr>
          <a:xfrm>
            <a:off x="813131" y="4796068"/>
            <a:ext cx="10547928" cy="967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275" dirty="0">
                <a:latin typeface="+mn-ea"/>
                <a:cs typeface="Segoe UI Black" panose="020B0A02040204020203" pitchFamily="34" charset="0"/>
              </a:rPr>
              <a:t>亚稳态产生的最根本原因就是：时序上不满足触发器的建立与保持时间。而导致触发器建立与保持时间违例的情况有很多</a:t>
            </a:r>
            <a:r>
              <a:rPr lang="zh-CN" altLang="en-US" sz="2200" dirty="0">
                <a:solidFill>
                  <a:srgbClr val="4D4D4D"/>
                </a:solidFill>
                <a:latin typeface="+mn-ea"/>
              </a:rPr>
              <a:t>。</a:t>
            </a:r>
            <a:endParaRPr lang="zh-CN" altLang="en-US" sz="2200" dirty="0"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7584" y="811565"/>
            <a:ext cx="47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数据通路的时间特性分析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3" y="193924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9.4 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指令周期流程分析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131" name="Rectangle 110"/>
          <p:cNvSpPr>
            <a:spLocks noChangeArrowheads="1"/>
          </p:cNvSpPr>
          <p:nvPr/>
        </p:nvSpPr>
        <p:spPr bwMode="auto">
          <a:xfrm>
            <a:off x="6077911" y="1014503"/>
            <a:ext cx="5332992" cy="4982062"/>
          </a:xfrm>
          <a:prstGeom prst="rect">
            <a:avLst/>
          </a:prstGeom>
          <a:noFill/>
          <a:ln w="9525">
            <a:solidFill>
              <a:schemeClr val="accent1">
                <a:lumMod val="50000"/>
              </a:schemeClr>
            </a:solidFill>
            <a:prstDash val="dash"/>
            <a:miter lim="800000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 b="1">
              <a:latin typeface="+mn-ea"/>
              <a:cs typeface="Segoe UI Black" panose="020B0A02040204020203" pitchFamily="34" charset="0"/>
            </a:endParaRPr>
          </a:p>
        </p:txBody>
      </p:sp>
      <p:grpSp>
        <p:nvGrpSpPr>
          <p:cNvPr id="132" name="组合 131"/>
          <p:cNvGrpSpPr/>
          <p:nvPr/>
        </p:nvGrpSpPr>
        <p:grpSpPr>
          <a:xfrm>
            <a:off x="9910396" y="2094410"/>
            <a:ext cx="858666" cy="711391"/>
            <a:chOff x="10819307" y="2466844"/>
            <a:chExt cx="905624" cy="750295"/>
          </a:xfrm>
        </p:grpSpPr>
        <p:sp>
          <p:nvSpPr>
            <p:cNvPr id="133" name="Line 7"/>
            <p:cNvSpPr>
              <a:spLocks noChangeShapeType="1"/>
            </p:cNvSpPr>
            <p:nvPr/>
          </p:nvSpPr>
          <p:spPr bwMode="auto">
            <a:xfrm rot="16200000">
              <a:off x="11096748" y="2630505"/>
              <a:ext cx="32732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134" name="Rectangle 104"/>
            <p:cNvSpPr>
              <a:spLocks noChangeArrowheads="1"/>
            </p:cNvSpPr>
            <p:nvPr/>
          </p:nvSpPr>
          <p:spPr bwMode="auto">
            <a:xfrm>
              <a:off x="10819307" y="2790423"/>
              <a:ext cx="905624" cy="4267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40" b="1" dirty="0">
                  <a:solidFill>
                    <a:schemeClr val="bg1"/>
                  </a:solidFill>
                  <a:latin typeface="+mn-ea"/>
                  <a:cs typeface="Segoe UI Black" panose="020B0A02040204020203" pitchFamily="34" charset="0"/>
                </a:rPr>
                <a:t>时序部件</a:t>
              </a:r>
              <a:endParaRPr lang="en-US" altLang="zh-CN" sz="1140" b="1" dirty="0">
                <a:solidFill>
                  <a:schemeClr val="bg1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grpSp>
        <p:nvGrpSpPr>
          <p:cNvPr id="135" name="组合 134"/>
          <p:cNvGrpSpPr/>
          <p:nvPr/>
        </p:nvGrpSpPr>
        <p:grpSpPr>
          <a:xfrm>
            <a:off x="6378586" y="1238743"/>
            <a:ext cx="2262243" cy="782519"/>
            <a:chOff x="7094351" y="1564383"/>
            <a:chExt cx="2385959" cy="825313"/>
          </a:xfrm>
        </p:grpSpPr>
        <p:cxnSp>
          <p:nvCxnSpPr>
            <p:cNvPr id="136" name="直接箭头连接符 135"/>
            <p:cNvCxnSpPr/>
            <p:nvPr/>
          </p:nvCxnSpPr>
          <p:spPr>
            <a:xfrm>
              <a:off x="7177868" y="1917849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" name="直接箭头连接符 136"/>
            <p:cNvCxnSpPr/>
            <p:nvPr/>
          </p:nvCxnSpPr>
          <p:spPr>
            <a:xfrm>
              <a:off x="7177868" y="2084733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38" name="组合 137"/>
            <p:cNvGrpSpPr/>
            <p:nvPr/>
          </p:nvGrpSpPr>
          <p:grpSpPr>
            <a:xfrm>
              <a:off x="7094351" y="1564383"/>
              <a:ext cx="2385959" cy="825313"/>
              <a:chOff x="7094351" y="1564383"/>
              <a:chExt cx="2385959" cy="825313"/>
            </a:xfrm>
          </p:grpSpPr>
          <p:sp>
            <p:nvSpPr>
              <p:cNvPr id="139" name="Line 7"/>
              <p:cNvSpPr>
                <a:spLocks noChangeShapeType="1"/>
              </p:cNvSpPr>
              <p:nvPr/>
            </p:nvSpPr>
            <p:spPr bwMode="auto">
              <a:xfrm flipH="1">
                <a:off x="8623192" y="1920746"/>
                <a:ext cx="83560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 b="1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40" name="直接连接符 139"/>
              <p:cNvCxnSpPr/>
              <p:nvPr/>
            </p:nvCxnSpPr>
            <p:spPr>
              <a:xfrm>
                <a:off x="8632095" y="2094448"/>
                <a:ext cx="84821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41" name="等腰三角形 140"/>
              <p:cNvSpPr/>
              <p:nvPr/>
            </p:nvSpPr>
            <p:spPr>
              <a:xfrm rot="5400000" flipH="1">
                <a:off x="8963127" y="2020085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 b="1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42" name="Rectangle 104"/>
              <p:cNvSpPr>
                <a:spLocks noChangeArrowheads="1"/>
              </p:cNvSpPr>
              <p:nvPr/>
            </p:nvSpPr>
            <p:spPr bwMode="auto">
              <a:xfrm>
                <a:off x="7728993" y="1763752"/>
                <a:ext cx="894199" cy="426716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705" b="1" dirty="0">
                    <a:solidFill>
                      <a:schemeClr val="tx1"/>
                    </a:solidFill>
                    <a:latin typeface="+mn-ea"/>
                    <a:cs typeface="Segoe UI Black" panose="020B0A02040204020203" pitchFamily="34" charset="0"/>
                  </a:rPr>
                  <a:t>PC</a:t>
                </a:r>
                <a:endParaRPr lang="en-US" altLang="zh-CN" sz="1705" b="1" dirty="0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43" name="Text Box 54"/>
              <p:cNvSpPr txBox="1">
                <a:spLocks noChangeArrowheads="1"/>
              </p:cNvSpPr>
              <p:nvPr/>
            </p:nvSpPr>
            <p:spPr bwMode="auto">
              <a:xfrm>
                <a:off x="7094351" y="1564383"/>
                <a:ext cx="716606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b="1" dirty="0" err="1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PC</a:t>
                </a:r>
                <a:r>
                  <a:rPr lang="en-US" altLang="zh-CN" sz="1515" b="1" baseline="-25000" dirty="0" err="1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in</a:t>
                </a:r>
                <a:endParaRPr lang="en-US" altLang="zh-CN" sz="3790" b="1" baseline="-25000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44" name="Text Box 52"/>
              <p:cNvSpPr txBox="1">
                <a:spLocks noChangeArrowheads="1"/>
              </p:cNvSpPr>
              <p:nvPr/>
            </p:nvSpPr>
            <p:spPr bwMode="auto">
              <a:xfrm>
                <a:off x="7097719" y="2089610"/>
                <a:ext cx="1013634" cy="300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b="1" dirty="0" err="1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PC</a:t>
                </a:r>
                <a:r>
                  <a:rPr lang="en-US" altLang="zh-CN" sz="1515" b="1" baseline="-25000" dirty="0" err="1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out</a:t>
                </a:r>
                <a:endParaRPr lang="en-US" altLang="zh-CN" sz="3790" b="1" baseline="-25000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145" name="组合 144"/>
          <p:cNvGrpSpPr/>
          <p:nvPr/>
        </p:nvGrpSpPr>
        <p:grpSpPr>
          <a:xfrm>
            <a:off x="6137653" y="3495883"/>
            <a:ext cx="2613342" cy="2074601"/>
            <a:chOff x="6840242" y="3944960"/>
            <a:chExt cx="2756259" cy="2188056"/>
          </a:xfrm>
        </p:grpSpPr>
        <p:cxnSp>
          <p:nvCxnSpPr>
            <p:cNvPr id="146" name="直接箭头连接符 145"/>
            <p:cNvCxnSpPr/>
            <p:nvPr/>
          </p:nvCxnSpPr>
          <p:spPr>
            <a:xfrm>
              <a:off x="7042434" y="5749795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47" name="组合 146"/>
            <p:cNvGrpSpPr/>
            <p:nvPr/>
          </p:nvGrpSpPr>
          <p:grpSpPr>
            <a:xfrm>
              <a:off x="6909129" y="4150680"/>
              <a:ext cx="2018830" cy="942122"/>
              <a:chOff x="5296743" y="3767069"/>
              <a:chExt cx="2018830" cy="942122"/>
            </a:xfrm>
          </p:grpSpPr>
          <p:cxnSp>
            <p:nvCxnSpPr>
              <p:cNvPr id="167" name="直接箭头连接符 166"/>
              <p:cNvCxnSpPr/>
              <p:nvPr/>
            </p:nvCxnSpPr>
            <p:spPr>
              <a:xfrm>
                <a:off x="5296743" y="3767069"/>
                <a:ext cx="393642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8" name="直接箭头连接符 167"/>
              <p:cNvCxnSpPr/>
              <p:nvPr/>
            </p:nvCxnSpPr>
            <p:spPr>
              <a:xfrm flipH="1">
                <a:off x="6771313" y="4451527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9" name="直接箭头连接符 168"/>
              <p:cNvCxnSpPr/>
              <p:nvPr/>
            </p:nvCxnSpPr>
            <p:spPr>
              <a:xfrm flipH="1">
                <a:off x="6634541" y="4580310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0" name="直接箭头连接符 169"/>
              <p:cNvCxnSpPr/>
              <p:nvPr/>
            </p:nvCxnSpPr>
            <p:spPr>
              <a:xfrm flipH="1">
                <a:off x="6517629" y="4709191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48" name="Text Box 123"/>
            <p:cNvSpPr txBox="1">
              <a:spLocks noChangeArrowheads="1"/>
            </p:cNvSpPr>
            <p:nvPr/>
          </p:nvSpPr>
          <p:spPr bwMode="auto">
            <a:xfrm>
              <a:off x="8973365" y="4621458"/>
              <a:ext cx="623136" cy="46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+1</a:t>
              </a:r>
              <a:endParaRPr lang="en-US" altLang="zh-CN" sz="3790" b="1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grpSp>
          <p:nvGrpSpPr>
            <p:cNvPr id="149" name="组合 148"/>
            <p:cNvGrpSpPr/>
            <p:nvPr/>
          </p:nvGrpSpPr>
          <p:grpSpPr>
            <a:xfrm>
              <a:off x="7145410" y="3944960"/>
              <a:ext cx="2323036" cy="2018193"/>
              <a:chOff x="7145410" y="3944960"/>
              <a:chExt cx="2323036" cy="2018193"/>
            </a:xfrm>
          </p:grpSpPr>
          <p:sp>
            <p:nvSpPr>
              <p:cNvPr id="154" name="任意多边形: 形状 296"/>
              <p:cNvSpPr/>
              <p:nvPr/>
            </p:nvSpPr>
            <p:spPr>
              <a:xfrm rot="5400000">
                <a:off x="7570518" y="4275991"/>
                <a:ext cx="484315" cy="1334531"/>
              </a:xfrm>
              <a:custGeom>
                <a:avLst/>
                <a:gdLst>
                  <a:gd name="connsiteX0" fmla="*/ 0 w 375612"/>
                  <a:gd name="connsiteY0" fmla="*/ 0 h 683490"/>
                  <a:gd name="connsiteX1" fmla="*/ 375612 w 375612"/>
                  <a:gd name="connsiteY1" fmla="*/ 237066 h 683490"/>
                  <a:gd name="connsiteX2" fmla="*/ 375612 w 375612"/>
                  <a:gd name="connsiteY2" fmla="*/ 467975 h 683490"/>
                  <a:gd name="connsiteX3" fmla="*/ 6157 w 375612"/>
                  <a:gd name="connsiteY3" fmla="*/ 683490 h 683490"/>
                  <a:gd name="connsiteX4" fmla="*/ 6157 w 375612"/>
                  <a:gd name="connsiteY4" fmla="*/ 406400 h 683490"/>
                  <a:gd name="connsiteX5" fmla="*/ 70812 w 375612"/>
                  <a:gd name="connsiteY5" fmla="*/ 341745 h 683490"/>
                  <a:gd name="connsiteX6" fmla="*/ 9236 w 375612"/>
                  <a:gd name="connsiteY6" fmla="*/ 280169 h 683490"/>
                  <a:gd name="connsiteX7" fmla="*/ 0 w 375612"/>
                  <a:gd name="connsiteY7" fmla="*/ 0 h 68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5612" h="683490">
                    <a:moveTo>
                      <a:pt x="0" y="0"/>
                    </a:moveTo>
                    <a:lnTo>
                      <a:pt x="375612" y="237066"/>
                    </a:lnTo>
                    <a:lnTo>
                      <a:pt x="375612" y="467975"/>
                    </a:lnTo>
                    <a:lnTo>
                      <a:pt x="6157" y="683490"/>
                    </a:lnTo>
                    <a:lnTo>
                      <a:pt x="6157" y="406400"/>
                    </a:lnTo>
                    <a:lnTo>
                      <a:pt x="70812" y="341745"/>
                    </a:lnTo>
                    <a:lnTo>
                      <a:pt x="9236" y="28016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 b="1" dirty="0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55" name="矩形 154"/>
              <p:cNvSpPr/>
              <p:nvPr/>
            </p:nvSpPr>
            <p:spPr>
              <a:xfrm>
                <a:off x="7488880" y="4754061"/>
                <a:ext cx="625885" cy="374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705" b="1" dirty="0">
                    <a:latin typeface="+mn-ea"/>
                    <a:cs typeface="Segoe UI Black" panose="020B0A02040204020203" pitchFamily="34" charset="0"/>
                  </a:rPr>
                  <a:t>ALU</a:t>
                </a:r>
                <a:endParaRPr lang="zh-CN" altLang="en-US" sz="1705" b="1" dirty="0">
                  <a:latin typeface="+mn-ea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56" name="直接连接符 155"/>
              <p:cNvCxnSpPr>
                <a:stCxn id="163" idx="3"/>
              </p:cNvCxnSpPr>
              <p:nvPr/>
            </p:nvCxnSpPr>
            <p:spPr>
              <a:xfrm>
                <a:off x="8013720" y="5749795"/>
                <a:ext cx="145472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57" name="等腰三角形 156"/>
              <p:cNvSpPr/>
              <p:nvPr/>
            </p:nvSpPr>
            <p:spPr>
              <a:xfrm rot="5400000" flipH="1">
                <a:off x="8648842" y="5678219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 b="1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58" name="直接连接符 157"/>
              <p:cNvCxnSpPr/>
              <p:nvPr/>
            </p:nvCxnSpPr>
            <p:spPr>
              <a:xfrm>
                <a:off x="7462755" y="4343101"/>
                <a:ext cx="0" cy="36155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8198535" y="4430628"/>
                <a:ext cx="0" cy="271378"/>
              </a:xfrm>
              <a:prstGeom prst="line">
                <a:avLst/>
              </a:prstGeom>
              <a:noFill/>
              <a:ln w="19050" cap="sq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60" name="Line 7"/>
              <p:cNvSpPr>
                <a:spLocks noChangeShapeType="1"/>
              </p:cNvSpPr>
              <p:nvPr/>
            </p:nvSpPr>
            <p:spPr bwMode="auto">
              <a:xfrm flipH="1">
                <a:off x="7728992" y="4136717"/>
                <a:ext cx="173945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 b="1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61" name="Rectangle 104"/>
              <p:cNvSpPr>
                <a:spLocks noChangeArrowheads="1"/>
              </p:cNvSpPr>
              <p:nvPr/>
            </p:nvSpPr>
            <p:spPr bwMode="auto">
              <a:xfrm>
                <a:off x="7307972" y="3944960"/>
                <a:ext cx="421022" cy="426716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515" b="1" dirty="0">
                    <a:solidFill>
                      <a:schemeClr val="tx1"/>
                    </a:solidFill>
                    <a:latin typeface="+mn-ea"/>
                    <a:cs typeface="Segoe UI Black" panose="020B0A02040204020203" pitchFamily="34" charset="0"/>
                  </a:rPr>
                  <a:t>X</a:t>
                </a:r>
                <a:endParaRPr lang="en-US" altLang="zh-CN" sz="1515" b="1" dirty="0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62" name="Line 7"/>
              <p:cNvSpPr>
                <a:spLocks noChangeShapeType="1"/>
              </p:cNvSpPr>
              <p:nvPr/>
            </p:nvSpPr>
            <p:spPr bwMode="auto">
              <a:xfrm flipH="1">
                <a:off x="8198535" y="4430628"/>
                <a:ext cx="126991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 b="1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63" name="Rectangle 104"/>
              <p:cNvSpPr>
                <a:spLocks noChangeArrowheads="1"/>
              </p:cNvSpPr>
              <p:nvPr/>
            </p:nvSpPr>
            <p:spPr bwMode="auto">
              <a:xfrm>
                <a:off x="7592698" y="5536437"/>
                <a:ext cx="421022" cy="426716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515" b="1" dirty="0">
                    <a:solidFill>
                      <a:schemeClr val="tx1"/>
                    </a:solidFill>
                    <a:latin typeface="+mn-ea"/>
                    <a:cs typeface="Segoe UI Black" panose="020B0A02040204020203" pitchFamily="34" charset="0"/>
                  </a:rPr>
                  <a:t>Z</a:t>
                </a:r>
                <a:endParaRPr lang="en-US" altLang="zh-CN" sz="1515" b="1" dirty="0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64" name="直接连接符 163"/>
              <p:cNvCxnSpPr/>
              <p:nvPr/>
            </p:nvCxnSpPr>
            <p:spPr>
              <a:xfrm>
                <a:off x="7810957" y="5185414"/>
                <a:ext cx="0" cy="34023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65" name="Text Box 108"/>
              <p:cNvSpPr txBox="1">
                <a:spLocks noChangeArrowheads="1"/>
              </p:cNvSpPr>
              <p:nvPr/>
            </p:nvSpPr>
            <p:spPr bwMode="auto">
              <a:xfrm>
                <a:off x="7293949" y="4679937"/>
                <a:ext cx="304873" cy="274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140" b="1" dirty="0">
                    <a:latin typeface="+mn-ea"/>
                    <a:cs typeface="Segoe UI Black" panose="020B0A02040204020203" pitchFamily="34" charset="0"/>
                  </a:rPr>
                  <a:t>A</a:t>
                </a:r>
                <a:endParaRPr lang="en-US" altLang="zh-CN" sz="3790" b="1" dirty="0"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66" name="Text Box 107"/>
              <p:cNvSpPr txBox="1">
                <a:spLocks noChangeArrowheads="1"/>
              </p:cNvSpPr>
              <p:nvPr/>
            </p:nvSpPr>
            <p:spPr bwMode="auto">
              <a:xfrm>
                <a:off x="8065135" y="4667503"/>
                <a:ext cx="275426" cy="262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140" b="1" dirty="0">
                    <a:latin typeface="+mn-ea"/>
                    <a:cs typeface="Segoe UI Black" panose="020B0A02040204020203" pitchFamily="34" charset="0"/>
                  </a:rPr>
                  <a:t>B</a:t>
                </a:r>
                <a:endParaRPr lang="en-US" altLang="zh-CN" sz="3790" b="1" dirty="0">
                  <a:latin typeface="+mn-ea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50" name="Text Box 105"/>
            <p:cNvSpPr txBox="1">
              <a:spLocks noChangeArrowheads="1"/>
            </p:cNvSpPr>
            <p:nvPr/>
          </p:nvSpPr>
          <p:spPr bwMode="auto">
            <a:xfrm>
              <a:off x="8742968" y="4834332"/>
              <a:ext cx="731146" cy="46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ADD</a:t>
              </a:r>
              <a:endParaRPr lang="en-US" altLang="zh-CN" sz="3790" b="1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151" name="Text Box 46"/>
            <p:cNvSpPr txBox="1">
              <a:spLocks noChangeArrowheads="1"/>
            </p:cNvSpPr>
            <p:nvPr/>
          </p:nvSpPr>
          <p:spPr bwMode="auto">
            <a:xfrm>
              <a:off x="6840242" y="4131840"/>
              <a:ext cx="716606" cy="302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X</a:t>
              </a:r>
              <a:r>
                <a:rPr lang="en-US" altLang="zh-CN" sz="1515" b="1" baseline="-25000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in</a:t>
              </a:r>
              <a:endParaRPr lang="en-US" altLang="zh-CN" sz="3790" b="1" baseline="-25000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152" name="Text Box 38"/>
            <p:cNvSpPr txBox="1">
              <a:spLocks noChangeArrowheads="1"/>
            </p:cNvSpPr>
            <p:nvPr/>
          </p:nvSpPr>
          <p:spPr bwMode="auto">
            <a:xfrm>
              <a:off x="6986906" y="5728103"/>
              <a:ext cx="716606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Z</a:t>
              </a:r>
              <a:r>
                <a:rPr lang="en-US" altLang="zh-CN" sz="1515" b="1" baseline="-25000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out</a:t>
              </a:r>
              <a:endParaRPr lang="en-US" altLang="zh-CN" sz="3790" b="1" baseline="-25000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153" name="Text Box 14"/>
            <p:cNvSpPr txBox="1">
              <a:spLocks noChangeArrowheads="1"/>
            </p:cNvSpPr>
            <p:nvPr/>
          </p:nvSpPr>
          <p:spPr bwMode="auto">
            <a:xfrm>
              <a:off x="8500923" y="5039764"/>
              <a:ext cx="731146" cy="46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SUB</a:t>
              </a:r>
              <a:endParaRPr lang="en-US" altLang="zh-CN" sz="3790" b="1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8726166" y="3674506"/>
            <a:ext cx="2684736" cy="2237034"/>
            <a:chOff x="9570314" y="4133352"/>
            <a:chExt cx="2831558" cy="2359372"/>
          </a:xfrm>
        </p:grpSpPr>
        <p:sp>
          <p:nvSpPr>
            <p:cNvPr id="172" name="Text Box 32"/>
            <p:cNvSpPr txBox="1">
              <a:spLocks noChangeArrowheads="1"/>
            </p:cNvSpPr>
            <p:nvPr/>
          </p:nvSpPr>
          <p:spPr bwMode="auto">
            <a:xfrm>
              <a:off x="11562587" y="4133352"/>
              <a:ext cx="801768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R0</a:t>
              </a:r>
              <a:r>
                <a:rPr lang="en-US" altLang="zh-CN" sz="1515" b="1" baseline="-25000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in</a:t>
              </a:r>
              <a:endParaRPr lang="en-US" altLang="zh-CN" sz="3790" b="1" baseline="-25000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grpSp>
          <p:nvGrpSpPr>
            <p:cNvPr id="173" name="组合 172"/>
            <p:cNvGrpSpPr/>
            <p:nvPr/>
          </p:nvGrpSpPr>
          <p:grpSpPr>
            <a:xfrm>
              <a:off x="9570314" y="4306510"/>
              <a:ext cx="2831558" cy="1951958"/>
              <a:chOff x="9570314" y="4306510"/>
              <a:chExt cx="2831558" cy="1951958"/>
            </a:xfrm>
          </p:grpSpPr>
          <p:sp>
            <p:nvSpPr>
              <p:cNvPr id="175" name="Rectangle 104"/>
              <p:cNvSpPr>
                <a:spLocks noChangeArrowheads="1"/>
              </p:cNvSpPr>
              <p:nvPr/>
            </p:nvSpPr>
            <p:spPr bwMode="auto">
              <a:xfrm>
                <a:off x="10346761" y="5831752"/>
                <a:ext cx="1136184" cy="426716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1143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705" b="1">
                    <a:solidFill>
                      <a:schemeClr val="tx1"/>
                    </a:solidFill>
                    <a:latin typeface="+mn-ea"/>
                    <a:cs typeface="Segoe UI Black" panose="020B0A02040204020203" pitchFamily="34" charset="0"/>
                  </a:rPr>
                  <a:t>R2</a:t>
                </a:r>
                <a:endParaRPr lang="en-US" altLang="zh-CN" sz="1705" b="1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76" name="Rectangle 104"/>
              <p:cNvSpPr>
                <a:spLocks noChangeArrowheads="1"/>
              </p:cNvSpPr>
              <p:nvPr/>
            </p:nvSpPr>
            <p:spPr bwMode="auto">
              <a:xfrm>
                <a:off x="10346761" y="5069131"/>
                <a:ext cx="1136184" cy="426716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1143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705" b="1" dirty="0">
                    <a:solidFill>
                      <a:schemeClr val="tx1"/>
                    </a:solidFill>
                    <a:latin typeface="+mn-ea"/>
                    <a:cs typeface="Segoe UI Black" panose="020B0A02040204020203" pitchFamily="34" charset="0"/>
                  </a:rPr>
                  <a:t>R1</a:t>
                </a:r>
                <a:endParaRPr lang="en-US" altLang="zh-CN" sz="1705" b="1" dirty="0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77" name="Rectangle 104"/>
              <p:cNvSpPr>
                <a:spLocks noChangeArrowheads="1"/>
              </p:cNvSpPr>
              <p:nvPr/>
            </p:nvSpPr>
            <p:spPr bwMode="auto">
              <a:xfrm>
                <a:off x="10346761" y="4306510"/>
                <a:ext cx="1136184" cy="426716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1143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705" b="1" dirty="0">
                    <a:solidFill>
                      <a:schemeClr val="tx1"/>
                    </a:solidFill>
                    <a:latin typeface="+mn-ea"/>
                    <a:cs typeface="Segoe UI Black" panose="020B0A02040204020203" pitchFamily="34" charset="0"/>
                  </a:rPr>
                  <a:t>R0</a:t>
                </a:r>
                <a:endParaRPr lang="en-US" altLang="zh-CN" sz="1705" b="1" dirty="0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78" name="Line 7"/>
              <p:cNvSpPr>
                <a:spLocks noChangeShapeType="1"/>
              </p:cNvSpPr>
              <p:nvPr/>
            </p:nvSpPr>
            <p:spPr bwMode="auto">
              <a:xfrm>
                <a:off x="9570314" y="4449678"/>
                <a:ext cx="76853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 b="1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79" name="直接连接符 178"/>
              <p:cNvCxnSpPr/>
              <p:nvPr/>
            </p:nvCxnSpPr>
            <p:spPr>
              <a:xfrm flipH="1">
                <a:off x="9570316" y="4623376"/>
                <a:ext cx="76853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80" name="等腰三角形 179"/>
              <p:cNvSpPr/>
              <p:nvPr/>
            </p:nvSpPr>
            <p:spPr>
              <a:xfrm rot="16200000">
                <a:off x="9846310" y="4549014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algn="ctr"/>
                <a:endParaRPr lang="zh-CN" altLang="en-US" sz="3790" b="1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81" name="Line 7"/>
              <p:cNvSpPr>
                <a:spLocks noChangeShapeType="1"/>
              </p:cNvSpPr>
              <p:nvPr/>
            </p:nvSpPr>
            <p:spPr bwMode="auto">
              <a:xfrm>
                <a:off x="9570314" y="5212354"/>
                <a:ext cx="76853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 b="1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82" name="组合 181"/>
              <p:cNvGrpSpPr/>
              <p:nvPr/>
            </p:nvGrpSpPr>
            <p:grpSpPr>
              <a:xfrm rot="16200000">
                <a:off x="9875015" y="4992260"/>
                <a:ext cx="159131" cy="768533"/>
                <a:chOff x="6722147" y="6427719"/>
                <a:chExt cx="159131" cy="768533"/>
              </a:xfrm>
            </p:grpSpPr>
            <p:cxnSp>
              <p:nvCxnSpPr>
                <p:cNvPr id="197" name="直接连接符 196"/>
                <p:cNvCxnSpPr/>
                <p:nvPr/>
              </p:nvCxnSpPr>
              <p:spPr>
                <a:xfrm rot="5400000" flipH="1">
                  <a:off x="6407921" y="6811986"/>
                  <a:ext cx="768533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98" name="等腰三角形 197"/>
                <p:cNvSpPr/>
                <p:nvPr/>
              </p:nvSpPr>
              <p:spPr>
                <a:xfrm>
                  <a:off x="6722147" y="6708917"/>
                  <a:ext cx="159131" cy="148725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rgbClr val="000000"/>
                  </a:solidFill>
                  <a:rou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3790" b="1">
                    <a:solidFill>
                      <a:schemeClr val="bg2">
                        <a:lumMod val="75000"/>
                      </a:schemeClr>
                    </a:solidFill>
                    <a:latin typeface="+mn-ea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83" name="Line 7"/>
              <p:cNvSpPr>
                <a:spLocks noChangeShapeType="1"/>
              </p:cNvSpPr>
              <p:nvPr/>
            </p:nvSpPr>
            <p:spPr bwMode="auto">
              <a:xfrm>
                <a:off x="9570314" y="5975030"/>
                <a:ext cx="76853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 b="1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84" name="组合 183"/>
              <p:cNvGrpSpPr/>
              <p:nvPr/>
            </p:nvGrpSpPr>
            <p:grpSpPr>
              <a:xfrm rot="16200000">
                <a:off x="9875015" y="5764461"/>
                <a:ext cx="159131" cy="768533"/>
                <a:chOff x="6712622" y="6427719"/>
                <a:chExt cx="159131" cy="768533"/>
              </a:xfrm>
            </p:grpSpPr>
            <p:cxnSp>
              <p:nvCxnSpPr>
                <p:cNvPr id="195" name="直接连接符 194"/>
                <p:cNvCxnSpPr/>
                <p:nvPr/>
              </p:nvCxnSpPr>
              <p:spPr>
                <a:xfrm rot="5400000" flipH="1">
                  <a:off x="6407921" y="6811986"/>
                  <a:ext cx="768533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96" name="等腰三角形 195"/>
                <p:cNvSpPr/>
                <p:nvPr/>
              </p:nvSpPr>
              <p:spPr>
                <a:xfrm>
                  <a:off x="6712622" y="6708917"/>
                  <a:ext cx="159131" cy="148725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rgbClr val="000000"/>
                  </a:solidFill>
                  <a:rou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3790" b="1">
                    <a:solidFill>
                      <a:schemeClr val="bg2">
                        <a:lumMod val="75000"/>
                      </a:schemeClr>
                    </a:solidFill>
                    <a:latin typeface="+mn-ea"/>
                    <a:cs typeface="Segoe UI Black" panose="020B0A02040204020203" pitchFamily="34" charset="0"/>
                  </a:endParaRPr>
                </a:p>
              </p:txBody>
            </p:sp>
          </p:grpSp>
          <p:cxnSp>
            <p:nvCxnSpPr>
              <p:cNvPr id="185" name="直接箭头连接符 184"/>
              <p:cNvCxnSpPr/>
              <p:nvPr/>
            </p:nvCxnSpPr>
            <p:spPr>
              <a:xfrm flipH="1">
                <a:off x="11489717" y="4434015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6" name="直接箭头连接符 185"/>
              <p:cNvCxnSpPr/>
              <p:nvPr/>
            </p:nvCxnSpPr>
            <p:spPr>
              <a:xfrm flipH="1">
                <a:off x="11489717" y="4605726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7" name="直接箭头连接符 186"/>
              <p:cNvCxnSpPr/>
              <p:nvPr/>
            </p:nvCxnSpPr>
            <p:spPr>
              <a:xfrm flipH="1">
                <a:off x="11489717" y="5196049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8" name="直接箭头连接符 187"/>
              <p:cNvCxnSpPr/>
              <p:nvPr/>
            </p:nvCxnSpPr>
            <p:spPr>
              <a:xfrm flipH="1">
                <a:off x="11489717" y="5367760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9" name="直接箭头连接符 188"/>
              <p:cNvCxnSpPr/>
              <p:nvPr/>
            </p:nvCxnSpPr>
            <p:spPr>
              <a:xfrm flipH="1">
                <a:off x="11489717" y="5958083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0" name="直接箭头连接符 189"/>
              <p:cNvCxnSpPr/>
              <p:nvPr/>
            </p:nvCxnSpPr>
            <p:spPr>
              <a:xfrm flipH="1">
                <a:off x="11489717" y="6129794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91" name="Text Box 31"/>
              <p:cNvSpPr txBox="1">
                <a:spLocks noChangeArrowheads="1"/>
              </p:cNvSpPr>
              <p:nvPr/>
            </p:nvSpPr>
            <p:spPr bwMode="auto">
              <a:xfrm>
                <a:off x="11567935" y="4554405"/>
                <a:ext cx="801768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b="1" dirty="0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R0</a:t>
                </a:r>
                <a:r>
                  <a:rPr lang="en-US" altLang="zh-CN" sz="1515" b="1" baseline="-25000" dirty="0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out</a:t>
                </a:r>
                <a:endParaRPr lang="en-US" altLang="zh-CN" sz="3790" b="1" baseline="-25000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92" name="Text Box 28"/>
              <p:cNvSpPr txBox="1">
                <a:spLocks noChangeArrowheads="1"/>
              </p:cNvSpPr>
              <p:nvPr/>
            </p:nvSpPr>
            <p:spPr bwMode="auto">
              <a:xfrm>
                <a:off x="11588441" y="4890346"/>
                <a:ext cx="801768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b="1" dirty="0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R1</a:t>
                </a:r>
                <a:r>
                  <a:rPr lang="en-US" altLang="zh-CN" sz="1515" b="1" baseline="-25000" dirty="0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in</a:t>
                </a:r>
                <a:endParaRPr lang="en-US" altLang="zh-CN" sz="3790" b="1" baseline="-25000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93" name="Text Box 27"/>
              <p:cNvSpPr txBox="1">
                <a:spLocks noChangeArrowheads="1"/>
              </p:cNvSpPr>
              <p:nvPr/>
            </p:nvSpPr>
            <p:spPr bwMode="auto">
              <a:xfrm>
                <a:off x="11584229" y="5323190"/>
                <a:ext cx="801768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b="1" dirty="0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R1</a:t>
                </a:r>
                <a:r>
                  <a:rPr lang="en-US" altLang="zh-CN" sz="1515" b="1" baseline="-25000" dirty="0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out</a:t>
                </a:r>
                <a:endParaRPr lang="en-US" altLang="zh-CN" sz="3790" b="1" baseline="-25000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94" name="Text Box 24"/>
              <p:cNvSpPr txBox="1">
                <a:spLocks noChangeArrowheads="1"/>
              </p:cNvSpPr>
              <p:nvPr/>
            </p:nvSpPr>
            <p:spPr bwMode="auto">
              <a:xfrm>
                <a:off x="11600104" y="5659317"/>
                <a:ext cx="801768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b="1" dirty="0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R2</a:t>
                </a:r>
                <a:r>
                  <a:rPr lang="en-US" altLang="zh-CN" sz="1515" b="1" baseline="-25000" dirty="0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in</a:t>
                </a:r>
                <a:endParaRPr lang="en-US" altLang="zh-CN" sz="3790" b="1" baseline="-25000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74" name="Text Box 23"/>
            <p:cNvSpPr txBox="1">
              <a:spLocks noChangeArrowheads="1"/>
            </p:cNvSpPr>
            <p:nvPr/>
          </p:nvSpPr>
          <p:spPr bwMode="auto">
            <a:xfrm>
              <a:off x="11584229" y="6087811"/>
              <a:ext cx="801768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R2</a:t>
              </a:r>
              <a:r>
                <a:rPr lang="en-US" altLang="zh-CN" sz="1515" b="1" baseline="-25000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out</a:t>
              </a:r>
              <a:endParaRPr lang="en-US" altLang="zh-CN" sz="3790" b="1" baseline="-25000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grpSp>
        <p:nvGrpSpPr>
          <p:cNvPr id="199" name="组合 198"/>
          <p:cNvGrpSpPr/>
          <p:nvPr/>
        </p:nvGrpSpPr>
        <p:grpSpPr>
          <a:xfrm>
            <a:off x="4912016" y="1229572"/>
            <a:ext cx="3860030" cy="2327858"/>
            <a:chOff x="5547578" y="1554710"/>
            <a:chExt cx="4071125" cy="2455163"/>
          </a:xfrm>
        </p:grpSpPr>
        <p:sp>
          <p:nvSpPr>
            <p:cNvPr id="200" name="Rectangle 129"/>
            <p:cNvSpPr>
              <a:spLocks noChangeArrowheads="1"/>
            </p:cNvSpPr>
            <p:nvPr/>
          </p:nvSpPr>
          <p:spPr bwMode="auto">
            <a:xfrm>
              <a:off x="5734519" y="2277866"/>
              <a:ext cx="854734" cy="1572929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6699" tIns="43349" rIns="86699" bIns="43349" numCol="1" anchor="ctr" anchorCtr="1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latin typeface="+mn-ea"/>
                  <a:cs typeface="Segoe UI Black" panose="020B0A02040204020203" pitchFamily="34" charset="0"/>
                </a:rPr>
                <a:t>MEM</a:t>
              </a:r>
              <a:endParaRPr lang="en-US" altLang="zh-CN" sz="3790" b="1" dirty="0"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201" name="直接连接符 200"/>
            <p:cNvCxnSpPr/>
            <p:nvPr/>
          </p:nvCxnSpPr>
          <p:spPr>
            <a:xfrm flipH="1">
              <a:off x="6589253" y="3281811"/>
              <a:ext cx="11039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2" name="等腰三角形 201"/>
            <p:cNvSpPr/>
            <p:nvPr/>
          </p:nvSpPr>
          <p:spPr>
            <a:xfrm rot="16200000">
              <a:off x="7038778" y="3197923"/>
              <a:ext cx="159131" cy="148725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algn="ctr"/>
              <a:endParaRPr lang="zh-CN" altLang="en-US" sz="3790" b="1">
                <a:solidFill>
                  <a:schemeClr val="bg2">
                    <a:lumMod val="75000"/>
                  </a:schemeClr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203" name="Line 7"/>
            <p:cNvSpPr>
              <a:spLocks noChangeShapeType="1"/>
            </p:cNvSpPr>
            <p:nvPr/>
          </p:nvSpPr>
          <p:spPr bwMode="auto">
            <a:xfrm>
              <a:off x="6608304" y="3437742"/>
              <a:ext cx="11039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chemeClr val="bg2">
                    <a:lumMod val="75000"/>
                  </a:schemeClr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204" name="直接连接符 203"/>
            <p:cNvCxnSpPr/>
            <p:nvPr/>
          </p:nvCxnSpPr>
          <p:spPr>
            <a:xfrm>
              <a:off x="8632095" y="3453940"/>
              <a:ext cx="82669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5" name="等腰三角形 204"/>
            <p:cNvSpPr/>
            <p:nvPr/>
          </p:nvSpPr>
          <p:spPr>
            <a:xfrm rot="5400000" flipH="1">
              <a:off x="8963127" y="3390389"/>
              <a:ext cx="159131" cy="148725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chemeClr val="bg2">
                    <a:lumMod val="75000"/>
                  </a:schemeClr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206" name="Line 7"/>
            <p:cNvSpPr>
              <a:spLocks noChangeShapeType="1"/>
            </p:cNvSpPr>
            <p:nvPr/>
          </p:nvSpPr>
          <p:spPr bwMode="auto">
            <a:xfrm flipH="1">
              <a:off x="8611328" y="2438217"/>
              <a:ext cx="85711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chemeClr val="bg2">
                    <a:lumMod val="75000"/>
                  </a:schemeClr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207" name="Rectangle 104"/>
            <p:cNvSpPr>
              <a:spLocks noChangeArrowheads="1"/>
            </p:cNvSpPr>
            <p:nvPr/>
          </p:nvSpPr>
          <p:spPr bwMode="auto">
            <a:xfrm>
              <a:off x="7719725" y="2344235"/>
              <a:ext cx="894199" cy="426716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5" b="1" dirty="0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rPr>
                <a:t>AR</a:t>
              </a:r>
              <a:endParaRPr lang="en-US" altLang="zh-CN" sz="1705" b="1" dirty="0">
                <a:solidFill>
                  <a:schemeClr val="tx1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208" name="Rectangle 104"/>
            <p:cNvSpPr>
              <a:spLocks noChangeArrowheads="1"/>
            </p:cNvSpPr>
            <p:nvPr/>
          </p:nvSpPr>
          <p:spPr bwMode="auto">
            <a:xfrm>
              <a:off x="7719725" y="3162923"/>
              <a:ext cx="894199" cy="426716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5" b="1" dirty="0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rPr>
                <a:t>DR</a:t>
              </a:r>
              <a:endParaRPr lang="en-US" altLang="zh-CN" sz="1705" b="1" dirty="0">
                <a:solidFill>
                  <a:schemeClr val="tx1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209" name="直接箭头连接符 208"/>
            <p:cNvCxnSpPr/>
            <p:nvPr/>
          </p:nvCxnSpPr>
          <p:spPr>
            <a:xfrm flipH="1">
              <a:off x="8630378" y="2662365"/>
              <a:ext cx="350678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0" name="Line 127"/>
            <p:cNvSpPr>
              <a:spLocks noChangeShapeType="1"/>
            </p:cNvSpPr>
            <p:nvPr/>
          </p:nvSpPr>
          <p:spPr bwMode="auto">
            <a:xfrm>
              <a:off x="6364924" y="1905637"/>
              <a:ext cx="1039" cy="358192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chemeClr val="bg2">
                    <a:lumMod val="75000"/>
                  </a:schemeClr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211" name="Line 127"/>
            <p:cNvSpPr>
              <a:spLocks noChangeShapeType="1"/>
            </p:cNvSpPr>
            <p:nvPr/>
          </p:nvSpPr>
          <p:spPr bwMode="auto">
            <a:xfrm>
              <a:off x="5973906" y="1905637"/>
              <a:ext cx="1039" cy="358192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chemeClr val="bg2">
                    <a:lumMod val="75000"/>
                  </a:schemeClr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212" name="直接箭头连接符 211"/>
            <p:cNvCxnSpPr/>
            <p:nvPr/>
          </p:nvCxnSpPr>
          <p:spPr>
            <a:xfrm>
              <a:off x="7884554" y="2861606"/>
              <a:ext cx="0" cy="291792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3" name="Line 7"/>
            <p:cNvSpPr>
              <a:spLocks noChangeShapeType="1"/>
            </p:cNvSpPr>
            <p:nvPr/>
          </p:nvSpPr>
          <p:spPr bwMode="auto">
            <a:xfrm flipH="1">
              <a:off x="8623192" y="3289330"/>
              <a:ext cx="85711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chemeClr val="bg2">
                    <a:lumMod val="75000"/>
                  </a:schemeClr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214" name="直接箭头连接符 213"/>
            <p:cNvCxnSpPr/>
            <p:nvPr/>
          </p:nvCxnSpPr>
          <p:spPr>
            <a:xfrm>
              <a:off x="8418364" y="2869320"/>
              <a:ext cx="0" cy="291792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15" name="组合 214"/>
            <p:cNvGrpSpPr/>
            <p:nvPr/>
          </p:nvGrpSpPr>
          <p:grpSpPr>
            <a:xfrm>
              <a:off x="7901805" y="3608447"/>
              <a:ext cx="533810" cy="293603"/>
              <a:chOff x="1081011" y="4795829"/>
              <a:chExt cx="533810" cy="293603"/>
            </a:xfrm>
          </p:grpSpPr>
          <p:cxnSp>
            <p:nvCxnSpPr>
              <p:cNvPr id="224" name="直接箭头连接符 223"/>
              <p:cNvCxnSpPr/>
              <p:nvPr/>
            </p:nvCxnSpPr>
            <p:spPr>
              <a:xfrm flipV="1">
                <a:off x="1081011" y="4797640"/>
                <a:ext cx="0" cy="291792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5" name="直接箭头连接符 224"/>
              <p:cNvCxnSpPr/>
              <p:nvPr/>
            </p:nvCxnSpPr>
            <p:spPr>
              <a:xfrm flipV="1">
                <a:off x="1614821" y="4795829"/>
                <a:ext cx="0" cy="291792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16" name="Text Box 125"/>
            <p:cNvSpPr txBox="1">
              <a:spLocks noChangeArrowheads="1"/>
            </p:cNvSpPr>
            <p:nvPr/>
          </p:nvSpPr>
          <p:spPr bwMode="auto">
            <a:xfrm>
              <a:off x="5547578" y="1568073"/>
              <a:ext cx="763341" cy="420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Write</a:t>
              </a:r>
              <a:endParaRPr lang="en-US" altLang="zh-CN" sz="3790" b="1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217" name="Text Box 126"/>
            <p:cNvSpPr txBox="1">
              <a:spLocks noChangeArrowheads="1"/>
            </p:cNvSpPr>
            <p:nvPr/>
          </p:nvSpPr>
          <p:spPr bwMode="auto">
            <a:xfrm>
              <a:off x="6145788" y="1554710"/>
              <a:ext cx="763341" cy="420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Read</a:t>
              </a:r>
              <a:endParaRPr lang="en-US" altLang="zh-CN" sz="3790" b="1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218" name="Text Box 50"/>
            <p:cNvSpPr txBox="1">
              <a:spLocks noChangeArrowheads="1"/>
            </p:cNvSpPr>
            <p:nvPr/>
          </p:nvSpPr>
          <p:spPr bwMode="auto">
            <a:xfrm>
              <a:off x="8902097" y="2483457"/>
              <a:ext cx="716606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AR</a:t>
              </a:r>
              <a:r>
                <a:rPr lang="en-US" altLang="zh-CN" sz="1515" b="1" baseline="-25000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in</a:t>
              </a:r>
              <a:endParaRPr lang="en-US" altLang="zh-CN" sz="3790" b="1" baseline="-25000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219" name="Text Box 49"/>
            <p:cNvSpPr txBox="1">
              <a:spLocks noChangeArrowheads="1"/>
            </p:cNvSpPr>
            <p:nvPr/>
          </p:nvSpPr>
          <p:spPr bwMode="auto">
            <a:xfrm>
              <a:off x="8422990" y="2833538"/>
              <a:ext cx="778920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DR</a:t>
              </a:r>
              <a:r>
                <a:rPr lang="en-US" altLang="zh-CN" sz="1515" b="1" baseline="-25000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in</a:t>
              </a:r>
              <a:endParaRPr lang="en-US" altLang="zh-CN" sz="3790" b="1" baseline="-25000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220" name="Text Box 48"/>
            <p:cNvSpPr txBox="1">
              <a:spLocks noChangeArrowheads="1"/>
            </p:cNvSpPr>
            <p:nvPr/>
          </p:nvSpPr>
          <p:spPr bwMode="auto">
            <a:xfrm>
              <a:off x="8428105" y="3604960"/>
              <a:ext cx="878621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DR</a:t>
              </a:r>
              <a:r>
                <a:rPr lang="en-US" altLang="zh-CN" sz="1515" b="1" baseline="-25000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out</a:t>
              </a:r>
              <a:endParaRPr lang="en-US" altLang="zh-CN" sz="3790" b="1" baseline="-25000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221" name="Text Box 9"/>
            <p:cNvSpPr txBox="1">
              <a:spLocks noChangeArrowheads="1"/>
            </p:cNvSpPr>
            <p:nvPr/>
          </p:nvSpPr>
          <p:spPr bwMode="auto">
            <a:xfrm>
              <a:off x="7022171" y="2843141"/>
              <a:ext cx="898559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DRE</a:t>
              </a:r>
              <a:r>
                <a:rPr lang="en-US" altLang="zh-CN" sz="1515" b="1" baseline="-25000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out</a:t>
              </a:r>
              <a:endParaRPr lang="en-US" altLang="zh-CN" sz="3790" b="1" baseline="-25000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222" name="Text Box 8"/>
            <p:cNvSpPr txBox="1">
              <a:spLocks noChangeArrowheads="1"/>
            </p:cNvSpPr>
            <p:nvPr/>
          </p:nvSpPr>
          <p:spPr bwMode="auto">
            <a:xfrm>
              <a:off x="7200881" y="3584808"/>
              <a:ext cx="818819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DRE</a:t>
              </a:r>
              <a:r>
                <a:rPr lang="en-US" altLang="zh-CN" sz="1515" b="1" baseline="-25000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in</a:t>
              </a:r>
              <a:endParaRPr lang="en-US" altLang="zh-CN" sz="3790" b="1" baseline="-25000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223" name="Line 7"/>
            <p:cNvSpPr>
              <a:spLocks noChangeShapeType="1"/>
            </p:cNvSpPr>
            <p:nvPr/>
          </p:nvSpPr>
          <p:spPr bwMode="auto">
            <a:xfrm flipH="1">
              <a:off x="6608304" y="2546541"/>
              <a:ext cx="109520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chemeClr val="bg2">
                    <a:lumMod val="75000"/>
                  </a:schemeClr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grpSp>
        <p:nvGrpSpPr>
          <p:cNvPr id="226" name="组合 225"/>
          <p:cNvGrpSpPr/>
          <p:nvPr/>
        </p:nvGrpSpPr>
        <p:grpSpPr>
          <a:xfrm>
            <a:off x="8023000" y="966735"/>
            <a:ext cx="758321" cy="5011768"/>
            <a:chOff x="8828694" y="1277499"/>
            <a:chExt cx="799792" cy="5285849"/>
          </a:xfrm>
        </p:grpSpPr>
        <p:sp>
          <p:nvSpPr>
            <p:cNvPr id="227" name="Text Box 109"/>
            <p:cNvSpPr txBox="1">
              <a:spLocks noChangeArrowheads="1"/>
            </p:cNvSpPr>
            <p:nvPr/>
          </p:nvSpPr>
          <p:spPr bwMode="auto">
            <a:xfrm>
              <a:off x="8828694" y="1277499"/>
              <a:ext cx="799792" cy="340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15" b="1" dirty="0">
                  <a:latin typeface="+mn-ea"/>
                  <a:cs typeface="Segoe UI Black" panose="020B0A02040204020203" pitchFamily="34" charset="0"/>
                </a:rPr>
                <a:t>总线</a:t>
              </a:r>
              <a:endParaRPr lang="zh-CN" altLang="en-US" sz="3790" b="1" dirty="0"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228" name="上下箭头 227"/>
            <p:cNvSpPr/>
            <p:nvPr/>
          </p:nvSpPr>
          <p:spPr>
            <a:xfrm>
              <a:off x="9427634" y="1358838"/>
              <a:ext cx="187023" cy="5204510"/>
            </a:xfrm>
            <a:prstGeom prst="upDownArrow">
              <a:avLst/>
            </a:prstGeom>
            <a:noFill/>
            <a:ln w="19050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eaVert" wrap="square" lIns="86699" tIns="43349" rIns="86699" bIns="43349" numCol="1" anchor="t" anchorCtr="0" compatLnSpc="1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790" b="1">
                <a:solidFill>
                  <a:schemeClr val="bg2">
                    <a:lumMod val="75000"/>
                  </a:schemeClr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grpSp>
        <p:nvGrpSpPr>
          <p:cNvPr id="229" name="组合 228"/>
          <p:cNvGrpSpPr/>
          <p:nvPr/>
        </p:nvGrpSpPr>
        <p:grpSpPr>
          <a:xfrm>
            <a:off x="7081867" y="6094883"/>
            <a:ext cx="3770115" cy="434122"/>
            <a:chOff x="7406082" y="6264612"/>
            <a:chExt cx="3976293" cy="457863"/>
          </a:xfrm>
        </p:grpSpPr>
        <p:sp>
          <p:nvSpPr>
            <p:cNvPr id="230" name="Line 7"/>
            <p:cNvSpPr>
              <a:spLocks noChangeShapeType="1"/>
            </p:cNvSpPr>
            <p:nvPr/>
          </p:nvSpPr>
          <p:spPr bwMode="auto">
            <a:xfrm>
              <a:off x="7406082" y="6469122"/>
              <a:ext cx="66483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/>
            </a:p>
          </p:txBody>
        </p:sp>
        <p:sp>
          <p:nvSpPr>
            <p:cNvPr id="231" name="Line 6"/>
            <p:cNvSpPr>
              <a:spLocks noChangeShapeType="1"/>
            </p:cNvSpPr>
            <p:nvPr/>
          </p:nvSpPr>
          <p:spPr bwMode="auto">
            <a:xfrm>
              <a:off x="9492196" y="6469641"/>
              <a:ext cx="475093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/>
            </a:p>
          </p:txBody>
        </p:sp>
        <p:sp>
          <p:nvSpPr>
            <p:cNvPr id="232" name="Text Box 5"/>
            <p:cNvSpPr txBox="1">
              <a:spLocks noChangeArrowheads="1"/>
            </p:cNvSpPr>
            <p:nvPr/>
          </p:nvSpPr>
          <p:spPr bwMode="auto">
            <a:xfrm>
              <a:off x="7973822" y="6264612"/>
              <a:ext cx="1447752" cy="45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515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：数据流</a:t>
              </a:r>
              <a:endParaRPr lang="zh-CN" altLang="zh-CN" sz="3790" dirty="0">
                <a:latin typeface="Arial" panose="020B0604020202020204" pitchFamily="34" charset="0"/>
              </a:endParaRPr>
            </a:p>
          </p:txBody>
        </p:sp>
        <p:sp>
          <p:nvSpPr>
            <p:cNvPr id="233" name="Text Box 4"/>
            <p:cNvSpPr txBox="1">
              <a:spLocks noChangeArrowheads="1"/>
            </p:cNvSpPr>
            <p:nvPr/>
          </p:nvSpPr>
          <p:spPr bwMode="auto">
            <a:xfrm>
              <a:off x="9934623" y="6270842"/>
              <a:ext cx="1447752" cy="45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515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：控制流</a:t>
              </a:r>
              <a:endParaRPr lang="zh-CN" altLang="zh-CN" sz="379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234" name="组合 233"/>
          <p:cNvGrpSpPr/>
          <p:nvPr/>
        </p:nvGrpSpPr>
        <p:grpSpPr>
          <a:xfrm>
            <a:off x="9366751" y="1038760"/>
            <a:ext cx="1538354" cy="692725"/>
            <a:chOff x="10245931" y="1353464"/>
            <a:chExt cx="1622483" cy="730608"/>
          </a:xfrm>
        </p:grpSpPr>
        <p:sp>
          <p:nvSpPr>
            <p:cNvPr id="235" name="Line 117"/>
            <p:cNvSpPr>
              <a:spLocks noChangeShapeType="1"/>
            </p:cNvSpPr>
            <p:nvPr/>
          </p:nvSpPr>
          <p:spPr bwMode="auto">
            <a:xfrm flipV="1">
              <a:off x="10325741" y="1728043"/>
              <a:ext cx="0" cy="29157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rgbClr val="FF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236" name="Line 117"/>
            <p:cNvSpPr>
              <a:spLocks noChangeShapeType="1"/>
            </p:cNvSpPr>
            <p:nvPr/>
          </p:nvSpPr>
          <p:spPr bwMode="auto">
            <a:xfrm flipV="1">
              <a:off x="10469841" y="1728043"/>
              <a:ext cx="1039" cy="29157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rgbClr val="FF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237" name="Line 117"/>
            <p:cNvSpPr>
              <a:spLocks noChangeShapeType="1"/>
            </p:cNvSpPr>
            <p:nvPr/>
          </p:nvSpPr>
          <p:spPr bwMode="auto">
            <a:xfrm flipV="1">
              <a:off x="11346666" y="1728042"/>
              <a:ext cx="0" cy="29157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rgbClr val="FF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238" name="Line 117"/>
            <p:cNvSpPr>
              <a:spLocks noChangeShapeType="1"/>
            </p:cNvSpPr>
            <p:nvPr/>
          </p:nvSpPr>
          <p:spPr bwMode="auto">
            <a:xfrm flipV="1">
              <a:off x="11499590" y="1731523"/>
              <a:ext cx="0" cy="28809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rgbClr val="FF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239" name="Line 117"/>
            <p:cNvSpPr>
              <a:spLocks noChangeShapeType="1"/>
            </p:cNvSpPr>
            <p:nvPr/>
          </p:nvSpPr>
          <p:spPr bwMode="auto">
            <a:xfrm flipV="1">
              <a:off x="10632449" y="1728042"/>
              <a:ext cx="0" cy="278513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rgbClr val="FF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240" name="Line 117"/>
            <p:cNvSpPr>
              <a:spLocks noChangeShapeType="1"/>
            </p:cNvSpPr>
            <p:nvPr/>
          </p:nvSpPr>
          <p:spPr bwMode="auto">
            <a:xfrm flipV="1">
              <a:off x="11194948" y="1728042"/>
              <a:ext cx="0" cy="27851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rgbClr val="FF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241" name="Text Box 109"/>
            <p:cNvSpPr txBox="1">
              <a:spLocks noChangeArrowheads="1"/>
            </p:cNvSpPr>
            <p:nvPr/>
          </p:nvSpPr>
          <p:spPr bwMode="auto">
            <a:xfrm>
              <a:off x="10245931" y="1353464"/>
              <a:ext cx="1622483" cy="340212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15" b="1" dirty="0">
                  <a:solidFill>
                    <a:srgbClr val="FF0000"/>
                  </a:solidFill>
                  <a:latin typeface="+mn-ea"/>
                  <a:cs typeface="Segoe UI Black" panose="020B0A02040204020203" pitchFamily="34" charset="0"/>
                </a:rPr>
                <a:t>操作控制信号</a:t>
              </a:r>
              <a:endParaRPr lang="zh-CN" altLang="en-US" sz="3790" b="1" dirty="0">
                <a:solidFill>
                  <a:srgbClr val="FF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242" name="Text Box 126"/>
            <p:cNvSpPr txBox="1">
              <a:spLocks noChangeArrowheads="1"/>
            </p:cNvSpPr>
            <p:nvPr/>
          </p:nvSpPr>
          <p:spPr bwMode="auto">
            <a:xfrm>
              <a:off x="10716776" y="1663586"/>
              <a:ext cx="763341" cy="420486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FF0000"/>
                  </a:solidFill>
                  <a:latin typeface="+mn-ea"/>
                  <a:cs typeface="Segoe UI Black" panose="020B0A02040204020203" pitchFamily="34" charset="0"/>
                </a:rPr>
                <a:t>…</a:t>
              </a:r>
              <a:endParaRPr lang="en-US" altLang="zh-CN" sz="3790" b="1" dirty="0">
                <a:solidFill>
                  <a:srgbClr val="FF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sp>
        <p:nvSpPr>
          <p:cNvPr id="250" name="Text Box 46"/>
          <p:cNvSpPr txBox="1">
            <a:spLocks noChangeArrowheads="1"/>
          </p:cNvSpPr>
          <p:nvPr/>
        </p:nvSpPr>
        <p:spPr bwMode="auto">
          <a:xfrm>
            <a:off x="6137653" y="3673072"/>
            <a:ext cx="679449" cy="286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accent5"/>
                </a:solidFill>
                <a:latin typeface="+mn-ea"/>
                <a:cs typeface="Segoe UI Black" panose="020B0A02040204020203" pitchFamily="34" charset="0"/>
              </a:rPr>
              <a:t>X</a:t>
            </a:r>
            <a:r>
              <a:rPr lang="en-US" altLang="zh-CN" sz="1515" b="1" baseline="-25000" dirty="0">
                <a:solidFill>
                  <a:schemeClr val="accent5"/>
                </a:solidFill>
                <a:latin typeface="+mn-ea"/>
                <a:cs typeface="Segoe UI Black" panose="020B0A02040204020203" pitchFamily="34" charset="0"/>
              </a:rPr>
              <a:t>in</a:t>
            </a:r>
            <a:endParaRPr lang="en-US" altLang="zh-CN" sz="3790" b="1" baseline="-25000" dirty="0">
              <a:solidFill>
                <a:schemeClr val="accent5"/>
              </a:solidFill>
              <a:latin typeface="+mn-ea"/>
              <a:cs typeface="Segoe UI Black" panose="020B0A02040204020203" pitchFamily="34" charset="0"/>
            </a:endParaRPr>
          </a:p>
        </p:txBody>
      </p:sp>
      <p:sp>
        <p:nvSpPr>
          <p:cNvPr id="251" name="Text Box 31"/>
          <p:cNvSpPr txBox="1">
            <a:spLocks noChangeArrowheads="1"/>
          </p:cNvSpPr>
          <p:nvPr/>
        </p:nvSpPr>
        <p:spPr bwMode="auto">
          <a:xfrm>
            <a:off x="10622434" y="4073551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accent5"/>
                </a:solidFill>
                <a:latin typeface="+mn-ea"/>
                <a:cs typeface="Segoe UI Black" panose="020B0A02040204020203" pitchFamily="34" charset="0"/>
              </a:rPr>
              <a:t>R0</a:t>
            </a:r>
            <a:r>
              <a:rPr lang="en-US" altLang="zh-CN" sz="1515" b="1" baseline="-25000" dirty="0">
                <a:solidFill>
                  <a:schemeClr val="accent5"/>
                </a:solidFill>
                <a:latin typeface="+mn-ea"/>
                <a:cs typeface="Segoe UI Black" panose="020B0A02040204020203" pitchFamily="34" charset="0"/>
              </a:rPr>
              <a:t>out</a:t>
            </a:r>
            <a:endParaRPr lang="en-US" altLang="zh-CN" sz="3790" b="1" baseline="-25000" dirty="0">
              <a:solidFill>
                <a:schemeClr val="accent5"/>
              </a:solidFill>
              <a:latin typeface="+mn-ea"/>
              <a:cs typeface="Segoe UI Black" panose="020B0A02040204020203" pitchFamily="34" charset="0"/>
            </a:endParaRPr>
          </a:p>
        </p:txBody>
      </p:sp>
      <p:grpSp>
        <p:nvGrpSpPr>
          <p:cNvPr id="252" name="组合 251"/>
          <p:cNvGrpSpPr/>
          <p:nvPr/>
        </p:nvGrpSpPr>
        <p:grpSpPr>
          <a:xfrm>
            <a:off x="9219130" y="1670030"/>
            <a:ext cx="1556581" cy="1457131"/>
            <a:chOff x="10090237" y="2019256"/>
            <a:chExt cx="1641707" cy="1536818"/>
          </a:xfrm>
        </p:grpSpPr>
        <p:sp>
          <p:nvSpPr>
            <p:cNvPr id="253" name="Rectangle 104"/>
            <p:cNvSpPr>
              <a:spLocks noChangeArrowheads="1"/>
            </p:cNvSpPr>
            <p:nvPr/>
          </p:nvSpPr>
          <p:spPr bwMode="auto">
            <a:xfrm>
              <a:off x="10090237" y="2791281"/>
              <a:ext cx="635080" cy="4267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40" b="1" dirty="0">
                  <a:solidFill>
                    <a:schemeClr val="bg1"/>
                  </a:solidFill>
                  <a:latin typeface="+mn-ea"/>
                  <a:cs typeface="Segoe UI Black" panose="020B0A02040204020203" pitchFamily="34" charset="0"/>
                </a:rPr>
                <a:t>ID</a:t>
              </a:r>
              <a:endParaRPr lang="en-US" altLang="zh-CN" sz="1140" b="1" dirty="0">
                <a:solidFill>
                  <a:schemeClr val="bg1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254" name="Rectangle 104"/>
            <p:cNvSpPr>
              <a:spLocks noChangeArrowheads="1"/>
            </p:cNvSpPr>
            <p:nvPr/>
          </p:nvSpPr>
          <p:spPr bwMode="auto">
            <a:xfrm>
              <a:off x="10097109" y="2019256"/>
              <a:ext cx="1634835" cy="4267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40" b="1" dirty="0">
                  <a:solidFill>
                    <a:schemeClr val="bg1"/>
                  </a:solidFill>
                  <a:latin typeface="+mn-ea"/>
                  <a:cs typeface="Segoe UI Black" panose="020B0A02040204020203" pitchFamily="34" charset="0"/>
                </a:rPr>
                <a:t>操作控制器</a:t>
              </a:r>
              <a:endParaRPr lang="en-US" altLang="zh-CN" sz="1140" b="1" dirty="0">
                <a:solidFill>
                  <a:schemeClr val="bg1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255" name="Line 7"/>
            <p:cNvSpPr>
              <a:spLocks noChangeShapeType="1"/>
            </p:cNvSpPr>
            <p:nvPr/>
          </p:nvSpPr>
          <p:spPr bwMode="auto">
            <a:xfrm rot="16200000">
              <a:off x="10326285" y="3392413"/>
              <a:ext cx="327322" cy="0"/>
            </a:xfrm>
            <a:prstGeom prst="lin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40" b="1">
                <a:solidFill>
                  <a:schemeClr val="bg1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256" name="Line 7"/>
            <p:cNvSpPr>
              <a:spLocks noChangeShapeType="1"/>
            </p:cNvSpPr>
            <p:nvPr/>
          </p:nvSpPr>
          <p:spPr bwMode="auto">
            <a:xfrm rot="16200000">
              <a:off x="10244116" y="2625576"/>
              <a:ext cx="327322" cy="0"/>
            </a:xfrm>
            <a:prstGeom prst="lin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40" b="1">
                <a:solidFill>
                  <a:schemeClr val="bg1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grpSp>
        <p:nvGrpSpPr>
          <p:cNvPr id="257" name="组合 256"/>
          <p:cNvGrpSpPr/>
          <p:nvPr/>
        </p:nvGrpSpPr>
        <p:grpSpPr>
          <a:xfrm>
            <a:off x="8726778" y="2917317"/>
            <a:ext cx="2652445" cy="801978"/>
            <a:chOff x="9570959" y="3334754"/>
            <a:chExt cx="2797501" cy="845836"/>
          </a:xfrm>
        </p:grpSpPr>
        <p:sp>
          <p:nvSpPr>
            <p:cNvPr id="258" name="Text Box 36"/>
            <p:cNvSpPr txBox="1">
              <a:spLocks noChangeArrowheads="1"/>
            </p:cNvSpPr>
            <p:nvPr/>
          </p:nvSpPr>
          <p:spPr bwMode="auto">
            <a:xfrm>
              <a:off x="11566692" y="3334754"/>
              <a:ext cx="801768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IR</a:t>
              </a:r>
              <a:r>
                <a:rPr lang="en-US" altLang="zh-CN" sz="1515" b="1" baseline="-25000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in</a:t>
              </a:r>
              <a:endParaRPr lang="en-US" altLang="zh-CN" sz="3790" b="1" baseline="-25000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grpSp>
          <p:nvGrpSpPr>
            <p:cNvPr id="259" name="组合 258"/>
            <p:cNvGrpSpPr/>
            <p:nvPr/>
          </p:nvGrpSpPr>
          <p:grpSpPr>
            <a:xfrm>
              <a:off x="9570959" y="3543889"/>
              <a:ext cx="2781789" cy="636701"/>
              <a:chOff x="9570959" y="3543889"/>
              <a:chExt cx="2781789" cy="636701"/>
            </a:xfrm>
          </p:grpSpPr>
          <p:sp>
            <p:nvSpPr>
              <p:cNvPr id="260" name="Rectangle 104"/>
              <p:cNvSpPr>
                <a:spLocks noChangeArrowheads="1"/>
              </p:cNvSpPr>
              <p:nvPr/>
            </p:nvSpPr>
            <p:spPr bwMode="auto">
              <a:xfrm>
                <a:off x="10346761" y="3543889"/>
                <a:ext cx="1136184" cy="426716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705" b="1" dirty="0">
                    <a:solidFill>
                      <a:schemeClr val="tx1"/>
                    </a:solidFill>
                    <a:latin typeface="+mn-ea"/>
                    <a:cs typeface="Segoe UI Black" panose="020B0A02040204020203" pitchFamily="34" charset="0"/>
                  </a:rPr>
                  <a:t>IR</a:t>
                </a:r>
                <a:endParaRPr lang="en-US" altLang="zh-CN" sz="1705" b="1" dirty="0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261" name="Line 7"/>
              <p:cNvSpPr>
                <a:spLocks noChangeShapeType="1"/>
              </p:cNvSpPr>
              <p:nvPr/>
            </p:nvSpPr>
            <p:spPr bwMode="auto">
              <a:xfrm>
                <a:off x="9570959" y="3693080"/>
                <a:ext cx="76853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 b="1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262" name="组合 261"/>
              <p:cNvGrpSpPr/>
              <p:nvPr/>
            </p:nvGrpSpPr>
            <p:grpSpPr>
              <a:xfrm rot="16200000">
                <a:off x="9875660" y="3482511"/>
                <a:ext cx="159131" cy="768533"/>
                <a:chOff x="6712622" y="6427719"/>
                <a:chExt cx="159131" cy="768533"/>
              </a:xfrm>
            </p:grpSpPr>
            <p:cxnSp>
              <p:nvCxnSpPr>
                <p:cNvPr id="266" name="直接连接符 265"/>
                <p:cNvCxnSpPr/>
                <p:nvPr/>
              </p:nvCxnSpPr>
              <p:spPr>
                <a:xfrm rot="5400000" flipH="1">
                  <a:off x="6407921" y="6811986"/>
                  <a:ext cx="768533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67" name="等腰三角形 266"/>
                <p:cNvSpPr/>
                <p:nvPr/>
              </p:nvSpPr>
              <p:spPr>
                <a:xfrm>
                  <a:off x="6712622" y="6708917"/>
                  <a:ext cx="159131" cy="148725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rgbClr val="000000"/>
                  </a:solidFill>
                  <a:rou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3790" b="1">
                    <a:solidFill>
                      <a:schemeClr val="bg2">
                        <a:lumMod val="75000"/>
                      </a:schemeClr>
                    </a:solidFill>
                    <a:latin typeface="+mn-ea"/>
                    <a:cs typeface="Segoe UI Black" panose="020B0A02040204020203" pitchFamily="34" charset="0"/>
                  </a:endParaRPr>
                </a:p>
              </p:txBody>
            </p:sp>
          </p:grpSp>
          <p:cxnSp>
            <p:nvCxnSpPr>
              <p:cNvPr id="263" name="直接箭头连接符 262"/>
              <p:cNvCxnSpPr/>
              <p:nvPr/>
            </p:nvCxnSpPr>
            <p:spPr>
              <a:xfrm flipH="1">
                <a:off x="11489717" y="3671981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4" name="直接箭头连接符 263"/>
              <p:cNvCxnSpPr/>
              <p:nvPr/>
            </p:nvCxnSpPr>
            <p:spPr>
              <a:xfrm flipH="1">
                <a:off x="11489717" y="3843692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65" name="Text Box 35"/>
              <p:cNvSpPr txBox="1">
                <a:spLocks noChangeArrowheads="1"/>
              </p:cNvSpPr>
              <p:nvPr/>
            </p:nvSpPr>
            <p:spPr bwMode="auto">
              <a:xfrm>
                <a:off x="11550980" y="3775677"/>
                <a:ext cx="801768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>
                <a:defPPr>
                  <a:defRPr lang="zh-CN"/>
                </a:defPPr>
                <a:lvl1pPr marR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600" b="0" i="0" u="none" strike="noStrike" cap="none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515" b="1" dirty="0" err="1">
                    <a:solidFill>
                      <a:srgbClr val="0066FF"/>
                    </a:solidFill>
                    <a:latin typeface="+mn-ea"/>
                    <a:ea typeface="+mn-ea"/>
                    <a:cs typeface="Segoe UI Black" panose="020B0A02040204020203" pitchFamily="34" charset="0"/>
                  </a:rPr>
                  <a:t>IR</a:t>
                </a:r>
                <a:r>
                  <a:rPr lang="en-US" altLang="zh-CN" sz="1515" b="1" baseline="-25000" dirty="0" err="1">
                    <a:solidFill>
                      <a:srgbClr val="0066FF"/>
                    </a:solidFill>
                    <a:latin typeface="+mn-ea"/>
                    <a:ea typeface="+mn-ea"/>
                    <a:cs typeface="Segoe UI Black" panose="020B0A02040204020203" pitchFamily="34" charset="0"/>
                  </a:rPr>
                  <a:t>out</a:t>
                </a:r>
                <a:endParaRPr lang="en-US" altLang="zh-CN" sz="1515" b="1" baseline="-25000" dirty="0">
                  <a:solidFill>
                    <a:srgbClr val="0066FF"/>
                  </a:solidFill>
                  <a:latin typeface="+mn-ea"/>
                  <a:ea typeface="+mn-ea"/>
                  <a:cs typeface="Segoe UI Black" panose="020B0A02040204020203" pitchFamily="34" charset="0"/>
                </a:endParaRPr>
              </a:p>
            </p:txBody>
          </p:sp>
        </p:grpSp>
      </p:grpSp>
      <p:sp>
        <p:nvSpPr>
          <p:cNvPr id="268" name="矩形 267"/>
          <p:cNvSpPr/>
          <p:nvPr/>
        </p:nvSpPr>
        <p:spPr>
          <a:xfrm>
            <a:off x="639356" y="865995"/>
            <a:ext cx="309473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1.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单总线结构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CPU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graphicFrame>
        <p:nvGraphicFramePr>
          <p:cNvPr id="270" name="表格 269"/>
          <p:cNvGraphicFramePr>
            <a:graphicFrameLocks noGrp="1"/>
          </p:cNvGraphicFramePr>
          <p:nvPr/>
        </p:nvGraphicFramePr>
        <p:xfrm>
          <a:off x="332500" y="3816326"/>
          <a:ext cx="5536403" cy="2554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18"/>
                <a:gridCol w="1631353"/>
                <a:gridCol w="3484932"/>
              </a:tblGrid>
              <a:tr h="32614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8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8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指令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8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指令功能 </a:t>
                      </a:r>
                      <a:r>
                        <a:rPr lang="en-US" altLang="zh-CN" sz="18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(RTL</a:t>
                      </a:r>
                      <a:r>
                        <a:rPr lang="zh-CN" altLang="en-US" sz="18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描述</a:t>
                      </a:r>
                      <a:r>
                        <a:rPr lang="en-US" altLang="zh-CN" sz="18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/>
                </a:tc>
              </a:tr>
              <a:tr h="40816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1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ourier New" panose="02070309020205020404" pitchFamily="49" charset="0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Ctr="1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lw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rt,imm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rs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)</a:t>
                      </a:r>
                      <a:endParaRPr lang="en-US" altLang="zh-CN" sz="1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ourier New" panose="02070309020205020404" pitchFamily="49" charset="0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Ctr="1"/>
                </a:tc>
                <a:tc>
                  <a:txBody>
                    <a:bodyPr/>
                    <a:lstStyle/>
                    <a:p>
                      <a:pPr marL="0" marR="0" lvl="0" indent="889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BR" altLang="zh-CN" sz="1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R[rt] ← M[R[rs] + SignExt(imm)]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86699" marR="86699" marT="43349" marB="43349" anchorCtr="1"/>
                </a:tc>
              </a:tr>
              <a:tr h="42454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2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ourier New" panose="02070309020205020404" pitchFamily="49" charset="0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Ctr="1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sw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rt,imm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rs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)</a:t>
                      </a:r>
                      <a:endParaRPr lang="en-US" altLang="zh-CN" sz="1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ourier New" panose="02070309020205020404" pitchFamily="49" charset="0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Ctr="1"/>
                </a:tc>
                <a:tc>
                  <a:txBody>
                    <a:bodyPr/>
                    <a:lstStyle/>
                    <a:p>
                      <a:pPr marL="0" indent="889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M[R[rs] + SignExt(imm)]← R[rt]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</a:tr>
              <a:tr h="576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3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ourier New" panose="02070309020205020404" pitchFamily="49" charset="0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beq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 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rs,rt,imm</a:t>
                      </a:r>
                      <a:endParaRPr lang="en-US" altLang="zh-CN" sz="1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ourier New" panose="02070309020205020404" pitchFamily="49" charset="0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Ctr="1"/>
                </a:tc>
                <a:tc>
                  <a:txBody>
                    <a:bodyPr/>
                    <a:lstStyle/>
                    <a:p>
                      <a:pPr marL="0" indent="889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if(R[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rs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]==R[rt]) PC←PC+4+SignExt(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)&lt;&lt; 2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</a:tr>
              <a:tr h="41365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4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86699" marR="86699" marT="43349" marB="43349" anchorCtr="1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addi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rt,rs,imm</a:t>
                      </a:r>
                      <a:endParaRPr lang="en-US" altLang="zh-CN" sz="1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86699" marR="86699" marT="43349" marB="43349" anchorCtr="1"/>
                </a:tc>
                <a:tc>
                  <a:txBody>
                    <a:bodyPr/>
                    <a:lstStyle/>
                    <a:p>
                      <a:pPr marL="0" indent="889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R[rt] ← R[rs] + SignExt(imm)   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</a:tr>
              <a:tr h="37011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86699" marR="86699" marT="43349" marB="43349" anchorCtr="1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add 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rd,rs,rt</a:t>
                      </a:r>
                      <a:endParaRPr lang="en-US" altLang="zh-CN" sz="1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86699" marR="86699" marT="43349" marB="43349" anchorCtr="1"/>
                </a:tc>
                <a:tc>
                  <a:txBody>
                    <a:bodyPr/>
                    <a:lstStyle/>
                    <a:p>
                      <a:pPr marL="0" indent="889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urier New" panose="02070309020205020404" pitchFamily="49" charset="0"/>
                        </a:rPr>
                        <a:t>R[rd] ← R[rs] + R[rt]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3" y="193924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9.4 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指令周期流程分析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9356" y="865995"/>
            <a:ext cx="309473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1.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单总线结构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CPU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38" name="矩形 537"/>
          <p:cNvSpPr/>
          <p:nvPr/>
        </p:nvSpPr>
        <p:spPr>
          <a:xfrm>
            <a:off x="669852" y="1445547"/>
            <a:ext cx="3094734" cy="442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75" dirty="0" smtClean="0">
                <a:latin typeface="+mn-ea"/>
                <a:cs typeface="Segoe UI Black" panose="020B0A02040204020203" pitchFamily="34" charset="0"/>
              </a:rPr>
              <a:t>(1) </a:t>
            </a:r>
            <a:r>
              <a:rPr lang="zh-CN" altLang="en-US" sz="2275" dirty="0" smtClean="0">
                <a:latin typeface="+mn-ea"/>
                <a:cs typeface="Segoe UI Black" panose="020B0A02040204020203" pitchFamily="34" charset="0"/>
              </a:rPr>
              <a:t>取指令的数据通路</a:t>
            </a:r>
            <a:endParaRPr lang="zh-CN" altLang="en-US" sz="2275" dirty="0">
              <a:latin typeface="+mn-ea"/>
              <a:cs typeface="Segoe UI Black" panose="020B0A02040204020203" pitchFamily="34" charset="0"/>
            </a:endParaRPr>
          </a:p>
        </p:txBody>
      </p:sp>
      <p:sp>
        <p:nvSpPr>
          <p:cNvPr id="539" name="Text Box 5"/>
          <p:cNvSpPr txBox="1">
            <a:spLocks noChangeArrowheads="1"/>
          </p:cNvSpPr>
          <p:nvPr/>
        </p:nvSpPr>
        <p:spPr bwMode="auto">
          <a:xfrm>
            <a:off x="799694" y="3406879"/>
            <a:ext cx="4305695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2200" dirty="0" smtClean="0">
                <a:solidFill>
                  <a:srgbClr val="9966FF"/>
                </a:solidFill>
                <a:sym typeface="Wingdings" panose="05000000000000000000" pitchFamily="2" charset="2"/>
              </a:rPr>
              <a:t> </a:t>
            </a:r>
            <a:r>
              <a:rPr lang="en-US" altLang="zh-CN" sz="2200" b="1" dirty="0" smtClean="0">
                <a:latin typeface="+mj-ea"/>
                <a:ea typeface="+mj-ea"/>
              </a:rPr>
              <a:t>PC </a:t>
            </a:r>
            <a:r>
              <a:rPr lang="en-US" altLang="zh-CN" sz="2200" b="1" dirty="0">
                <a:latin typeface="+mj-ea"/>
                <a:ea typeface="+mj-ea"/>
              </a:rPr>
              <a:t>→ AR → MEM → DR → IR  </a:t>
            </a:r>
            <a:endParaRPr lang="en-US" altLang="zh-CN" sz="2200" b="1" dirty="0" smtClean="0"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r>
              <a:rPr lang="zh-CN" altLang="en-US" sz="2200" dirty="0" smtClean="0">
                <a:solidFill>
                  <a:srgbClr val="9966FF"/>
                </a:solidFill>
                <a:sym typeface="Wingdings" panose="05000000000000000000" pitchFamily="2" charset="2"/>
              </a:rPr>
              <a:t> </a:t>
            </a:r>
            <a:r>
              <a:rPr lang="en-US" altLang="zh-CN" sz="2200" b="1" dirty="0" smtClean="0">
                <a:latin typeface="+mj-ea"/>
                <a:ea typeface="+mj-ea"/>
              </a:rPr>
              <a:t>PC </a:t>
            </a:r>
            <a:r>
              <a:rPr lang="en-US" altLang="zh-CN" sz="2200" b="1" dirty="0">
                <a:latin typeface="+mj-ea"/>
                <a:ea typeface="+mj-ea"/>
              </a:rPr>
              <a:t>→ X → ALU → PC       </a:t>
            </a:r>
            <a:endParaRPr lang="en-US" altLang="zh-CN" sz="2200" b="1" dirty="0" smtClean="0">
              <a:latin typeface="+mj-ea"/>
              <a:ea typeface="+mj-ea"/>
            </a:endParaRPr>
          </a:p>
        </p:txBody>
      </p:sp>
      <p:sp>
        <p:nvSpPr>
          <p:cNvPr id="540" name="TextBox 24"/>
          <p:cNvSpPr txBox="1"/>
          <p:nvPr/>
        </p:nvSpPr>
        <p:spPr>
          <a:xfrm>
            <a:off x="1018261" y="1913184"/>
            <a:ext cx="2807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+mn-ea"/>
                <a:sym typeface="Arial" panose="020B0604020202020204" pitchFamily="34" charset="0"/>
              </a:rPr>
              <a:t>Mem[PC++] </a:t>
            </a:r>
            <a:r>
              <a:rPr lang="en-US" altLang="zh-CN" sz="2200" b="1" dirty="0" smtClean="0">
                <a:latin typeface="+mn-ea"/>
                <a:sym typeface="Symbol" panose="05050102010706020507" pitchFamily="18" charset="2"/>
              </a:rPr>
              <a:t></a:t>
            </a:r>
            <a:r>
              <a:rPr lang="en-US" altLang="zh-CN" sz="2200" b="1" dirty="0" smtClean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zh-CN" sz="2200" b="1" dirty="0">
                <a:latin typeface="+mn-ea"/>
                <a:sym typeface="Arial" panose="020B0604020202020204" pitchFamily="34" charset="0"/>
              </a:rPr>
              <a:t>IR</a:t>
            </a:r>
            <a:endParaRPr lang="en-US" altLang="zh-CN" sz="2200" b="1" dirty="0">
              <a:latin typeface="+mn-ea"/>
              <a:sym typeface="Arial" panose="020B0604020202020204" pitchFamily="34" charset="0"/>
            </a:endParaRPr>
          </a:p>
        </p:txBody>
      </p:sp>
      <p:sp>
        <p:nvSpPr>
          <p:cNvPr id="541" name="TextBox 24"/>
          <p:cNvSpPr txBox="1"/>
          <p:nvPr/>
        </p:nvSpPr>
        <p:spPr>
          <a:xfrm>
            <a:off x="997611" y="2406235"/>
            <a:ext cx="3045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+mn-ea"/>
                <a:sym typeface="Arial" panose="020B0604020202020204" pitchFamily="34" charset="0"/>
              </a:rPr>
              <a:t>IR </a:t>
            </a:r>
            <a:r>
              <a:rPr lang="en-US" altLang="zh-CN" sz="2200" b="1" dirty="0">
                <a:latin typeface="+mn-ea"/>
                <a:sym typeface="Symbol" panose="05050102010706020507" pitchFamily="18" charset="2"/>
              </a:rPr>
              <a:t> (</a:t>
            </a:r>
            <a:r>
              <a:rPr lang="en-US" altLang="zh-CN" sz="2200" b="1" dirty="0">
                <a:latin typeface="+mn-ea"/>
                <a:sym typeface="Arial" panose="020B0604020202020204" pitchFamily="34" charset="0"/>
              </a:rPr>
              <a:t>Mem[PC++])</a:t>
            </a:r>
            <a:endParaRPr lang="en-US" altLang="zh-CN" sz="2200" b="1" dirty="0">
              <a:latin typeface="+mn-ea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9694" y="2891380"/>
            <a:ext cx="4512774" cy="442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75" dirty="0">
                <a:latin typeface="+mn-ea"/>
                <a:cs typeface="Segoe UI Black" panose="020B0A02040204020203" pitchFamily="34" charset="0"/>
              </a:rPr>
              <a:t>取指</a:t>
            </a:r>
            <a:r>
              <a:rPr lang="en-US" altLang="zh-CN" sz="2275" dirty="0">
                <a:latin typeface="+mn-ea"/>
                <a:cs typeface="Segoe UI Black" panose="020B0A02040204020203" pitchFamily="34" charset="0"/>
              </a:rPr>
              <a:t>CPU</a:t>
            </a:r>
            <a:r>
              <a:rPr lang="zh-CN" altLang="en-US" sz="2275" dirty="0">
                <a:latin typeface="+mn-ea"/>
                <a:cs typeface="Segoe UI Black" panose="020B0A02040204020203" pitchFamily="34" charset="0"/>
              </a:rPr>
              <a:t>周期用到两条数据通路：</a:t>
            </a:r>
            <a:endParaRPr lang="zh-CN" altLang="en-US" sz="2275" dirty="0">
              <a:latin typeface="+mn-ea"/>
              <a:cs typeface="Segoe UI Black" panose="020B0A02040204020203" pitchFamily="34" charset="0"/>
              <a:sym typeface="Symbol" panose="05050102010706020507" pitchFamily="18" charset="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7611" y="4529064"/>
            <a:ext cx="40850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/>
              <a:t>通</a:t>
            </a:r>
            <a:r>
              <a:rPr lang="zh-CN" altLang="en-US" sz="2200" dirty="0"/>
              <a:t>路</a:t>
            </a:r>
            <a:r>
              <a:rPr lang="en-US" altLang="zh-CN" sz="2200" dirty="0" smtClean="0"/>
              <a:t>1:</a:t>
            </a:r>
            <a:r>
              <a:rPr lang="en-US" altLang="zh-CN" sz="2200" b="1" dirty="0" smtClean="0">
                <a:latin typeface="+mj-ea"/>
              </a:rPr>
              <a:t> </a:t>
            </a:r>
            <a:r>
              <a:rPr lang="en-US" altLang="zh-CN" sz="2200" b="1" dirty="0">
                <a:latin typeface="+mj-ea"/>
              </a:rPr>
              <a:t>PC → </a:t>
            </a:r>
            <a:r>
              <a:rPr lang="en-US" altLang="zh-CN" sz="2200" b="1" dirty="0" smtClean="0">
                <a:latin typeface="+mj-ea"/>
              </a:rPr>
              <a:t>AR</a:t>
            </a:r>
            <a:r>
              <a:rPr lang="zh-CN" altLang="en-US" sz="2200" b="1" dirty="0" smtClean="0">
                <a:latin typeface="+mj-ea"/>
              </a:rPr>
              <a:t>，</a:t>
            </a:r>
            <a:r>
              <a:rPr lang="en-US" altLang="zh-CN" sz="2200" b="1" dirty="0">
                <a:latin typeface="+mj-ea"/>
              </a:rPr>
              <a:t> PC → </a:t>
            </a:r>
            <a:r>
              <a:rPr lang="en-US" altLang="zh-CN" sz="2200" b="1" dirty="0" smtClean="0">
                <a:latin typeface="+mj-ea"/>
              </a:rPr>
              <a:t>X  </a:t>
            </a:r>
            <a:endParaRPr lang="zh-CN" altLang="en-US" sz="2200" dirty="0"/>
          </a:p>
        </p:txBody>
      </p:sp>
      <p:sp>
        <p:nvSpPr>
          <p:cNvPr id="245" name="文本框 244"/>
          <p:cNvSpPr txBox="1"/>
          <p:nvPr/>
        </p:nvSpPr>
        <p:spPr>
          <a:xfrm>
            <a:off x="1012706" y="5510876"/>
            <a:ext cx="4162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/>
              <a:t>通路</a:t>
            </a:r>
            <a:r>
              <a:rPr lang="en-US" altLang="zh-CN" sz="2200" dirty="0" smtClean="0"/>
              <a:t>3:</a:t>
            </a:r>
            <a:r>
              <a:rPr lang="en-US" altLang="zh-CN" sz="2200" b="1" dirty="0" smtClean="0">
                <a:latin typeface="+mj-ea"/>
              </a:rPr>
              <a:t> Z</a:t>
            </a:r>
            <a:r>
              <a:rPr lang="en-US" altLang="zh-CN" sz="2200" b="1" baseline="-25000" dirty="0" smtClean="0">
                <a:latin typeface="+mj-ea"/>
              </a:rPr>
              <a:t> </a:t>
            </a:r>
            <a:r>
              <a:rPr lang="en-US" altLang="zh-CN" sz="2200" b="1" dirty="0">
                <a:latin typeface="+mj-ea"/>
              </a:rPr>
              <a:t>→ </a:t>
            </a:r>
            <a:r>
              <a:rPr lang="en-US" altLang="zh-CN" sz="2200" b="1" dirty="0" smtClean="0">
                <a:latin typeface="+mj-ea"/>
              </a:rPr>
              <a:t>PC ,  MEM[AR] </a:t>
            </a:r>
            <a:r>
              <a:rPr lang="en-US" altLang="zh-CN" sz="2200" b="1" dirty="0">
                <a:latin typeface="+mj-ea"/>
              </a:rPr>
              <a:t>→ D</a:t>
            </a:r>
            <a:r>
              <a:rPr lang="en-US" altLang="zh-CN" sz="2200" b="1" dirty="0" smtClean="0">
                <a:latin typeface="+mj-ea"/>
              </a:rPr>
              <a:t>R  </a:t>
            </a:r>
            <a:endParaRPr lang="zh-CN" altLang="en-US" sz="2200" dirty="0"/>
          </a:p>
        </p:txBody>
      </p:sp>
      <p:sp>
        <p:nvSpPr>
          <p:cNvPr id="246" name="文本框 245"/>
          <p:cNvSpPr txBox="1"/>
          <p:nvPr/>
        </p:nvSpPr>
        <p:spPr>
          <a:xfrm>
            <a:off x="988205" y="5029968"/>
            <a:ext cx="2776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/>
              <a:t>通路</a:t>
            </a:r>
            <a:r>
              <a:rPr lang="en-US" altLang="zh-CN" sz="2200" dirty="0" smtClean="0"/>
              <a:t>2:</a:t>
            </a:r>
            <a:r>
              <a:rPr lang="en-US" altLang="zh-CN" sz="2200" b="1" dirty="0" smtClean="0">
                <a:latin typeface="+mj-ea"/>
              </a:rPr>
              <a:t> ALU </a:t>
            </a:r>
            <a:r>
              <a:rPr lang="en-US" altLang="zh-CN" sz="2200" b="1" baseline="-25000" dirty="0" smtClean="0">
                <a:latin typeface="+mj-ea"/>
              </a:rPr>
              <a:t>(X+4) </a:t>
            </a:r>
            <a:r>
              <a:rPr lang="en-US" altLang="zh-CN" sz="2200" b="1" dirty="0" smtClean="0">
                <a:latin typeface="+mj-ea"/>
              </a:rPr>
              <a:t>→ Z </a:t>
            </a:r>
            <a:endParaRPr lang="zh-CN" altLang="en-US" sz="2200" dirty="0"/>
          </a:p>
        </p:txBody>
      </p:sp>
      <p:sp>
        <p:nvSpPr>
          <p:cNvPr id="247" name="文本框 246"/>
          <p:cNvSpPr txBox="1"/>
          <p:nvPr/>
        </p:nvSpPr>
        <p:spPr>
          <a:xfrm>
            <a:off x="1012706" y="5991784"/>
            <a:ext cx="25251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/>
              <a:t>通路</a:t>
            </a:r>
            <a:r>
              <a:rPr lang="en-US" altLang="zh-CN" sz="2200" dirty="0" smtClean="0"/>
              <a:t>4: DR</a:t>
            </a:r>
            <a:r>
              <a:rPr lang="en-US" altLang="zh-CN" sz="2200" b="1" dirty="0" smtClean="0">
                <a:latin typeface="+mj-ea"/>
              </a:rPr>
              <a:t> </a:t>
            </a:r>
            <a:r>
              <a:rPr lang="en-US" altLang="zh-CN" sz="2200" b="1" dirty="0">
                <a:latin typeface="+mj-ea"/>
              </a:rPr>
              <a:t>→ </a:t>
            </a:r>
            <a:r>
              <a:rPr lang="en-US" altLang="zh-CN" sz="2200" b="1" dirty="0" smtClean="0">
                <a:latin typeface="+mj-ea"/>
              </a:rPr>
              <a:t>IR  </a:t>
            </a:r>
            <a:endParaRPr lang="zh-CN" altLang="en-US" sz="2200" dirty="0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799694" y="4388317"/>
            <a:ext cx="4044449" cy="0"/>
          </a:xfrm>
          <a:prstGeom prst="line">
            <a:avLst/>
          </a:prstGeom>
          <a:ln w="190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5" name="Rectangle 110"/>
          <p:cNvSpPr>
            <a:spLocks noChangeArrowheads="1"/>
          </p:cNvSpPr>
          <p:nvPr/>
        </p:nvSpPr>
        <p:spPr bwMode="auto">
          <a:xfrm>
            <a:off x="6077911" y="1014503"/>
            <a:ext cx="5332992" cy="4982062"/>
          </a:xfrm>
          <a:prstGeom prst="rect">
            <a:avLst/>
          </a:prstGeom>
          <a:noFill/>
          <a:ln w="9525">
            <a:solidFill>
              <a:schemeClr val="accent1">
                <a:lumMod val="50000"/>
              </a:schemeClr>
            </a:solidFill>
            <a:prstDash val="dash"/>
            <a:miter lim="800000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 b="1">
              <a:latin typeface="+mn-ea"/>
              <a:cs typeface="Segoe UI Black" panose="020B0A02040204020203" pitchFamily="34" charset="0"/>
            </a:endParaRPr>
          </a:p>
        </p:txBody>
      </p:sp>
      <p:grpSp>
        <p:nvGrpSpPr>
          <p:cNvPr id="676" name="组合 675"/>
          <p:cNvGrpSpPr/>
          <p:nvPr/>
        </p:nvGrpSpPr>
        <p:grpSpPr>
          <a:xfrm>
            <a:off x="9910396" y="2094410"/>
            <a:ext cx="858666" cy="711391"/>
            <a:chOff x="10819307" y="2466844"/>
            <a:chExt cx="905624" cy="750295"/>
          </a:xfrm>
        </p:grpSpPr>
        <p:sp>
          <p:nvSpPr>
            <p:cNvPr id="677" name="Line 7"/>
            <p:cNvSpPr>
              <a:spLocks noChangeShapeType="1"/>
            </p:cNvSpPr>
            <p:nvPr/>
          </p:nvSpPr>
          <p:spPr bwMode="auto">
            <a:xfrm rot="16200000">
              <a:off x="11096748" y="2630505"/>
              <a:ext cx="32732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678" name="Rectangle 104"/>
            <p:cNvSpPr>
              <a:spLocks noChangeArrowheads="1"/>
            </p:cNvSpPr>
            <p:nvPr/>
          </p:nvSpPr>
          <p:spPr bwMode="auto">
            <a:xfrm>
              <a:off x="10819307" y="2790423"/>
              <a:ext cx="905624" cy="4267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40" b="1" dirty="0">
                  <a:solidFill>
                    <a:schemeClr val="bg1"/>
                  </a:solidFill>
                  <a:latin typeface="+mn-ea"/>
                  <a:cs typeface="Segoe UI Black" panose="020B0A02040204020203" pitchFamily="34" charset="0"/>
                </a:rPr>
                <a:t>时序部件</a:t>
              </a:r>
              <a:endParaRPr lang="en-US" altLang="zh-CN" sz="1140" b="1" dirty="0">
                <a:solidFill>
                  <a:schemeClr val="bg1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grpSp>
        <p:nvGrpSpPr>
          <p:cNvPr id="679" name="组合 678"/>
          <p:cNvGrpSpPr/>
          <p:nvPr/>
        </p:nvGrpSpPr>
        <p:grpSpPr>
          <a:xfrm>
            <a:off x="6378586" y="1238743"/>
            <a:ext cx="2262243" cy="782519"/>
            <a:chOff x="7094351" y="1564383"/>
            <a:chExt cx="2385959" cy="825313"/>
          </a:xfrm>
        </p:grpSpPr>
        <p:cxnSp>
          <p:nvCxnSpPr>
            <p:cNvPr id="680" name="直接箭头连接符 679"/>
            <p:cNvCxnSpPr/>
            <p:nvPr/>
          </p:nvCxnSpPr>
          <p:spPr>
            <a:xfrm>
              <a:off x="7177868" y="1917849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1" name="直接箭头连接符 680"/>
            <p:cNvCxnSpPr/>
            <p:nvPr/>
          </p:nvCxnSpPr>
          <p:spPr>
            <a:xfrm>
              <a:off x="7177868" y="2084733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682" name="组合 681"/>
            <p:cNvGrpSpPr/>
            <p:nvPr/>
          </p:nvGrpSpPr>
          <p:grpSpPr>
            <a:xfrm>
              <a:off x="7094351" y="1564383"/>
              <a:ext cx="2385959" cy="825313"/>
              <a:chOff x="7094351" y="1564383"/>
              <a:chExt cx="2385959" cy="825313"/>
            </a:xfrm>
          </p:grpSpPr>
          <p:sp>
            <p:nvSpPr>
              <p:cNvPr id="683" name="Line 7"/>
              <p:cNvSpPr>
                <a:spLocks noChangeShapeType="1"/>
              </p:cNvSpPr>
              <p:nvPr/>
            </p:nvSpPr>
            <p:spPr bwMode="auto">
              <a:xfrm flipH="1">
                <a:off x="8623192" y="1920746"/>
                <a:ext cx="83560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 b="1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684" name="直接连接符 683"/>
              <p:cNvCxnSpPr/>
              <p:nvPr/>
            </p:nvCxnSpPr>
            <p:spPr>
              <a:xfrm>
                <a:off x="8632095" y="2094448"/>
                <a:ext cx="84821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85" name="等腰三角形 684"/>
              <p:cNvSpPr/>
              <p:nvPr/>
            </p:nvSpPr>
            <p:spPr>
              <a:xfrm rot="5400000" flipH="1">
                <a:off x="8963127" y="2020085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 b="1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686" name="Rectangle 104"/>
              <p:cNvSpPr>
                <a:spLocks noChangeArrowheads="1"/>
              </p:cNvSpPr>
              <p:nvPr/>
            </p:nvSpPr>
            <p:spPr bwMode="auto">
              <a:xfrm>
                <a:off x="7728993" y="1763752"/>
                <a:ext cx="894199" cy="426716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705" b="1" dirty="0">
                    <a:solidFill>
                      <a:schemeClr val="tx1"/>
                    </a:solidFill>
                    <a:latin typeface="+mn-ea"/>
                    <a:cs typeface="Segoe UI Black" panose="020B0A02040204020203" pitchFamily="34" charset="0"/>
                  </a:rPr>
                  <a:t>PC</a:t>
                </a:r>
                <a:endParaRPr lang="en-US" altLang="zh-CN" sz="1705" b="1" dirty="0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687" name="Text Box 54"/>
              <p:cNvSpPr txBox="1">
                <a:spLocks noChangeArrowheads="1"/>
              </p:cNvSpPr>
              <p:nvPr/>
            </p:nvSpPr>
            <p:spPr bwMode="auto">
              <a:xfrm>
                <a:off x="7094351" y="1564383"/>
                <a:ext cx="716606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b="1" dirty="0" err="1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PC</a:t>
                </a:r>
                <a:r>
                  <a:rPr lang="en-US" altLang="zh-CN" sz="1515" b="1" baseline="-25000" dirty="0" err="1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in</a:t>
                </a:r>
                <a:endParaRPr lang="en-US" altLang="zh-CN" sz="3790" b="1" baseline="-25000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688" name="Text Box 52"/>
              <p:cNvSpPr txBox="1">
                <a:spLocks noChangeArrowheads="1"/>
              </p:cNvSpPr>
              <p:nvPr/>
            </p:nvSpPr>
            <p:spPr bwMode="auto">
              <a:xfrm>
                <a:off x="7097719" y="2089610"/>
                <a:ext cx="1013634" cy="300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b="1" dirty="0" err="1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PC</a:t>
                </a:r>
                <a:r>
                  <a:rPr lang="en-US" altLang="zh-CN" sz="1515" b="1" baseline="-25000" dirty="0" err="1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out</a:t>
                </a:r>
                <a:endParaRPr lang="en-US" altLang="zh-CN" sz="3790" b="1" baseline="-25000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689" name="组合 688"/>
          <p:cNvGrpSpPr/>
          <p:nvPr/>
        </p:nvGrpSpPr>
        <p:grpSpPr>
          <a:xfrm>
            <a:off x="6137653" y="3495883"/>
            <a:ext cx="2613342" cy="2074601"/>
            <a:chOff x="6840242" y="3944960"/>
            <a:chExt cx="2756259" cy="2188056"/>
          </a:xfrm>
        </p:grpSpPr>
        <p:cxnSp>
          <p:nvCxnSpPr>
            <p:cNvPr id="690" name="直接箭头连接符 689"/>
            <p:cNvCxnSpPr/>
            <p:nvPr/>
          </p:nvCxnSpPr>
          <p:spPr>
            <a:xfrm>
              <a:off x="7042434" y="5749795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691" name="组合 690"/>
            <p:cNvGrpSpPr/>
            <p:nvPr/>
          </p:nvGrpSpPr>
          <p:grpSpPr>
            <a:xfrm>
              <a:off x="6909129" y="4150680"/>
              <a:ext cx="2018830" cy="942122"/>
              <a:chOff x="5296743" y="3767069"/>
              <a:chExt cx="2018830" cy="942122"/>
            </a:xfrm>
          </p:grpSpPr>
          <p:cxnSp>
            <p:nvCxnSpPr>
              <p:cNvPr id="711" name="直接箭头连接符 710"/>
              <p:cNvCxnSpPr/>
              <p:nvPr/>
            </p:nvCxnSpPr>
            <p:spPr>
              <a:xfrm>
                <a:off x="5296743" y="3767069"/>
                <a:ext cx="393642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12" name="直接箭头连接符 711"/>
              <p:cNvCxnSpPr/>
              <p:nvPr/>
            </p:nvCxnSpPr>
            <p:spPr>
              <a:xfrm flipH="1">
                <a:off x="6771313" y="4451527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13" name="直接箭头连接符 712"/>
              <p:cNvCxnSpPr/>
              <p:nvPr/>
            </p:nvCxnSpPr>
            <p:spPr>
              <a:xfrm flipH="1">
                <a:off x="6634541" y="4580310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14" name="直接箭头连接符 713"/>
              <p:cNvCxnSpPr/>
              <p:nvPr/>
            </p:nvCxnSpPr>
            <p:spPr>
              <a:xfrm flipH="1">
                <a:off x="6517629" y="4709191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692" name="Text Box 123"/>
            <p:cNvSpPr txBox="1">
              <a:spLocks noChangeArrowheads="1"/>
            </p:cNvSpPr>
            <p:nvPr/>
          </p:nvSpPr>
          <p:spPr bwMode="auto">
            <a:xfrm>
              <a:off x="8973365" y="4621458"/>
              <a:ext cx="623136" cy="46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+1</a:t>
              </a:r>
              <a:endParaRPr lang="en-US" altLang="zh-CN" sz="3790" b="1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grpSp>
          <p:nvGrpSpPr>
            <p:cNvPr id="693" name="组合 692"/>
            <p:cNvGrpSpPr/>
            <p:nvPr/>
          </p:nvGrpSpPr>
          <p:grpSpPr>
            <a:xfrm>
              <a:off x="7145410" y="3944960"/>
              <a:ext cx="2323036" cy="2018193"/>
              <a:chOff x="7145410" y="3944960"/>
              <a:chExt cx="2323036" cy="2018193"/>
            </a:xfrm>
          </p:grpSpPr>
          <p:sp>
            <p:nvSpPr>
              <p:cNvPr id="698" name="任意多边形: 形状 296"/>
              <p:cNvSpPr/>
              <p:nvPr/>
            </p:nvSpPr>
            <p:spPr>
              <a:xfrm rot="5400000">
                <a:off x="7570518" y="4275991"/>
                <a:ext cx="484315" cy="1334531"/>
              </a:xfrm>
              <a:custGeom>
                <a:avLst/>
                <a:gdLst>
                  <a:gd name="connsiteX0" fmla="*/ 0 w 375612"/>
                  <a:gd name="connsiteY0" fmla="*/ 0 h 683490"/>
                  <a:gd name="connsiteX1" fmla="*/ 375612 w 375612"/>
                  <a:gd name="connsiteY1" fmla="*/ 237066 h 683490"/>
                  <a:gd name="connsiteX2" fmla="*/ 375612 w 375612"/>
                  <a:gd name="connsiteY2" fmla="*/ 467975 h 683490"/>
                  <a:gd name="connsiteX3" fmla="*/ 6157 w 375612"/>
                  <a:gd name="connsiteY3" fmla="*/ 683490 h 683490"/>
                  <a:gd name="connsiteX4" fmla="*/ 6157 w 375612"/>
                  <a:gd name="connsiteY4" fmla="*/ 406400 h 683490"/>
                  <a:gd name="connsiteX5" fmla="*/ 70812 w 375612"/>
                  <a:gd name="connsiteY5" fmla="*/ 341745 h 683490"/>
                  <a:gd name="connsiteX6" fmla="*/ 9236 w 375612"/>
                  <a:gd name="connsiteY6" fmla="*/ 280169 h 683490"/>
                  <a:gd name="connsiteX7" fmla="*/ 0 w 375612"/>
                  <a:gd name="connsiteY7" fmla="*/ 0 h 68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5612" h="683490">
                    <a:moveTo>
                      <a:pt x="0" y="0"/>
                    </a:moveTo>
                    <a:lnTo>
                      <a:pt x="375612" y="237066"/>
                    </a:lnTo>
                    <a:lnTo>
                      <a:pt x="375612" y="467975"/>
                    </a:lnTo>
                    <a:lnTo>
                      <a:pt x="6157" y="683490"/>
                    </a:lnTo>
                    <a:lnTo>
                      <a:pt x="6157" y="406400"/>
                    </a:lnTo>
                    <a:lnTo>
                      <a:pt x="70812" y="341745"/>
                    </a:lnTo>
                    <a:lnTo>
                      <a:pt x="9236" y="28016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 b="1" dirty="0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699" name="矩形 698"/>
              <p:cNvSpPr/>
              <p:nvPr/>
            </p:nvSpPr>
            <p:spPr>
              <a:xfrm>
                <a:off x="7488880" y="4754061"/>
                <a:ext cx="625885" cy="374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705" b="1" dirty="0">
                    <a:latin typeface="+mn-ea"/>
                    <a:cs typeface="Segoe UI Black" panose="020B0A02040204020203" pitchFamily="34" charset="0"/>
                  </a:rPr>
                  <a:t>ALU</a:t>
                </a:r>
                <a:endParaRPr lang="zh-CN" altLang="en-US" sz="1705" b="1" dirty="0">
                  <a:latin typeface="+mn-ea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700" name="直接连接符 699"/>
              <p:cNvCxnSpPr>
                <a:stCxn id="707" idx="3"/>
              </p:cNvCxnSpPr>
              <p:nvPr/>
            </p:nvCxnSpPr>
            <p:spPr>
              <a:xfrm>
                <a:off x="8013720" y="5749795"/>
                <a:ext cx="145472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701" name="等腰三角形 700"/>
              <p:cNvSpPr/>
              <p:nvPr/>
            </p:nvSpPr>
            <p:spPr>
              <a:xfrm rot="5400000" flipH="1">
                <a:off x="8648842" y="5678219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 b="1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702" name="直接连接符 701"/>
              <p:cNvCxnSpPr/>
              <p:nvPr/>
            </p:nvCxnSpPr>
            <p:spPr>
              <a:xfrm>
                <a:off x="7462755" y="4343101"/>
                <a:ext cx="0" cy="36155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03" name="直接连接符 702"/>
              <p:cNvCxnSpPr/>
              <p:nvPr/>
            </p:nvCxnSpPr>
            <p:spPr>
              <a:xfrm>
                <a:off x="8198535" y="4430628"/>
                <a:ext cx="0" cy="271378"/>
              </a:xfrm>
              <a:prstGeom prst="line">
                <a:avLst/>
              </a:prstGeom>
              <a:noFill/>
              <a:ln w="19050" cap="sq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704" name="Line 7"/>
              <p:cNvSpPr>
                <a:spLocks noChangeShapeType="1"/>
              </p:cNvSpPr>
              <p:nvPr/>
            </p:nvSpPr>
            <p:spPr bwMode="auto">
              <a:xfrm flipH="1">
                <a:off x="7728992" y="4136717"/>
                <a:ext cx="173945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 b="1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705" name="Rectangle 104"/>
              <p:cNvSpPr>
                <a:spLocks noChangeArrowheads="1"/>
              </p:cNvSpPr>
              <p:nvPr/>
            </p:nvSpPr>
            <p:spPr bwMode="auto">
              <a:xfrm>
                <a:off x="7307972" y="3944960"/>
                <a:ext cx="421022" cy="426716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515" b="1" dirty="0">
                    <a:solidFill>
                      <a:schemeClr val="tx1"/>
                    </a:solidFill>
                    <a:latin typeface="+mn-ea"/>
                    <a:cs typeface="Segoe UI Black" panose="020B0A02040204020203" pitchFamily="34" charset="0"/>
                  </a:rPr>
                  <a:t>X</a:t>
                </a:r>
                <a:endParaRPr lang="en-US" altLang="zh-CN" sz="1515" b="1" dirty="0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706" name="Line 7"/>
              <p:cNvSpPr>
                <a:spLocks noChangeShapeType="1"/>
              </p:cNvSpPr>
              <p:nvPr/>
            </p:nvSpPr>
            <p:spPr bwMode="auto">
              <a:xfrm flipH="1">
                <a:off x="8198535" y="4430628"/>
                <a:ext cx="126991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 b="1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707" name="Rectangle 104"/>
              <p:cNvSpPr>
                <a:spLocks noChangeArrowheads="1"/>
              </p:cNvSpPr>
              <p:nvPr/>
            </p:nvSpPr>
            <p:spPr bwMode="auto">
              <a:xfrm>
                <a:off x="7592698" y="5536437"/>
                <a:ext cx="421022" cy="426716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515" b="1" dirty="0">
                    <a:solidFill>
                      <a:schemeClr val="tx1"/>
                    </a:solidFill>
                    <a:latin typeface="+mn-ea"/>
                    <a:cs typeface="Segoe UI Black" panose="020B0A02040204020203" pitchFamily="34" charset="0"/>
                  </a:rPr>
                  <a:t>Z</a:t>
                </a:r>
                <a:endParaRPr lang="en-US" altLang="zh-CN" sz="1515" b="1" dirty="0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708" name="直接连接符 707"/>
              <p:cNvCxnSpPr/>
              <p:nvPr/>
            </p:nvCxnSpPr>
            <p:spPr>
              <a:xfrm>
                <a:off x="7810957" y="5185414"/>
                <a:ext cx="0" cy="34023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709" name="Text Box 108"/>
              <p:cNvSpPr txBox="1">
                <a:spLocks noChangeArrowheads="1"/>
              </p:cNvSpPr>
              <p:nvPr/>
            </p:nvSpPr>
            <p:spPr bwMode="auto">
              <a:xfrm>
                <a:off x="7293949" y="4679937"/>
                <a:ext cx="304873" cy="274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140" b="1" dirty="0">
                    <a:latin typeface="+mn-ea"/>
                    <a:cs typeface="Segoe UI Black" panose="020B0A02040204020203" pitchFamily="34" charset="0"/>
                  </a:rPr>
                  <a:t>A</a:t>
                </a:r>
                <a:endParaRPr lang="en-US" altLang="zh-CN" sz="3790" b="1" dirty="0"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710" name="Text Box 107"/>
              <p:cNvSpPr txBox="1">
                <a:spLocks noChangeArrowheads="1"/>
              </p:cNvSpPr>
              <p:nvPr/>
            </p:nvSpPr>
            <p:spPr bwMode="auto">
              <a:xfrm>
                <a:off x="8065135" y="4667503"/>
                <a:ext cx="275426" cy="262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140" b="1" dirty="0">
                    <a:latin typeface="+mn-ea"/>
                    <a:cs typeface="Segoe UI Black" panose="020B0A02040204020203" pitchFamily="34" charset="0"/>
                  </a:rPr>
                  <a:t>B</a:t>
                </a:r>
                <a:endParaRPr lang="en-US" altLang="zh-CN" sz="3790" b="1" dirty="0">
                  <a:latin typeface="+mn-ea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694" name="Text Box 105"/>
            <p:cNvSpPr txBox="1">
              <a:spLocks noChangeArrowheads="1"/>
            </p:cNvSpPr>
            <p:nvPr/>
          </p:nvSpPr>
          <p:spPr bwMode="auto">
            <a:xfrm>
              <a:off x="8742968" y="4834332"/>
              <a:ext cx="731146" cy="46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ADD</a:t>
              </a:r>
              <a:endParaRPr lang="en-US" altLang="zh-CN" sz="3790" b="1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695" name="Text Box 46"/>
            <p:cNvSpPr txBox="1">
              <a:spLocks noChangeArrowheads="1"/>
            </p:cNvSpPr>
            <p:nvPr/>
          </p:nvSpPr>
          <p:spPr bwMode="auto">
            <a:xfrm>
              <a:off x="6840242" y="4131840"/>
              <a:ext cx="716606" cy="302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X</a:t>
              </a:r>
              <a:r>
                <a:rPr lang="en-US" altLang="zh-CN" sz="1515" b="1" baseline="-25000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in</a:t>
              </a:r>
              <a:endParaRPr lang="en-US" altLang="zh-CN" sz="3790" b="1" baseline="-25000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696" name="Text Box 38"/>
            <p:cNvSpPr txBox="1">
              <a:spLocks noChangeArrowheads="1"/>
            </p:cNvSpPr>
            <p:nvPr/>
          </p:nvSpPr>
          <p:spPr bwMode="auto">
            <a:xfrm>
              <a:off x="6986906" y="5728103"/>
              <a:ext cx="716606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Z</a:t>
              </a:r>
              <a:r>
                <a:rPr lang="en-US" altLang="zh-CN" sz="1515" b="1" baseline="-25000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out</a:t>
              </a:r>
              <a:endParaRPr lang="en-US" altLang="zh-CN" sz="3790" b="1" baseline="-25000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697" name="Text Box 14"/>
            <p:cNvSpPr txBox="1">
              <a:spLocks noChangeArrowheads="1"/>
            </p:cNvSpPr>
            <p:nvPr/>
          </p:nvSpPr>
          <p:spPr bwMode="auto">
            <a:xfrm>
              <a:off x="8500923" y="5039764"/>
              <a:ext cx="731146" cy="46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SUB</a:t>
              </a:r>
              <a:endParaRPr lang="en-US" altLang="zh-CN" sz="3790" b="1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grpSp>
        <p:nvGrpSpPr>
          <p:cNvPr id="715" name="组合 714"/>
          <p:cNvGrpSpPr/>
          <p:nvPr/>
        </p:nvGrpSpPr>
        <p:grpSpPr>
          <a:xfrm>
            <a:off x="8726166" y="3674506"/>
            <a:ext cx="2684736" cy="2237034"/>
            <a:chOff x="9570314" y="4133352"/>
            <a:chExt cx="2831558" cy="2359372"/>
          </a:xfrm>
        </p:grpSpPr>
        <p:sp>
          <p:nvSpPr>
            <p:cNvPr id="716" name="Text Box 32"/>
            <p:cNvSpPr txBox="1">
              <a:spLocks noChangeArrowheads="1"/>
            </p:cNvSpPr>
            <p:nvPr/>
          </p:nvSpPr>
          <p:spPr bwMode="auto">
            <a:xfrm>
              <a:off x="11562587" y="4133352"/>
              <a:ext cx="801768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R0</a:t>
              </a:r>
              <a:r>
                <a:rPr lang="en-US" altLang="zh-CN" sz="1515" b="1" baseline="-25000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in</a:t>
              </a:r>
              <a:endParaRPr lang="en-US" altLang="zh-CN" sz="3790" b="1" baseline="-25000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grpSp>
          <p:nvGrpSpPr>
            <p:cNvPr id="717" name="组合 716"/>
            <p:cNvGrpSpPr/>
            <p:nvPr/>
          </p:nvGrpSpPr>
          <p:grpSpPr>
            <a:xfrm>
              <a:off x="9570314" y="4306510"/>
              <a:ext cx="2831558" cy="1951958"/>
              <a:chOff x="9570314" y="4306510"/>
              <a:chExt cx="2831558" cy="1951958"/>
            </a:xfrm>
          </p:grpSpPr>
          <p:sp>
            <p:nvSpPr>
              <p:cNvPr id="719" name="Rectangle 104"/>
              <p:cNvSpPr>
                <a:spLocks noChangeArrowheads="1"/>
              </p:cNvSpPr>
              <p:nvPr/>
            </p:nvSpPr>
            <p:spPr bwMode="auto">
              <a:xfrm>
                <a:off x="10346761" y="5831752"/>
                <a:ext cx="1136184" cy="426716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1143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705" b="1">
                    <a:solidFill>
                      <a:schemeClr val="tx1"/>
                    </a:solidFill>
                    <a:latin typeface="+mn-ea"/>
                    <a:cs typeface="Segoe UI Black" panose="020B0A02040204020203" pitchFamily="34" charset="0"/>
                  </a:rPr>
                  <a:t>R2</a:t>
                </a:r>
                <a:endParaRPr lang="en-US" altLang="zh-CN" sz="1705" b="1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720" name="Rectangle 104"/>
              <p:cNvSpPr>
                <a:spLocks noChangeArrowheads="1"/>
              </p:cNvSpPr>
              <p:nvPr/>
            </p:nvSpPr>
            <p:spPr bwMode="auto">
              <a:xfrm>
                <a:off x="10346761" y="5069131"/>
                <a:ext cx="1136184" cy="426716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1143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705" b="1" dirty="0">
                    <a:solidFill>
                      <a:schemeClr val="tx1"/>
                    </a:solidFill>
                    <a:latin typeface="+mn-ea"/>
                    <a:cs typeface="Segoe UI Black" panose="020B0A02040204020203" pitchFamily="34" charset="0"/>
                  </a:rPr>
                  <a:t>R1</a:t>
                </a:r>
                <a:endParaRPr lang="en-US" altLang="zh-CN" sz="1705" b="1" dirty="0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721" name="Rectangle 104"/>
              <p:cNvSpPr>
                <a:spLocks noChangeArrowheads="1"/>
              </p:cNvSpPr>
              <p:nvPr/>
            </p:nvSpPr>
            <p:spPr bwMode="auto">
              <a:xfrm>
                <a:off x="10346761" y="4306510"/>
                <a:ext cx="1136184" cy="426716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1143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705" b="1" dirty="0">
                    <a:solidFill>
                      <a:schemeClr val="tx1"/>
                    </a:solidFill>
                    <a:latin typeface="+mn-ea"/>
                    <a:cs typeface="Segoe UI Black" panose="020B0A02040204020203" pitchFamily="34" charset="0"/>
                  </a:rPr>
                  <a:t>R0</a:t>
                </a:r>
                <a:endParaRPr lang="en-US" altLang="zh-CN" sz="1705" b="1" dirty="0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722" name="Line 7"/>
              <p:cNvSpPr>
                <a:spLocks noChangeShapeType="1"/>
              </p:cNvSpPr>
              <p:nvPr/>
            </p:nvSpPr>
            <p:spPr bwMode="auto">
              <a:xfrm>
                <a:off x="9570314" y="4449678"/>
                <a:ext cx="76853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 b="1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723" name="直接连接符 722"/>
              <p:cNvCxnSpPr/>
              <p:nvPr/>
            </p:nvCxnSpPr>
            <p:spPr>
              <a:xfrm flipH="1">
                <a:off x="9570316" y="4623376"/>
                <a:ext cx="76853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724" name="等腰三角形 723"/>
              <p:cNvSpPr/>
              <p:nvPr/>
            </p:nvSpPr>
            <p:spPr>
              <a:xfrm rot="16200000">
                <a:off x="9846310" y="4549014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algn="ctr"/>
                <a:endParaRPr lang="zh-CN" altLang="en-US" sz="3790" b="1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725" name="Line 7"/>
              <p:cNvSpPr>
                <a:spLocks noChangeShapeType="1"/>
              </p:cNvSpPr>
              <p:nvPr/>
            </p:nvSpPr>
            <p:spPr bwMode="auto">
              <a:xfrm>
                <a:off x="9570314" y="5212354"/>
                <a:ext cx="76853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 b="1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726" name="组合 725"/>
              <p:cNvGrpSpPr/>
              <p:nvPr/>
            </p:nvGrpSpPr>
            <p:grpSpPr>
              <a:xfrm rot="16200000">
                <a:off x="9875015" y="4992260"/>
                <a:ext cx="159131" cy="768533"/>
                <a:chOff x="6722147" y="6427719"/>
                <a:chExt cx="159131" cy="768533"/>
              </a:xfrm>
            </p:grpSpPr>
            <p:cxnSp>
              <p:nvCxnSpPr>
                <p:cNvPr id="741" name="直接连接符 740"/>
                <p:cNvCxnSpPr/>
                <p:nvPr/>
              </p:nvCxnSpPr>
              <p:spPr>
                <a:xfrm rot="5400000" flipH="1">
                  <a:off x="6407921" y="6811986"/>
                  <a:ext cx="768533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742" name="等腰三角形 741"/>
                <p:cNvSpPr/>
                <p:nvPr/>
              </p:nvSpPr>
              <p:spPr>
                <a:xfrm>
                  <a:off x="6722147" y="6708917"/>
                  <a:ext cx="159131" cy="148725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rgbClr val="000000"/>
                  </a:solidFill>
                  <a:rou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3790" b="1">
                    <a:solidFill>
                      <a:schemeClr val="bg2">
                        <a:lumMod val="75000"/>
                      </a:schemeClr>
                    </a:solidFill>
                    <a:latin typeface="+mn-ea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727" name="Line 7"/>
              <p:cNvSpPr>
                <a:spLocks noChangeShapeType="1"/>
              </p:cNvSpPr>
              <p:nvPr/>
            </p:nvSpPr>
            <p:spPr bwMode="auto">
              <a:xfrm>
                <a:off x="9570314" y="5975030"/>
                <a:ext cx="76853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 b="1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728" name="组合 727"/>
              <p:cNvGrpSpPr/>
              <p:nvPr/>
            </p:nvGrpSpPr>
            <p:grpSpPr>
              <a:xfrm rot="16200000">
                <a:off x="9875015" y="5764461"/>
                <a:ext cx="159131" cy="768533"/>
                <a:chOff x="6712622" y="6427719"/>
                <a:chExt cx="159131" cy="768533"/>
              </a:xfrm>
            </p:grpSpPr>
            <p:cxnSp>
              <p:nvCxnSpPr>
                <p:cNvPr id="739" name="直接连接符 738"/>
                <p:cNvCxnSpPr/>
                <p:nvPr/>
              </p:nvCxnSpPr>
              <p:spPr>
                <a:xfrm rot="5400000" flipH="1">
                  <a:off x="6407921" y="6811986"/>
                  <a:ext cx="768533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740" name="等腰三角形 739"/>
                <p:cNvSpPr/>
                <p:nvPr/>
              </p:nvSpPr>
              <p:spPr>
                <a:xfrm>
                  <a:off x="6712622" y="6708917"/>
                  <a:ext cx="159131" cy="148725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rgbClr val="000000"/>
                  </a:solidFill>
                  <a:rou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3790" b="1">
                    <a:solidFill>
                      <a:schemeClr val="bg2">
                        <a:lumMod val="75000"/>
                      </a:schemeClr>
                    </a:solidFill>
                    <a:latin typeface="+mn-ea"/>
                    <a:cs typeface="Segoe UI Black" panose="020B0A02040204020203" pitchFamily="34" charset="0"/>
                  </a:endParaRPr>
                </a:p>
              </p:txBody>
            </p:sp>
          </p:grpSp>
          <p:cxnSp>
            <p:nvCxnSpPr>
              <p:cNvPr id="729" name="直接箭头连接符 728"/>
              <p:cNvCxnSpPr/>
              <p:nvPr/>
            </p:nvCxnSpPr>
            <p:spPr>
              <a:xfrm flipH="1">
                <a:off x="11489717" y="4434015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30" name="直接箭头连接符 729"/>
              <p:cNvCxnSpPr/>
              <p:nvPr/>
            </p:nvCxnSpPr>
            <p:spPr>
              <a:xfrm flipH="1">
                <a:off x="11489717" y="4605726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31" name="直接箭头连接符 730"/>
              <p:cNvCxnSpPr/>
              <p:nvPr/>
            </p:nvCxnSpPr>
            <p:spPr>
              <a:xfrm flipH="1">
                <a:off x="11489717" y="5196049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32" name="直接箭头连接符 731"/>
              <p:cNvCxnSpPr/>
              <p:nvPr/>
            </p:nvCxnSpPr>
            <p:spPr>
              <a:xfrm flipH="1">
                <a:off x="11489717" y="5367760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33" name="直接箭头连接符 732"/>
              <p:cNvCxnSpPr/>
              <p:nvPr/>
            </p:nvCxnSpPr>
            <p:spPr>
              <a:xfrm flipH="1">
                <a:off x="11489717" y="5958083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34" name="直接箭头连接符 733"/>
              <p:cNvCxnSpPr/>
              <p:nvPr/>
            </p:nvCxnSpPr>
            <p:spPr>
              <a:xfrm flipH="1">
                <a:off x="11489717" y="6129794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735" name="Text Box 31"/>
              <p:cNvSpPr txBox="1">
                <a:spLocks noChangeArrowheads="1"/>
              </p:cNvSpPr>
              <p:nvPr/>
            </p:nvSpPr>
            <p:spPr bwMode="auto">
              <a:xfrm>
                <a:off x="11567935" y="4554405"/>
                <a:ext cx="801768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b="1" dirty="0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R0</a:t>
                </a:r>
                <a:r>
                  <a:rPr lang="en-US" altLang="zh-CN" sz="1515" b="1" baseline="-25000" dirty="0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out</a:t>
                </a:r>
                <a:endParaRPr lang="en-US" altLang="zh-CN" sz="3790" b="1" baseline="-25000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736" name="Text Box 28"/>
              <p:cNvSpPr txBox="1">
                <a:spLocks noChangeArrowheads="1"/>
              </p:cNvSpPr>
              <p:nvPr/>
            </p:nvSpPr>
            <p:spPr bwMode="auto">
              <a:xfrm>
                <a:off x="11588441" y="4890346"/>
                <a:ext cx="801768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b="1" dirty="0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R1</a:t>
                </a:r>
                <a:r>
                  <a:rPr lang="en-US" altLang="zh-CN" sz="1515" b="1" baseline="-25000" dirty="0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in</a:t>
                </a:r>
                <a:endParaRPr lang="en-US" altLang="zh-CN" sz="3790" b="1" baseline="-25000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737" name="Text Box 27"/>
              <p:cNvSpPr txBox="1">
                <a:spLocks noChangeArrowheads="1"/>
              </p:cNvSpPr>
              <p:nvPr/>
            </p:nvSpPr>
            <p:spPr bwMode="auto">
              <a:xfrm>
                <a:off x="11584229" y="5323190"/>
                <a:ext cx="801768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b="1" dirty="0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R1</a:t>
                </a:r>
                <a:r>
                  <a:rPr lang="en-US" altLang="zh-CN" sz="1515" b="1" baseline="-25000" dirty="0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out</a:t>
                </a:r>
                <a:endParaRPr lang="en-US" altLang="zh-CN" sz="3790" b="1" baseline="-25000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738" name="Text Box 24"/>
              <p:cNvSpPr txBox="1">
                <a:spLocks noChangeArrowheads="1"/>
              </p:cNvSpPr>
              <p:nvPr/>
            </p:nvSpPr>
            <p:spPr bwMode="auto">
              <a:xfrm>
                <a:off x="11600104" y="5659317"/>
                <a:ext cx="801768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b="1" dirty="0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R2</a:t>
                </a:r>
                <a:r>
                  <a:rPr lang="en-US" altLang="zh-CN" sz="1515" b="1" baseline="-25000" dirty="0">
                    <a:solidFill>
                      <a:srgbClr val="0066FF"/>
                    </a:solidFill>
                    <a:latin typeface="+mn-ea"/>
                    <a:cs typeface="Segoe UI Black" panose="020B0A02040204020203" pitchFamily="34" charset="0"/>
                  </a:rPr>
                  <a:t>in</a:t>
                </a:r>
                <a:endParaRPr lang="en-US" altLang="zh-CN" sz="3790" b="1" baseline="-25000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718" name="Text Box 23"/>
            <p:cNvSpPr txBox="1">
              <a:spLocks noChangeArrowheads="1"/>
            </p:cNvSpPr>
            <p:nvPr/>
          </p:nvSpPr>
          <p:spPr bwMode="auto">
            <a:xfrm>
              <a:off x="11584229" y="6087811"/>
              <a:ext cx="801768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R2</a:t>
              </a:r>
              <a:r>
                <a:rPr lang="en-US" altLang="zh-CN" sz="1515" b="1" baseline="-25000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out</a:t>
              </a:r>
              <a:endParaRPr lang="en-US" altLang="zh-CN" sz="3790" b="1" baseline="-25000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grpSp>
        <p:nvGrpSpPr>
          <p:cNvPr id="743" name="组合 742"/>
          <p:cNvGrpSpPr/>
          <p:nvPr/>
        </p:nvGrpSpPr>
        <p:grpSpPr>
          <a:xfrm>
            <a:off x="4912016" y="1229572"/>
            <a:ext cx="3860030" cy="2327858"/>
            <a:chOff x="5547578" y="1554710"/>
            <a:chExt cx="4071125" cy="2455163"/>
          </a:xfrm>
        </p:grpSpPr>
        <p:sp>
          <p:nvSpPr>
            <p:cNvPr id="744" name="Rectangle 129"/>
            <p:cNvSpPr>
              <a:spLocks noChangeArrowheads="1"/>
            </p:cNvSpPr>
            <p:nvPr/>
          </p:nvSpPr>
          <p:spPr bwMode="auto">
            <a:xfrm>
              <a:off x="5734519" y="2277866"/>
              <a:ext cx="854734" cy="1572929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6699" tIns="43349" rIns="86699" bIns="43349" numCol="1" anchor="ctr" anchorCtr="1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latin typeface="+mn-ea"/>
                  <a:cs typeface="Segoe UI Black" panose="020B0A02040204020203" pitchFamily="34" charset="0"/>
                </a:rPr>
                <a:t>MEM</a:t>
              </a:r>
              <a:endParaRPr lang="en-US" altLang="zh-CN" sz="3790" b="1" dirty="0"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745" name="直接连接符 744"/>
            <p:cNvCxnSpPr/>
            <p:nvPr/>
          </p:nvCxnSpPr>
          <p:spPr>
            <a:xfrm flipH="1">
              <a:off x="6589253" y="3281811"/>
              <a:ext cx="11039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6" name="等腰三角形 745"/>
            <p:cNvSpPr/>
            <p:nvPr/>
          </p:nvSpPr>
          <p:spPr>
            <a:xfrm rot="16200000">
              <a:off x="7038778" y="3197923"/>
              <a:ext cx="159131" cy="148725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algn="ctr"/>
              <a:endParaRPr lang="zh-CN" altLang="en-US" sz="3790" b="1">
                <a:solidFill>
                  <a:schemeClr val="bg2">
                    <a:lumMod val="75000"/>
                  </a:schemeClr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747" name="Line 7"/>
            <p:cNvSpPr>
              <a:spLocks noChangeShapeType="1"/>
            </p:cNvSpPr>
            <p:nvPr/>
          </p:nvSpPr>
          <p:spPr bwMode="auto">
            <a:xfrm>
              <a:off x="6608304" y="3437742"/>
              <a:ext cx="11039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chemeClr val="bg2">
                    <a:lumMod val="75000"/>
                  </a:schemeClr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748" name="直接连接符 747"/>
            <p:cNvCxnSpPr/>
            <p:nvPr/>
          </p:nvCxnSpPr>
          <p:spPr>
            <a:xfrm>
              <a:off x="8632095" y="3453940"/>
              <a:ext cx="82669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9" name="等腰三角形 748"/>
            <p:cNvSpPr/>
            <p:nvPr/>
          </p:nvSpPr>
          <p:spPr>
            <a:xfrm rot="5400000" flipH="1">
              <a:off x="8963127" y="3390389"/>
              <a:ext cx="159131" cy="148725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chemeClr val="bg2">
                    <a:lumMod val="75000"/>
                  </a:schemeClr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750" name="Line 7"/>
            <p:cNvSpPr>
              <a:spLocks noChangeShapeType="1"/>
            </p:cNvSpPr>
            <p:nvPr/>
          </p:nvSpPr>
          <p:spPr bwMode="auto">
            <a:xfrm flipH="1">
              <a:off x="8611328" y="2438217"/>
              <a:ext cx="85711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chemeClr val="bg2">
                    <a:lumMod val="75000"/>
                  </a:schemeClr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751" name="Rectangle 104"/>
            <p:cNvSpPr>
              <a:spLocks noChangeArrowheads="1"/>
            </p:cNvSpPr>
            <p:nvPr/>
          </p:nvSpPr>
          <p:spPr bwMode="auto">
            <a:xfrm>
              <a:off x="7719725" y="2344235"/>
              <a:ext cx="894199" cy="426716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5" b="1" dirty="0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rPr>
                <a:t>AR</a:t>
              </a:r>
              <a:endParaRPr lang="en-US" altLang="zh-CN" sz="1705" b="1" dirty="0">
                <a:solidFill>
                  <a:schemeClr val="tx1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752" name="Rectangle 104"/>
            <p:cNvSpPr>
              <a:spLocks noChangeArrowheads="1"/>
            </p:cNvSpPr>
            <p:nvPr/>
          </p:nvSpPr>
          <p:spPr bwMode="auto">
            <a:xfrm>
              <a:off x="7719725" y="3162923"/>
              <a:ext cx="894199" cy="426716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5" b="1" dirty="0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rPr>
                <a:t>DR</a:t>
              </a:r>
              <a:endParaRPr lang="en-US" altLang="zh-CN" sz="1705" b="1" dirty="0">
                <a:solidFill>
                  <a:schemeClr val="tx1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753" name="直接箭头连接符 752"/>
            <p:cNvCxnSpPr/>
            <p:nvPr/>
          </p:nvCxnSpPr>
          <p:spPr>
            <a:xfrm flipH="1">
              <a:off x="8630378" y="2662365"/>
              <a:ext cx="350678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54" name="Line 127"/>
            <p:cNvSpPr>
              <a:spLocks noChangeShapeType="1"/>
            </p:cNvSpPr>
            <p:nvPr/>
          </p:nvSpPr>
          <p:spPr bwMode="auto">
            <a:xfrm>
              <a:off x="6364924" y="1905637"/>
              <a:ext cx="1039" cy="358192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chemeClr val="bg2">
                    <a:lumMod val="75000"/>
                  </a:schemeClr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755" name="Line 127"/>
            <p:cNvSpPr>
              <a:spLocks noChangeShapeType="1"/>
            </p:cNvSpPr>
            <p:nvPr/>
          </p:nvSpPr>
          <p:spPr bwMode="auto">
            <a:xfrm>
              <a:off x="5973906" y="1905637"/>
              <a:ext cx="1039" cy="358192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chemeClr val="bg2">
                    <a:lumMod val="75000"/>
                  </a:schemeClr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756" name="直接箭头连接符 755"/>
            <p:cNvCxnSpPr/>
            <p:nvPr/>
          </p:nvCxnSpPr>
          <p:spPr>
            <a:xfrm>
              <a:off x="7884554" y="2861606"/>
              <a:ext cx="0" cy="291792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57" name="Line 7"/>
            <p:cNvSpPr>
              <a:spLocks noChangeShapeType="1"/>
            </p:cNvSpPr>
            <p:nvPr/>
          </p:nvSpPr>
          <p:spPr bwMode="auto">
            <a:xfrm flipH="1">
              <a:off x="8623192" y="3289330"/>
              <a:ext cx="85711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chemeClr val="bg2">
                    <a:lumMod val="75000"/>
                  </a:schemeClr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758" name="直接箭头连接符 757"/>
            <p:cNvCxnSpPr/>
            <p:nvPr/>
          </p:nvCxnSpPr>
          <p:spPr>
            <a:xfrm>
              <a:off x="8418364" y="2869320"/>
              <a:ext cx="0" cy="291792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759" name="组合 758"/>
            <p:cNvGrpSpPr/>
            <p:nvPr/>
          </p:nvGrpSpPr>
          <p:grpSpPr>
            <a:xfrm>
              <a:off x="7901805" y="3608447"/>
              <a:ext cx="533810" cy="293603"/>
              <a:chOff x="1081011" y="4795829"/>
              <a:chExt cx="533810" cy="293603"/>
            </a:xfrm>
          </p:grpSpPr>
          <p:cxnSp>
            <p:nvCxnSpPr>
              <p:cNvPr id="768" name="直接箭头连接符 767"/>
              <p:cNvCxnSpPr/>
              <p:nvPr/>
            </p:nvCxnSpPr>
            <p:spPr>
              <a:xfrm flipV="1">
                <a:off x="1081011" y="4797640"/>
                <a:ext cx="0" cy="291792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9" name="直接箭头连接符 768"/>
              <p:cNvCxnSpPr/>
              <p:nvPr/>
            </p:nvCxnSpPr>
            <p:spPr>
              <a:xfrm flipV="1">
                <a:off x="1614821" y="4795829"/>
                <a:ext cx="0" cy="291792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760" name="Text Box 125"/>
            <p:cNvSpPr txBox="1">
              <a:spLocks noChangeArrowheads="1"/>
            </p:cNvSpPr>
            <p:nvPr/>
          </p:nvSpPr>
          <p:spPr bwMode="auto">
            <a:xfrm>
              <a:off x="5547578" y="1568073"/>
              <a:ext cx="763341" cy="420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Write</a:t>
              </a:r>
              <a:endParaRPr lang="en-US" altLang="zh-CN" sz="3790" b="1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761" name="Text Box 126"/>
            <p:cNvSpPr txBox="1">
              <a:spLocks noChangeArrowheads="1"/>
            </p:cNvSpPr>
            <p:nvPr/>
          </p:nvSpPr>
          <p:spPr bwMode="auto">
            <a:xfrm>
              <a:off x="6145788" y="1554710"/>
              <a:ext cx="763341" cy="420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Read</a:t>
              </a:r>
              <a:endParaRPr lang="en-US" altLang="zh-CN" sz="3790" b="1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762" name="Text Box 50"/>
            <p:cNvSpPr txBox="1">
              <a:spLocks noChangeArrowheads="1"/>
            </p:cNvSpPr>
            <p:nvPr/>
          </p:nvSpPr>
          <p:spPr bwMode="auto">
            <a:xfrm>
              <a:off x="8902097" y="2483457"/>
              <a:ext cx="716606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AR</a:t>
              </a:r>
              <a:r>
                <a:rPr lang="en-US" altLang="zh-CN" sz="1515" b="1" baseline="-25000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in</a:t>
              </a:r>
              <a:endParaRPr lang="en-US" altLang="zh-CN" sz="3790" b="1" baseline="-25000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763" name="Text Box 49"/>
            <p:cNvSpPr txBox="1">
              <a:spLocks noChangeArrowheads="1"/>
            </p:cNvSpPr>
            <p:nvPr/>
          </p:nvSpPr>
          <p:spPr bwMode="auto">
            <a:xfrm>
              <a:off x="8422990" y="2833538"/>
              <a:ext cx="778920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DR</a:t>
              </a:r>
              <a:r>
                <a:rPr lang="en-US" altLang="zh-CN" sz="1515" b="1" baseline="-25000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in</a:t>
              </a:r>
              <a:endParaRPr lang="en-US" altLang="zh-CN" sz="3790" b="1" baseline="-25000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764" name="Text Box 48"/>
            <p:cNvSpPr txBox="1">
              <a:spLocks noChangeArrowheads="1"/>
            </p:cNvSpPr>
            <p:nvPr/>
          </p:nvSpPr>
          <p:spPr bwMode="auto">
            <a:xfrm>
              <a:off x="8428105" y="3604960"/>
              <a:ext cx="878621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DR</a:t>
              </a:r>
              <a:r>
                <a:rPr lang="en-US" altLang="zh-CN" sz="1515" b="1" baseline="-25000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out</a:t>
              </a:r>
              <a:endParaRPr lang="en-US" altLang="zh-CN" sz="3790" b="1" baseline="-25000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765" name="Text Box 9"/>
            <p:cNvSpPr txBox="1">
              <a:spLocks noChangeArrowheads="1"/>
            </p:cNvSpPr>
            <p:nvPr/>
          </p:nvSpPr>
          <p:spPr bwMode="auto">
            <a:xfrm>
              <a:off x="7022171" y="2843141"/>
              <a:ext cx="898559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DRE</a:t>
              </a:r>
              <a:r>
                <a:rPr lang="en-US" altLang="zh-CN" sz="1515" b="1" baseline="-25000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out</a:t>
              </a:r>
              <a:endParaRPr lang="en-US" altLang="zh-CN" sz="3790" b="1" baseline="-25000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766" name="Text Box 8"/>
            <p:cNvSpPr txBox="1">
              <a:spLocks noChangeArrowheads="1"/>
            </p:cNvSpPr>
            <p:nvPr/>
          </p:nvSpPr>
          <p:spPr bwMode="auto">
            <a:xfrm>
              <a:off x="7200881" y="3584808"/>
              <a:ext cx="818819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DRE</a:t>
              </a:r>
              <a:r>
                <a:rPr lang="en-US" altLang="zh-CN" sz="1515" b="1" baseline="-25000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in</a:t>
              </a:r>
              <a:endParaRPr lang="en-US" altLang="zh-CN" sz="3790" b="1" baseline="-25000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767" name="Line 7"/>
            <p:cNvSpPr>
              <a:spLocks noChangeShapeType="1"/>
            </p:cNvSpPr>
            <p:nvPr/>
          </p:nvSpPr>
          <p:spPr bwMode="auto">
            <a:xfrm flipH="1">
              <a:off x="6608304" y="2546541"/>
              <a:ext cx="109520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chemeClr val="bg2">
                    <a:lumMod val="75000"/>
                  </a:schemeClr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grpSp>
        <p:nvGrpSpPr>
          <p:cNvPr id="770" name="组合 769"/>
          <p:cNvGrpSpPr/>
          <p:nvPr/>
        </p:nvGrpSpPr>
        <p:grpSpPr>
          <a:xfrm>
            <a:off x="8023000" y="966735"/>
            <a:ext cx="758321" cy="5011768"/>
            <a:chOff x="8828694" y="1277499"/>
            <a:chExt cx="799792" cy="5285849"/>
          </a:xfrm>
        </p:grpSpPr>
        <p:sp>
          <p:nvSpPr>
            <p:cNvPr id="771" name="Text Box 109"/>
            <p:cNvSpPr txBox="1">
              <a:spLocks noChangeArrowheads="1"/>
            </p:cNvSpPr>
            <p:nvPr/>
          </p:nvSpPr>
          <p:spPr bwMode="auto">
            <a:xfrm>
              <a:off x="8828694" y="1277499"/>
              <a:ext cx="799792" cy="340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15" b="1" dirty="0">
                  <a:latin typeface="+mn-ea"/>
                  <a:cs typeface="Segoe UI Black" panose="020B0A02040204020203" pitchFamily="34" charset="0"/>
                </a:rPr>
                <a:t>总线</a:t>
              </a:r>
              <a:endParaRPr lang="zh-CN" altLang="en-US" sz="3790" b="1" dirty="0"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772" name="上下箭头 771"/>
            <p:cNvSpPr/>
            <p:nvPr/>
          </p:nvSpPr>
          <p:spPr>
            <a:xfrm>
              <a:off x="9427634" y="1358838"/>
              <a:ext cx="187023" cy="5204510"/>
            </a:xfrm>
            <a:prstGeom prst="upDownArrow">
              <a:avLst/>
            </a:prstGeom>
            <a:noFill/>
            <a:ln w="19050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eaVert" wrap="square" lIns="86699" tIns="43349" rIns="86699" bIns="43349" numCol="1" anchor="t" anchorCtr="0" compatLnSpc="1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790" b="1">
                <a:solidFill>
                  <a:schemeClr val="bg2">
                    <a:lumMod val="75000"/>
                  </a:schemeClr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grpSp>
        <p:nvGrpSpPr>
          <p:cNvPr id="773" name="组合 772"/>
          <p:cNvGrpSpPr/>
          <p:nvPr/>
        </p:nvGrpSpPr>
        <p:grpSpPr>
          <a:xfrm>
            <a:off x="7081867" y="6094883"/>
            <a:ext cx="3770115" cy="434122"/>
            <a:chOff x="7406082" y="6264612"/>
            <a:chExt cx="3976293" cy="457863"/>
          </a:xfrm>
        </p:grpSpPr>
        <p:sp>
          <p:nvSpPr>
            <p:cNvPr id="774" name="Line 7"/>
            <p:cNvSpPr>
              <a:spLocks noChangeShapeType="1"/>
            </p:cNvSpPr>
            <p:nvPr/>
          </p:nvSpPr>
          <p:spPr bwMode="auto">
            <a:xfrm>
              <a:off x="7406082" y="6469122"/>
              <a:ext cx="66483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/>
            </a:p>
          </p:txBody>
        </p:sp>
        <p:sp>
          <p:nvSpPr>
            <p:cNvPr id="775" name="Line 6"/>
            <p:cNvSpPr>
              <a:spLocks noChangeShapeType="1"/>
            </p:cNvSpPr>
            <p:nvPr/>
          </p:nvSpPr>
          <p:spPr bwMode="auto">
            <a:xfrm>
              <a:off x="9492196" y="6469641"/>
              <a:ext cx="475093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/>
            </a:p>
          </p:txBody>
        </p:sp>
        <p:sp>
          <p:nvSpPr>
            <p:cNvPr id="776" name="Text Box 5"/>
            <p:cNvSpPr txBox="1">
              <a:spLocks noChangeArrowheads="1"/>
            </p:cNvSpPr>
            <p:nvPr/>
          </p:nvSpPr>
          <p:spPr bwMode="auto">
            <a:xfrm>
              <a:off x="7973822" y="6264612"/>
              <a:ext cx="1447752" cy="45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515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：数据流</a:t>
              </a:r>
              <a:endParaRPr lang="zh-CN" altLang="zh-CN" sz="3790" dirty="0">
                <a:latin typeface="Arial" panose="020B0604020202020204" pitchFamily="34" charset="0"/>
              </a:endParaRPr>
            </a:p>
          </p:txBody>
        </p:sp>
        <p:sp>
          <p:nvSpPr>
            <p:cNvPr id="777" name="Text Box 4"/>
            <p:cNvSpPr txBox="1">
              <a:spLocks noChangeArrowheads="1"/>
            </p:cNvSpPr>
            <p:nvPr/>
          </p:nvSpPr>
          <p:spPr bwMode="auto">
            <a:xfrm>
              <a:off x="9934623" y="6270842"/>
              <a:ext cx="1447752" cy="45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515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：控制流</a:t>
              </a:r>
              <a:endParaRPr lang="zh-CN" altLang="zh-CN" sz="379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778" name="组合 777"/>
          <p:cNvGrpSpPr/>
          <p:nvPr/>
        </p:nvGrpSpPr>
        <p:grpSpPr>
          <a:xfrm>
            <a:off x="9366751" y="1038760"/>
            <a:ext cx="1538354" cy="692725"/>
            <a:chOff x="10245931" y="1353464"/>
            <a:chExt cx="1622483" cy="730608"/>
          </a:xfrm>
        </p:grpSpPr>
        <p:sp>
          <p:nvSpPr>
            <p:cNvPr id="779" name="Line 117"/>
            <p:cNvSpPr>
              <a:spLocks noChangeShapeType="1"/>
            </p:cNvSpPr>
            <p:nvPr/>
          </p:nvSpPr>
          <p:spPr bwMode="auto">
            <a:xfrm flipV="1">
              <a:off x="10325741" y="1728043"/>
              <a:ext cx="0" cy="29157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rgbClr val="FF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780" name="Line 117"/>
            <p:cNvSpPr>
              <a:spLocks noChangeShapeType="1"/>
            </p:cNvSpPr>
            <p:nvPr/>
          </p:nvSpPr>
          <p:spPr bwMode="auto">
            <a:xfrm flipV="1">
              <a:off x="10469841" y="1728043"/>
              <a:ext cx="1039" cy="29157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rgbClr val="FF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781" name="Line 117"/>
            <p:cNvSpPr>
              <a:spLocks noChangeShapeType="1"/>
            </p:cNvSpPr>
            <p:nvPr/>
          </p:nvSpPr>
          <p:spPr bwMode="auto">
            <a:xfrm flipV="1">
              <a:off x="11346666" y="1728042"/>
              <a:ext cx="0" cy="29157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rgbClr val="FF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782" name="Line 117"/>
            <p:cNvSpPr>
              <a:spLocks noChangeShapeType="1"/>
            </p:cNvSpPr>
            <p:nvPr/>
          </p:nvSpPr>
          <p:spPr bwMode="auto">
            <a:xfrm flipV="1">
              <a:off x="11499590" y="1731523"/>
              <a:ext cx="0" cy="28809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rgbClr val="FF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783" name="Line 117"/>
            <p:cNvSpPr>
              <a:spLocks noChangeShapeType="1"/>
            </p:cNvSpPr>
            <p:nvPr/>
          </p:nvSpPr>
          <p:spPr bwMode="auto">
            <a:xfrm flipV="1">
              <a:off x="10632449" y="1728042"/>
              <a:ext cx="0" cy="278513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rgbClr val="FF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784" name="Line 117"/>
            <p:cNvSpPr>
              <a:spLocks noChangeShapeType="1"/>
            </p:cNvSpPr>
            <p:nvPr/>
          </p:nvSpPr>
          <p:spPr bwMode="auto">
            <a:xfrm flipV="1">
              <a:off x="11194948" y="1728042"/>
              <a:ext cx="0" cy="27851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 b="1">
                <a:solidFill>
                  <a:srgbClr val="FF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785" name="Text Box 109"/>
            <p:cNvSpPr txBox="1">
              <a:spLocks noChangeArrowheads="1"/>
            </p:cNvSpPr>
            <p:nvPr/>
          </p:nvSpPr>
          <p:spPr bwMode="auto">
            <a:xfrm>
              <a:off x="10245931" y="1353464"/>
              <a:ext cx="1622483" cy="340212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15" b="1" dirty="0">
                  <a:solidFill>
                    <a:srgbClr val="FF0000"/>
                  </a:solidFill>
                  <a:latin typeface="+mn-ea"/>
                  <a:cs typeface="Segoe UI Black" panose="020B0A02040204020203" pitchFamily="34" charset="0"/>
                </a:rPr>
                <a:t>操作控制信号</a:t>
              </a:r>
              <a:endParaRPr lang="zh-CN" altLang="en-US" sz="3790" b="1" dirty="0">
                <a:solidFill>
                  <a:srgbClr val="FF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786" name="Text Box 126"/>
            <p:cNvSpPr txBox="1">
              <a:spLocks noChangeArrowheads="1"/>
            </p:cNvSpPr>
            <p:nvPr/>
          </p:nvSpPr>
          <p:spPr bwMode="auto">
            <a:xfrm>
              <a:off x="10716776" y="1663586"/>
              <a:ext cx="763341" cy="420486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FF0000"/>
                  </a:solidFill>
                  <a:latin typeface="+mn-ea"/>
                  <a:cs typeface="Segoe UI Black" panose="020B0A02040204020203" pitchFamily="34" charset="0"/>
                </a:rPr>
                <a:t>…</a:t>
              </a:r>
              <a:endParaRPr lang="en-US" altLang="zh-CN" sz="3790" b="1" dirty="0">
                <a:solidFill>
                  <a:srgbClr val="FF0000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sp>
        <p:nvSpPr>
          <p:cNvPr id="787" name="Text Box 46"/>
          <p:cNvSpPr txBox="1">
            <a:spLocks noChangeArrowheads="1"/>
          </p:cNvSpPr>
          <p:nvPr/>
        </p:nvSpPr>
        <p:spPr bwMode="auto">
          <a:xfrm>
            <a:off x="6137653" y="3673072"/>
            <a:ext cx="679449" cy="286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accent5"/>
                </a:solidFill>
                <a:latin typeface="+mn-ea"/>
                <a:cs typeface="Segoe UI Black" panose="020B0A02040204020203" pitchFamily="34" charset="0"/>
              </a:rPr>
              <a:t>X</a:t>
            </a:r>
            <a:r>
              <a:rPr lang="en-US" altLang="zh-CN" sz="1515" b="1" baseline="-25000" dirty="0">
                <a:solidFill>
                  <a:schemeClr val="accent5"/>
                </a:solidFill>
                <a:latin typeface="+mn-ea"/>
                <a:cs typeface="Segoe UI Black" panose="020B0A02040204020203" pitchFamily="34" charset="0"/>
              </a:rPr>
              <a:t>in</a:t>
            </a:r>
            <a:endParaRPr lang="en-US" altLang="zh-CN" sz="3790" b="1" baseline="-25000" dirty="0">
              <a:solidFill>
                <a:schemeClr val="accent5"/>
              </a:solidFill>
              <a:latin typeface="+mn-ea"/>
              <a:cs typeface="Segoe UI Black" panose="020B0A02040204020203" pitchFamily="34" charset="0"/>
            </a:endParaRPr>
          </a:p>
        </p:txBody>
      </p:sp>
      <p:sp>
        <p:nvSpPr>
          <p:cNvPr id="788" name="Text Box 31"/>
          <p:cNvSpPr txBox="1">
            <a:spLocks noChangeArrowheads="1"/>
          </p:cNvSpPr>
          <p:nvPr/>
        </p:nvSpPr>
        <p:spPr bwMode="auto">
          <a:xfrm>
            <a:off x="10622434" y="4073551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accent5"/>
                </a:solidFill>
                <a:latin typeface="+mn-ea"/>
                <a:cs typeface="Segoe UI Black" panose="020B0A02040204020203" pitchFamily="34" charset="0"/>
              </a:rPr>
              <a:t>R0</a:t>
            </a:r>
            <a:r>
              <a:rPr lang="en-US" altLang="zh-CN" sz="1515" b="1" baseline="-25000" dirty="0">
                <a:solidFill>
                  <a:schemeClr val="accent5"/>
                </a:solidFill>
                <a:latin typeface="+mn-ea"/>
                <a:cs typeface="Segoe UI Black" panose="020B0A02040204020203" pitchFamily="34" charset="0"/>
              </a:rPr>
              <a:t>out</a:t>
            </a:r>
            <a:endParaRPr lang="en-US" altLang="zh-CN" sz="3790" b="1" baseline="-25000" dirty="0">
              <a:solidFill>
                <a:schemeClr val="accent5"/>
              </a:solidFill>
              <a:latin typeface="+mn-ea"/>
              <a:cs typeface="Segoe UI Black" panose="020B0A02040204020203" pitchFamily="34" charset="0"/>
            </a:endParaRPr>
          </a:p>
        </p:txBody>
      </p:sp>
      <p:grpSp>
        <p:nvGrpSpPr>
          <p:cNvPr id="789" name="组合 788"/>
          <p:cNvGrpSpPr/>
          <p:nvPr/>
        </p:nvGrpSpPr>
        <p:grpSpPr>
          <a:xfrm>
            <a:off x="9219130" y="1670030"/>
            <a:ext cx="1556581" cy="1457131"/>
            <a:chOff x="10090237" y="2019256"/>
            <a:chExt cx="1641707" cy="1536818"/>
          </a:xfrm>
        </p:grpSpPr>
        <p:sp>
          <p:nvSpPr>
            <p:cNvPr id="790" name="Rectangle 104"/>
            <p:cNvSpPr>
              <a:spLocks noChangeArrowheads="1"/>
            </p:cNvSpPr>
            <p:nvPr/>
          </p:nvSpPr>
          <p:spPr bwMode="auto">
            <a:xfrm>
              <a:off x="10090237" y="2791281"/>
              <a:ext cx="635080" cy="4267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40" b="1" dirty="0">
                  <a:solidFill>
                    <a:schemeClr val="bg1"/>
                  </a:solidFill>
                  <a:latin typeface="+mn-ea"/>
                  <a:cs typeface="Segoe UI Black" panose="020B0A02040204020203" pitchFamily="34" charset="0"/>
                </a:rPr>
                <a:t>ID</a:t>
              </a:r>
              <a:endParaRPr lang="en-US" altLang="zh-CN" sz="1140" b="1" dirty="0">
                <a:solidFill>
                  <a:schemeClr val="bg1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791" name="Rectangle 104"/>
            <p:cNvSpPr>
              <a:spLocks noChangeArrowheads="1"/>
            </p:cNvSpPr>
            <p:nvPr/>
          </p:nvSpPr>
          <p:spPr bwMode="auto">
            <a:xfrm>
              <a:off x="10097109" y="2019256"/>
              <a:ext cx="1634835" cy="4267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40" b="1" dirty="0">
                  <a:solidFill>
                    <a:schemeClr val="bg1"/>
                  </a:solidFill>
                  <a:latin typeface="+mn-ea"/>
                  <a:cs typeface="Segoe UI Black" panose="020B0A02040204020203" pitchFamily="34" charset="0"/>
                </a:rPr>
                <a:t>操作控制器</a:t>
              </a:r>
              <a:endParaRPr lang="en-US" altLang="zh-CN" sz="1140" b="1" dirty="0">
                <a:solidFill>
                  <a:schemeClr val="bg1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792" name="Line 7"/>
            <p:cNvSpPr>
              <a:spLocks noChangeShapeType="1"/>
            </p:cNvSpPr>
            <p:nvPr/>
          </p:nvSpPr>
          <p:spPr bwMode="auto">
            <a:xfrm rot="16200000">
              <a:off x="10326285" y="3392413"/>
              <a:ext cx="327322" cy="0"/>
            </a:xfrm>
            <a:prstGeom prst="lin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40" b="1">
                <a:solidFill>
                  <a:schemeClr val="bg1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793" name="Line 7"/>
            <p:cNvSpPr>
              <a:spLocks noChangeShapeType="1"/>
            </p:cNvSpPr>
            <p:nvPr/>
          </p:nvSpPr>
          <p:spPr bwMode="auto">
            <a:xfrm rot="16200000">
              <a:off x="10244116" y="2625576"/>
              <a:ext cx="327322" cy="0"/>
            </a:xfrm>
            <a:prstGeom prst="lin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40" b="1">
                <a:solidFill>
                  <a:schemeClr val="bg1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grpSp>
        <p:nvGrpSpPr>
          <p:cNvPr id="794" name="组合 793"/>
          <p:cNvGrpSpPr/>
          <p:nvPr/>
        </p:nvGrpSpPr>
        <p:grpSpPr>
          <a:xfrm>
            <a:off x="8726778" y="2917317"/>
            <a:ext cx="2652445" cy="801978"/>
            <a:chOff x="9570959" y="3334754"/>
            <a:chExt cx="2797501" cy="845836"/>
          </a:xfrm>
        </p:grpSpPr>
        <p:sp>
          <p:nvSpPr>
            <p:cNvPr id="795" name="Text Box 36"/>
            <p:cNvSpPr txBox="1">
              <a:spLocks noChangeArrowheads="1"/>
            </p:cNvSpPr>
            <p:nvPr/>
          </p:nvSpPr>
          <p:spPr bwMode="auto">
            <a:xfrm>
              <a:off x="11566692" y="3334754"/>
              <a:ext cx="801768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IR</a:t>
              </a:r>
              <a:r>
                <a:rPr lang="en-US" altLang="zh-CN" sz="1515" b="1" baseline="-25000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in</a:t>
              </a:r>
              <a:endParaRPr lang="en-US" altLang="zh-CN" sz="3790" b="1" baseline="-25000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grpSp>
          <p:nvGrpSpPr>
            <p:cNvPr id="796" name="组合 795"/>
            <p:cNvGrpSpPr/>
            <p:nvPr/>
          </p:nvGrpSpPr>
          <p:grpSpPr>
            <a:xfrm>
              <a:off x="9570959" y="3543889"/>
              <a:ext cx="2781789" cy="636701"/>
              <a:chOff x="9570959" y="3543889"/>
              <a:chExt cx="2781789" cy="636701"/>
            </a:xfrm>
          </p:grpSpPr>
          <p:sp>
            <p:nvSpPr>
              <p:cNvPr id="797" name="Rectangle 104"/>
              <p:cNvSpPr>
                <a:spLocks noChangeArrowheads="1"/>
              </p:cNvSpPr>
              <p:nvPr/>
            </p:nvSpPr>
            <p:spPr bwMode="auto">
              <a:xfrm>
                <a:off x="10346761" y="3543889"/>
                <a:ext cx="1136184" cy="426716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705" b="1" dirty="0">
                    <a:solidFill>
                      <a:schemeClr val="tx1"/>
                    </a:solidFill>
                    <a:latin typeface="+mn-ea"/>
                    <a:cs typeface="Segoe UI Black" panose="020B0A02040204020203" pitchFamily="34" charset="0"/>
                  </a:rPr>
                  <a:t>IR</a:t>
                </a:r>
                <a:endParaRPr lang="en-US" altLang="zh-CN" sz="1705" b="1" dirty="0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798" name="Line 7"/>
              <p:cNvSpPr>
                <a:spLocks noChangeShapeType="1"/>
              </p:cNvSpPr>
              <p:nvPr/>
            </p:nvSpPr>
            <p:spPr bwMode="auto">
              <a:xfrm>
                <a:off x="9570959" y="3693080"/>
                <a:ext cx="76853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 b="1">
                  <a:solidFill>
                    <a:schemeClr val="bg2">
                      <a:lumMod val="75000"/>
                    </a:schemeClr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799" name="组合 798"/>
              <p:cNvGrpSpPr/>
              <p:nvPr/>
            </p:nvGrpSpPr>
            <p:grpSpPr>
              <a:xfrm rot="16200000">
                <a:off x="9875660" y="3482511"/>
                <a:ext cx="159131" cy="768533"/>
                <a:chOff x="6712622" y="6427719"/>
                <a:chExt cx="159131" cy="768533"/>
              </a:xfrm>
            </p:grpSpPr>
            <p:cxnSp>
              <p:nvCxnSpPr>
                <p:cNvPr id="803" name="直接连接符 802"/>
                <p:cNvCxnSpPr/>
                <p:nvPr/>
              </p:nvCxnSpPr>
              <p:spPr>
                <a:xfrm rot="5400000" flipH="1">
                  <a:off x="6407921" y="6811986"/>
                  <a:ext cx="768533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804" name="等腰三角形 803"/>
                <p:cNvSpPr/>
                <p:nvPr/>
              </p:nvSpPr>
              <p:spPr>
                <a:xfrm>
                  <a:off x="6712622" y="6708917"/>
                  <a:ext cx="159131" cy="148725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rgbClr val="000000"/>
                  </a:solidFill>
                  <a:rou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3790" b="1">
                    <a:solidFill>
                      <a:schemeClr val="bg2">
                        <a:lumMod val="75000"/>
                      </a:schemeClr>
                    </a:solidFill>
                    <a:latin typeface="+mn-ea"/>
                    <a:cs typeface="Segoe UI Black" panose="020B0A02040204020203" pitchFamily="34" charset="0"/>
                  </a:endParaRPr>
                </a:p>
              </p:txBody>
            </p:sp>
          </p:grpSp>
          <p:cxnSp>
            <p:nvCxnSpPr>
              <p:cNvPr id="800" name="直接箭头连接符 799"/>
              <p:cNvCxnSpPr/>
              <p:nvPr/>
            </p:nvCxnSpPr>
            <p:spPr>
              <a:xfrm flipH="1">
                <a:off x="11489717" y="3671981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1" name="直接箭头连接符 800"/>
              <p:cNvCxnSpPr/>
              <p:nvPr/>
            </p:nvCxnSpPr>
            <p:spPr>
              <a:xfrm flipH="1">
                <a:off x="11489717" y="3843692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02" name="Text Box 35"/>
              <p:cNvSpPr txBox="1">
                <a:spLocks noChangeArrowheads="1"/>
              </p:cNvSpPr>
              <p:nvPr/>
            </p:nvSpPr>
            <p:spPr bwMode="auto">
              <a:xfrm>
                <a:off x="11550980" y="3775677"/>
                <a:ext cx="801768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>
                <a:defPPr>
                  <a:defRPr lang="zh-CN"/>
                </a:defPPr>
                <a:lvl1pPr marR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600" b="0" i="0" u="none" strike="noStrike" cap="none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515" b="1" dirty="0" err="1">
                    <a:solidFill>
                      <a:srgbClr val="0066FF"/>
                    </a:solidFill>
                    <a:latin typeface="+mn-ea"/>
                    <a:ea typeface="+mn-ea"/>
                    <a:cs typeface="Segoe UI Black" panose="020B0A02040204020203" pitchFamily="34" charset="0"/>
                  </a:rPr>
                  <a:t>IR</a:t>
                </a:r>
                <a:r>
                  <a:rPr lang="en-US" altLang="zh-CN" sz="1515" b="1" baseline="-25000" dirty="0" err="1">
                    <a:solidFill>
                      <a:srgbClr val="0066FF"/>
                    </a:solidFill>
                    <a:latin typeface="+mn-ea"/>
                    <a:ea typeface="+mn-ea"/>
                    <a:cs typeface="Segoe UI Black" panose="020B0A02040204020203" pitchFamily="34" charset="0"/>
                  </a:rPr>
                  <a:t>out</a:t>
                </a:r>
                <a:endParaRPr lang="en-US" altLang="zh-CN" sz="1515" b="1" baseline="-25000" dirty="0">
                  <a:solidFill>
                    <a:srgbClr val="0066FF"/>
                  </a:solidFill>
                  <a:latin typeface="+mn-ea"/>
                  <a:ea typeface="+mn-ea"/>
                  <a:cs typeface="Segoe UI Black" panose="020B0A02040204020203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5" grpId="0"/>
      <p:bldP spid="246" grpId="0"/>
      <p:bldP spid="2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3" y="193924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9.4 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指令周期流程分析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9356" y="865995"/>
            <a:ext cx="309473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1.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单总线结构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CPU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27520" y="3848835"/>
          <a:ext cx="5474089" cy="2379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109"/>
                <a:gridCol w="2307029"/>
                <a:gridCol w="2501951"/>
              </a:tblGrid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/>
                </a:tc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T1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AR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,  </a:t>
                      </a:r>
                      <a:r>
                        <a:rPr lang="en-US" altLang="zh-CN" sz="1700" b="1" baseline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PC</a:t>
                      </a:r>
                      <a:r>
                        <a:rPr lang="en-US" altLang="zh-CN" sz="1700" b="1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X</a:t>
                      </a:r>
                      <a:endParaRPr lang="en-US" altLang="zh-CN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1" baseline="-250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1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</a:t>
                      </a:r>
                      <a:r>
                        <a:rPr lang="en-US" altLang="zh-CN" sz="1700" b="1" baseline="-250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1" baseline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1" baseline="-25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1" baseline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75837">
                <a:tc>
                  <a:txBody>
                    <a:bodyPr/>
                    <a:lstStyle/>
                    <a:p>
                      <a:pPr algn="l"/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</a:tr>
              <a:tr h="475837">
                <a:tc>
                  <a:txBody>
                    <a:bodyPr/>
                    <a:lstStyle/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/>
                </a:tc>
              </a:tr>
              <a:tr h="475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27520" y="3848835"/>
          <a:ext cx="5474089" cy="2379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109"/>
                <a:gridCol w="2307029"/>
                <a:gridCol w="2501951"/>
              </a:tblGrid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/>
                </a:tc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T1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AR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,  </a:t>
                      </a:r>
                      <a:r>
                        <a:rPr lang="en-US" altLang="zh-CN" sz="1700" b="0" baseline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PC</a:t>
                      </a:r>
                      <a:r>
                        <a:rPr lang="en-US" altLang="zh-CN" sz="17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X</a:t>
                      </a:r>
                      <a:endParaRPr lang="en-US" altLang="zh-CN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T2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ALU(X+4)</a:t>
                      </a:r>
                      <a:r>
                        <a:rPr lang="en-US" altLang="zh-CN" sz="17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Z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+4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75837">
                <a:tc>
                  <a:txBody>
                    <a:bodyPr/>
                    <a:lstStyle/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/>
                </a:tc>
              </a:tr>
              <a:tr h="475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28636" y="3848835"/>
          <a:ext cx="5474089" cy="2379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109"/>
                <a:gridCol w="2307029"/>
                <a:gridCol w="2501951"/>
              </a:tblGrid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/>
                </a:tc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T1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AR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,  </a:t>
                      </a:r>
                      <a:r>
                        <a:rPr lang="en-US" altLang="zh-CN" sz="1700" b="0" baseline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PC</a:t>
                      </a:r>
                      <a:r>
                        <a:rPr lang="en-US" altLang="zh-CN" sz="17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X</a:t>
                      </a:r>
                      <a:endParaRPr lang="en-US" altLang="zh-CN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T2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ALU(X+4)</a:t>
                      </a:r>
                      <a:r>
                        <a:rPr lang="en-US" altLang="zh-CN" sz="17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Z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+4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T3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PC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,  M[AR</a:t>
                      </a:r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]DR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1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1" baseline="-250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1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1" baseline="-250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1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DRE</a:t>
                      </a:r>
                      <a:r>
                        <a:rPr lang="en-US" altLang="zh-CN" sz="1700" b="1" baseline="-250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1" baseline="-25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en-US" altLang="zh-CN" sz="17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Read</a:t>
                      </a:r>
                      <a:r>
                        <a:rPr lang="en-US" altLang="zh-CN" sz="1700" b="1" baseline="-25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75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250708" y="3869665"/>
          <a:ext cx="5474089" cy="2379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109"/>
                <a:gridCol w="2307029"/>
                <a:gridCol w="2501951"/>
              </a:tblGrid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43349" anchor="ctr" anchorCtr="1"/>
                </a:tc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T1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AR,  </a:t>
                      </a:r>
                      <a:r>
                        <a:rPr lang="en-US" altLang="zh-CN" sz="17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PCX</a:t>
                      </a:r>
                      <a:endParaRPr lang="en-US" altLang="zh-CN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T2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ALU(X+4)</a:t>
                      </a:r>
                      <a:r>
                        <a:rPr lang="en-US" altLang="zh-CN" sz="17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Z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+4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T3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PC</a:t>
                      </a:r>
                      <a:r>
                        <a:rPr lang="en-US" altLang="zh-CN" sz="17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,  M[AR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]DR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DRE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Read</a:t>
                      </a:r>
                      <a:r>
                        <a:rPr lang="en-US" altLang="zh-CN" sz="17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/>
                </a:tc>
              </a:tr>
              <a:tr h="475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T4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r>
                        <a:rPr lang="en-US" altLang="zh-CN" sz="1700" b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IR</a:t>
                      </a:r>
                      <a:endParaRPr lang="zh-CN" altLang="en-US" sz="17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r>
                        <a:rPr lang="en-US" altLang="zh-CN" sz="1700" b="1" baseline="-250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1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</a:t>
                      </a:r>
                      <a:r>
                        <a:rPr lang="en-US" altLang="zh-CN" sz="1700" b="1" baseline="-250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1" baseline="-25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5557179" y="1207592"/>
            <a:ext cx="6276867" cy="5055445"/>
            <a:chOff x="5557179" y="1207592"/>
            <a:chExt cx="6276867" cy="5055445"/>
          </a:xfrm>
          <a:effectLst/>
        </p:grpSpPr>
        <p:sp>
          <p:nvSpPr>
            <p:cNvPr id="11" name="Rectangle 110"/>
            <p:cNvSpPr>
              <a:spLocks noChangeArrowheads="1"/>
            </p:cNvSpPr>
            <p:nvPr/>
          </p:nvSpPr>
          <p:spPr bwMode="auto">
            <a:xfrm>
              <a:off x="6558735" y="1207592"/>
              <a:ext cx="5275311" cy="4982062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prstDash val="dash"/>
              <a:miter lim="800000"/>
            </a:ln>
            <a:effectLst/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60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 rot="10800000">
              <a:off x="6924268" y="4406470"/>
              <a:ext cx="1285607" cy="456406"/>
            </a:xfrm>
            <a:custGeom>
              <a:avLst/>
              <a:gdLst>
                <a:gd name="connsiteX0" fmla="*/ 1285607 w 1285607"/>
                <a:gd name="connsiteY0" fmla="*/ 456406 h 456406"/>
                <a:gd name="connsiteX1" fmla="*/ 734578 w 1285607"/>
                <a:gd name="connsiteY1" fmla="*/ 456406 h 456406"/>
                <a:gd name="connsiteX2" fmla="*/ 642803 w 1285607"/>
                <a:gd name="connsiteY2" fmla="*/ 344736 h 456406"/>
                <a:gd name="connsiteX3" fmla="*/ 551028 w 1285607"/>
                <a:gd name="connsiteY3" fmla="*/ 456406 h 456406"/>
                <a:gd name="connsiteX4" fmla="*/ 0 w 1285607"/>
                <a:gd name="connsiteY4" fmla="*/ 456406 h 456406"/>
                <a:gd name="connsiteX5" fmla="*/ 437954 w 1285607"/>
                <a:gd name="connsiteY5" fmla="*/ 0 h 456406"/>
                <a:gd name="connsiteX6" fmla="*/ 847653 w 1285607"/>
                <a:gd name="connsiteY6" fmla="*/ 0 h 45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5607" h="456406">
                  <a:moveTo>
                    <a:pt x="1285607" y="456406"/>
                  </a:moveTo>
                  <a:lnTo>
                    <a:pt x="734578" y="456406"/>
                  </a:lnTo>
                  <a:lnTo>
                    <a:pt x="642803" y="344736"/>
                  </a:lnTo>
                  <a:lnTo>
                    <a:pt x="551028" y="456406"/>
                  </a:lnTo>
                  <a:lnTo>
                    <a:pt x="0" y="456406"/>
                  </a:lnTo>
                  <a:lnTo>
                    <a:pt x="437954" y="0"/>
                  </a:lnTo>
                  <a:lnTo>
                    <a:pt x="847653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200">
                <a:solidFill>
                  <a:schemeClr val="tx1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10393551" y="2277096"/>
              <a:ext cx="858666" cy="711391"/>
              <a:chOff x="10819307" y="2466844"/>
              <a:chExt cx="905624" cy="750295"/>
            </a:xfrm>
            <a:noFill/>
          </p:grpSpPr>
          <p:sp>
            <p:nvSpPr>
              <p:cNvPr id="167" name="Line 7"/>
              <p:cNvSpPr>
                <a:spLocks noChangeShapeType="1"/>
              </p:cNvSpPr>
              <p:nvPr/>
            </p:nvSpPr>
            <p:spPr bwMode="auto">
              <a:xfrm rot="16200000">
                <a:off x="11096748" y="2630505"/>
                <a:ext cx="327322" cy="0"/>
              </a:xfrm>
              <a:prstGeom prst="line">
                <a:avLst/>
              </a:prstGeom>
              <a:grpFill/>
              <a:ln w="28575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10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68" name="Rectangle 104"/>
              <p:cNvSpPr>
                <a:spLocks noChangeArrowheads="1"/>
              </p:cNvSpPr>
              <p:nvPr/>
            </p:nvSpPr>
            <p:spPr bwMode="auto">
              <a:xfrm>
                <a:off x="10819307" y="2790423"/>
                <a:ext cx="905624" cy="42671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>
                    <a:solidFill>
                      <a:schemeClr val="tx1"/>
                    </a:solidFill>
                    <a:latin typeface="Segoe UI Black" panose="020B0A02040204020203" pitchFamily="34" charset="0"/>
                    <a:ea typeface="微软雅黑" panose="020B0503020204020204" pitchFamily="34" charset="-122"/>
                    <a:cs typeface="Segoe UI Black" panose="020B0A02040204020203" pitchFamily="34" charset="0"/>
                  </a:rPr>
                  <a:t>时序部件</a:t>
                </a:r>
                <a:endParaRPr lang="en-US" altLang="zh-CN" sz="1200" b="1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6940930" y="1506758"/>
              <a:ext cx="2183057" cy="656338"/>
              <a:chOff x="7177868" y="1654379"/>
              <a:chExt cx="2302442" cy="692230"/>
            </a:xfrm>
            <a:noFill/>
          </p:grpSpPr>
          <p:cxnSp>
            <p:nvCxnSpPr>
              <p:cNvPr id="158" name="直接箭头连接符 157"/>
              <p:cNvCxnSpPr/>
              <p:nvPr/>
            </p:nvCxnSpPr>
            <p:spPr>
              <a:xfrm>
                <a:off x="7177868" y="1917849"/>
                <a:ext cx="544260" cy="0"/>
              </a:xfrm>
              <a:prstGeom prst="straightConnector1">
                <a:avLst/>
              </a:prstGeom>
              <a:grp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159" name="直接箭头连接符 158"/>
              <p:cNvCxnSpPr/>
              <p:nvPr/>
            </p:nvCxnSpPr>
            <p:spPr>
              <a:xfrm>
                <a:off x="7177869" y="2084733"/>
                <a:ext cx="544260" cy="0"/>
              </a:xfrm>
              <a:prstGeom prst="straightConnector1">
                <a:avLst/>
              </a:prstGeom>
              <a:grp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 w="lg" len="lg"/>
                <a:tailEnd type="stealth" w="lg" len="lg"/>
              </a:ln>
            </p:spPr>
          </p:cxnSp>
          <p:grpSp>
            <p:nvGrpSpPr>
              <p:cNvPr id="160" name="组合 159"/>
              <p:cNvGrpSpPr/>
              <p:nvPr/>
            </p:nvGrpSpPr>
            <p:grpSpPr>
              <a:xfrm>
                <a:off x="7190721" y="1654379"/>
                <a:ext cx="2289589" cy="692230"/>
                <a:chOff x="7190721" y="1654379"/>
                <a:chExt cx="2289589" cy="692230"/>
              </a:xfrm>
              <a:grpFill/>
            </p:grpSpPr>
            <p:sp>
              <p:nvSpPr>
                <p:cNvPr id="161" name="Line 7"/>
                <p:cNvSpPr>
                  <a:spLocks noChangeShapeType="1"/>
                </p:cNvSpPr>
                <p:nvPr/>
              </p:nvSpPr>
              <p:spPr bwMode="auto">
                <a:xfrm flipH="1">
                  <a:off x="8623192" y="1920746"/>
                  <a:ext cx="835600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1200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cxnSp>
              <p:nvCxnSpPr>
                <p:cNvPr id="162" name="直接连接符 161"/>
                <p:cNvCxnSpPr/>
                <p:nvPr/>
              </p:nvCxnSpPr>
              <p:spPr>
                <a:xfrm>
                  <a:off x="8632095" y="2094448"/>
                  <a:ext cx="848215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tailEnd type="none" w="lg" len="lg"/>
                </a:ln>
              </p:spPr>
            </p:cxnSp>
            <p:sp>
              <p:nvSpPr>
                <p:cNvPr id="163" name="等腰三角形 162"/>
                <p:cNvSpPr/>
                <p:nvPr/>
              </p:nvSpPr>
              <p:spPr>
                <a:xfrm rot="5400000" flipH="1">
                  <a:off x="8963127" y="2020085"/>
                  <a:ext cx="159131" cy="148725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rgbClr val="000000"/>
                  </a:solidFill>
                  <a:rou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1200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64" name="Rectangle 104"/>
                <p:cNvSpPr>
                  <a:spLocks noChangeArrowheads="1"/>
                </p:cNvSpPr>
                <p:nvPr/>
              </p:nvSpPr>
              <p:spPr bwMode="auto">
                <a:xfrm>
                  <a:off x="7728993" y="1763752"/>
                  <a:ext cx="894199" cy="426716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>
                      <a:solidFill>
                        <a:schemeClr val="tx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PC</a:t>
                  </a:r>
                  <a:endParaRPr lang="en-US" altLang="zh-CN" sz="1600" b="1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65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7197209" y="1654379"/>
                  <a:ext cx="398032" cy="40491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/>
                <a:lstStyle/>
                <a:p>
                  <a:pPr defTabSz="86677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20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PC</a:t>
                  </a:r>
                  <a:r>
                    <a:rPr lang="en-US" altLang="zh-CN" sz="1200" baseline="-2500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in</a:t>
                  </a:r>
                  <a:endParaRPr lang="en-US" altLang="zh-CN" sz="1200" baseline="-25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66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7190721" y="2046523"/>
                  <a:ext cx="480586" cy="30008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/>
                <a:lstStyle/>
                <a:p>
                  <a:pPr defTabSz="86677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20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PC</a:t>
                  </a:r>
                  <a:r>
                    <a:rPr lang="en-US" altLang="zh-CN" sz="1200" baseline="-2500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out</a:t>
                  </a:r>
                  <a:endParaRPr lang="en-US" altLang="zh-CN" sz="1200" baseline="-25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8473910" y="1226542"/>
              <a:ext cx="777465" cy="4934647"/>
              <a:chOff x="8794675" y="1358838"/>
              <a:chExt cx="819982" cy="5204510"/>
            </a:xfrm>
            <a:noFill/>
          </p:grpSpPr>
          <p:sp>
            <p:nvSpPr>
              <p:cNvPr id="156" name="上下箭头 155"/>
              <p:cNvSpPr/>
              <p:nvPr/>
            </p:nvSpPr>
            <p:spPr>
              <a:xfrm>
                <a:off x="9427634" y="1358838"/>
                <a:ext cx="187023" cy="5204510"/>
              </a:xfrm>
              <a:prstGeom prst="upDownArrow">
                <a:avLst/>
              </a:prstGeom>
              <a:grpFill/>
              <a:ln w="19050">
                <a:solidFill>
                  <a:srgbClr val="000000"/>
                </a:solidFill>
                <a:miter lim="800000"/>
              </a:ln>
              <a:effectLst/>
            </p:spPr>
            <p:txBody>
              <a:bodyPr vert="eaVert" wrap="square" lIns="86699" tIns="43349" rIns="86699" bIns="43349" numCol="1" anchor="t" anchorCtr="0" compatLnSpc="1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6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57" name="Text Box 109"/>
              <p:cNvSpPr txBox="1">
                <a:spLocks noChangeArrowheads="1"/>
              </p:cNvSpPr>
              <p:nvPr/>
            </p:nvSpPr>
            <p:spPr bwMode="auto">
              <a:xfrm>
                <a:off x="8794675" y="1373302"/>
                <a:ext cx="799792" cy="3402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200" b="1">
                    <a:latin typeface="Segoe UI Black" panose="020B0A02040204020203" pitchFamily="34" charset="0"/>
                    <a:ea typeface="微软雅黑" panose="020B0503020204020204" pitchFamily="34" charset="-122"/>
                    <a:cs typeface="Segoe UI Black" panose="020B0A02040204020203" pitchFamily="34" charset="0"/>
                  </a:rPr>
                  <a:t>内总线</a:t>
                </a:r>
                <a:endParaRPr lang="zh-CN" altLang="en-US" sz="3200" b="1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9925575" y="1316254"/>
              <a:ext cx="1556542" cy="597916"/>
              <a:chOff x="10325741" y="1453458"/>
              <a:chExt cx="1641666" cy="630614"/>
            </a:xfrm>
            <a:noFill/>
          </p:grpSpPr>
          <p:sp>
            <p:nvSpPr>
              <p:cNvPr id="148" name="Line 117"/>
              <p:cNvSpPr>
                <a:spLocks noChangeShapeType="1"/>
              </p:cNvSpPr>
              <p:nvPr/>
            </p:nvSpPr>
            <p:spPr bwMode="auto">
              <a:xfrm flipV="1">
                <a:off x="10325741" y="1728043"/>
                <a:ext cx="0" cy="291574"/>
              </a:xfrm>
              <a:prstGeom prst="line">
                <a:avLst/>
              </a:prstGeom>
              <a:grp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 w="lg" len="lg"/>
                <a:tailEnd type="stealth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2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49" name="Line 117"/>
              <p:cNvSpPr>
                <a:spLocks noChangeShapeType="1"/>
              </p:cNvSpPr>
              <p:nvPr/>
            </p:nvSpPr>
            <p:spPr bwMode="auto">
              <a:xfrm flipV="1">
                <a:off x="10469841" y="1728043"/>
                <a:ext cx="1039" cy="291574"/>
              </a:xfrm>
              <a:prstGeom prst="line">
                <a:avLst/>
              </a:prstGeom>
              <a:grp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 w="lg" len="lg"/>
                <a:tailEnd type="stealth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2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50" name="Line 117"/>
              <p:cNvSpPr>
                <a:spLocks noChangeShapeType="1"/>
              </p:cNvSpPr>
              <p:nvPr/>
            </p:nvSpPr>
            <p:spPr bwMode="auto">
              <a:xfrm flipV="1">
                <a:off x="11346666" y="1728042"/>
                <a:ext cx="0" cy="291575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  <a:round/>
                <a:headEnd w="lg" len="lg"/>
                <a:tailEnd type="stealth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2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51" name="Line 117"/>
              <p:cNvSpPr>
                <a:spLocks noChangeShapeType="1"/>
              </p:cNvSpPr>
              <p:nvPr/>
            </p:nvSpPr>
            <p:spPr bwMode="auto">
              <a:xfrm flipV="1">
                <a:off x="11499590" y="1731523"/>
                <a:ext cx="0" cy="288094"/>
              </a:xfrm>
              <a:prstGeom prst="line">
                <a:avLst/>
              </a:prstGeom>
              <a:grp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 w="lg" len="lg"/>
                <a:tailEnd type="stealth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2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52" name="Line 117"/>
              <p:cNvSpPr>
                <a:spLocks noChangeShapeType="1"/>
              </p:cNvSpPr>
              <p:nvPr/>
            </p:nvSpPr>
            <p:spPr bwMode="auto">
              <a:xfrm flipV="1">
                <a:off x="10632449" y="1728042"/>
                <a:ext cx="0" cy="278513"/>
              </a:xfrm>
              <a:prstGeom prst="line">
                <a:avLst/>
              </a:prstGeom>
              <a:grpFill/>
              <a:ln w="12700">
                <a:solidFill>
                  <a:srgbClr val="FF0000"/>
                </a:solidFill>
                <a:round/>
                <a:headEnd w="lg" len="lg"/>
                <a:tailEnd type="stealth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2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53" name="Line 117"/>
              <p:cNvSpPr>
                <a:spLocks noChangeShapeType="1"/>
              </p:cNvSpPr>
              <p:nvPr/>
            </p:nvSpPr>
            <p:spPr bwMode="auto">
              <a:xfrm flipV="1">
                <a:off x="11194948" y="1728042"/>
                <a:ext cx="0" cy="278514"/>
              </a:xfrm>
              <a:prstGeom prst="line">
                <a:avLst/>
              </a:prstGeom>
              <a:grp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 w="lg" len="lg"/>
                <a:tailEnd type="stealth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2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54" name="Text Box 109"/>
              <p:cNvSpPr txBox="1">
                <a:spLocks noChangeArrowheads="1"/>
              </p:cNvSpPr>
              <p:nvPr/>
            </p:nvSpPr>
            <p:spPr bwMode="auto">
              <a:xfrm>
                <a:off x="10344924" y="1453458"/>
                <a:ext cx="1622483" cy="340211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200" b="1">
                    <a:solidFill>
                      <a:srgbClr val="FF0000"/>
                    </a:solidFill>
                    <a:latin typeface="Segoe UI Black" panose="020B0A02040204020203" pitchFamily="34" charset="0"/>
                    <a:ea typeface="微软雅黑" panose="020B0503020204020204" pitchFamily="34" charset="-122"/>
                    <a:cs typeface="Segoe UI Black" panose="020B0A02040204020203" pitchFamily="34" charset="0"/>
                  </a:rPr>
                  <a:t>操作控制信号</a:t>
                </a:r>
                <a:endParaRPr lang="zh-CN" altLang="en-US" sz="1200" b="1">
                  <a:solidFill>
                    <a:srgbClr val="FF0000"/>
                  </a:solidFill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55" name="Text Box 126"/>
              <p:cNvSpPr txBox="1">
                <a:spLocks noChangeArrowheads="1"/>
              </p:cNvSpPr>
              <p:nvPr/>
            </p:nvSpPr>
            <p:spPr bwMode="auto">
              <a:xfrm>
                <a:off x="10716776" y="1663586"/>
                <a:ext cx="763341" cy="420486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 b="1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…</a:t>
                </a:r>
                <a:endParaRPr lang="en-US" altLang="zh-CN" sz="12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9218073" y="4195326"/>
              <a:ext cx="2467603" cy="2067711"/>
              <a:chOff x="9218073" y="4195326"/>
              <a:chExt cx="2467603" cy="2067711"/>
            </a:xfrm>
            <a:noFill/>
          </p:grpSpPr>
          <p:sp>
            <p:nvSpPr>
              <p:cNvPr id="112" name="Rectangle 104"/>
              <p:cNvSpPr>
                <a:spLocks noChangeArrowheads="1"/>
              </p:cNvSpPr>
              <p:nvPr/>
            </p:nvSpPr>
            <p:spPr bwMode="auto">
              <a:xfrm>
                <a:off x="9955362" y="4195326"/>
                <a:ext cx="1077271" cy="1057709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20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13" name="组合 112"/>
              <p:cNvGrpSpPr/>
              <p:nvPr/>
            </p:nvGrpSpPr>
            <p:grpSpPr>
              <a:xfrm>
                <a:off x="9218073" y="4632523"/>
                <a:ext cx="728684" cy="250406"/>
                <a:chOff x="9143016" y="4779112"/>
                <a:chExt cx="728684" cy="250406"/>
              </a:xfrm>
              <a:grpFill/>
            </p:grpSpPr>
            <p:sp>
              <p:nvSpPr>
                <p:cNvPr id="145" name="Line 7"/>
                <p:cNvSpPr>
                  <a:spLocks noChangeShapeType="1"/>
                </p:cNvSpPr>
                <p:nvPr/>
              </p:nvSpPr>
              <p:spPr bwMode="auto">
                <a:xfrm>
                  <a:off x="9143016" y="4779112"/>
                  <a:ext cx="728681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1200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cxnSp>
              <p:nvCxnSpPr>
                <p:cNvPr id="146" name="直接连接符 145"/>
                <p:cNvCxnSpPr/>
                <p:nvPr/>
              </p:nvCxnSpPr>
              <p:spPr>
                <a:xfrm flipH="1">
                  <a:off x="9143017" y="4954078"/>
                  <a:ext cx="728683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tailEnd type="none" w="lg" len="lg"/>
                </a:ln>
              </p:spPr>
            </p:cxnSp>
            <p:sp>
              <p:nvSpPr>
                <p:cNvPr id="147" name="等腰三角形 146"/>
                <p:cNvSpPr/>
                <p:nvPr/>
              </p:nvSpPr>
              <p:spPr>
                <a:xfrm rot="16200000">
                  <a:off x="9404700" y="4883571"/>
                  <a:ext cx="150880" cy="141013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rgbClr val="000000"/>
                  </a:solidFill>
                  <a:rou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1200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14" name="Text Box 36"/>
              <p:cNvSpPr txBox="1">
                <a:spLocks noChangeArrowheads="1"/>
              </p:cNvSpPr>
              <p:nvPr/>
            </p:nvSpPr>
            <p:spPr bwMode="auto">
              <a:xfrm>
                <a:off x="11246519" y="4290343"/>
                <a:ext cx="309893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</a:t>
                </a:r>
                <a:r>
                  <a:rPr lang="en-US" altLang="zh-CN" sz="1200" baseline="-2500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lang="en-US" altLang="zh-CN" sz="1200" baseline="-250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15" name="直接箭头连接符 114"/>
              <p:cNvCxnSpPr/>
              <p:nvPr/>
            </p:nvCxnSpPr>
            <p:spPr>
              <a:xfrm flipH="1">
                <a:off x="11060967" y="4552265"/>
                <a:ext cx="421150" cy="0"/>
              </a:xfrm>
              <a:prstGeom prst="straightConnector1">
                <a:avLst/>
              </a:prstGeom>
              <a:grp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116" name="直接箭头连接符 115"/>
              <p:cNvCxnSpPr/>
              <p:nvPr/>
            </p:nvCxnSpPr>
            <p:spPr>
              <a:xfrm flipH="1">
                <a:off x="11060967" y="4870339"/>
                <a:ext cx="421150" cy="0"/>
              </a:xfrm>
              <a:prstGeom prst="straightConnector1">
                <a:avLst/>
              </a:prstGeom>
              <a:grp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 w="lg" len="lg"/>
                <a:tailEnd type="stealth" w="lg" len="lg"/>
              </a:ln>
            </p:spPr>
          </p:cxnSp>
          <p:sp>
            <p:nvSpPr>
              <p:cNvPr id="117" name="Text Box 36"/>
              <p:cNvSpPr txBox="1">
                <a:spLocks noChangeArrowheads="1"/>
              </p:cNvSpPr>
              <p:nvPr/>
            </p:nvSpPr>
            <p:spPr bwMode="auto">
              <a:xfrm>
                <a:off x="11246519" y="4601520"/>
                <a:ext cx="348257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</a:t>
                </a:r>
                <a:r>
                  <a:rPr lang="en-US" altLang="zh-CN" sz="1200" baseline="-25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lang="en-US" altLang="zh-CN" sz="1200" baseline="-250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18" name="Text Box 36"/>
              <p:cNvSpPr txBox="1">
                <a:spLocks noChangeArrowheads="1"/>
              </p:cNvSpPr>
              <p:nvPr/>
            </p:nvSpPr>
            <p:spPr bwMode="auto">
              <a:xfrm>
                <a:off x="10036634" y="4991619"/>
                <a:ext cx="420309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R#</a:t>
                </a:r>
                <a:endParaRPr lang="en-US" altLang="zh-CN" sz="1200" baseline="-250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19" name="Text Box 36"/>
              <p:cNvSpPr txBox="1">
                <a:spLocks noChangeArrowheads="1"/>
              </p:cNvSpPr>
              <p:nvPr/>
            </p:nvSpPr>
            <p:spPr bwMode="auto">
              <a:xfrm>
                <a:off x="10530622" y="4995199"/>
                <a:ext cx="502012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W#</a:t>
                </a:r>
                <a:endParaRPr lang="en-US" altLang="zh-CN" sz="1200" baseline="-250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20" name="直接箭头连接符 119"/>
              <p:cNvCxnSpPr/>
              <p:nvPr/>
            </p:nvCxnSpPr>
            <p:spPr>
              <a:xfrm>
                <a:off x="9680594" y="5632520"/>
                <a:ext cx="322766" cy="0"/>
              </a:xfrm>
              <a:prstGeom prst="straightConnector1">
                <a:avLst/>
              </a:prstGeom>
              <a:grp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121" name="直接箭头连接符 120"/>
              <p:cNvCxnSpPr/>
              <p:nvPr/>
            </p:nvCxnSpPr>
            <p:spPr>
              <a:xfrm flipH="1">
                <a:off x="10976225" y="5619717"/>
                <a:ext cx="296147" cy="0"/>
              </a:xfrm>
              <a:prstGeom prst="straightConnector1">
                <a:avLst/>
              </a:prstGeom>
              <a:grp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 w="lg" len="lg"/>
                <a:tailEnd type="stealth" w="lg" len="lg"/>
              </a:ln>
            </p:spPr>
          </p:cxnSp>
          <p:sp>
            <p:nvSpPr>
              <p:cNvPr id="122" name="Text Box 54"/>
              <p:cNvSpPr txBox="1">
                <a:spLocks noChangeArrowheads="1"/>
              </p:cNvSpPr>
              <p:nvPr/>
            </p:nvSpPr>
            <p:spPr bwMode="auto">
              <a:xfrm>
                <a:off x="9417842" y="5661271"/>
                <a:ext cx="518650" cy="38391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/>
              <a:lstStyle/>
              <a:p>
                <a:pPr algn="ctr"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Rs</a:t>
                </a:r>
                <a:r>
                  <a:rPr lang="en-US" altLang="zh-CN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/</a:t>
                </a:r>
                <a:r>
                  <a:rPr lang="en-US" altLang="zh-CN" sz="120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Rt</a:t>
                </a:r>
                <a:endParaRPr lang="en-US" altLang="zh-CN" sz="1200" baseline="-250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23" name="Text Box 54"/>
              <p:cNvSpPr txBox="1">
                <a:spLocks noChangeArrowheads="1"/>
              </p:cNvSpPr>
              <p:nvPr/>
            </p:nvSpPr>
            <p:spPr bwMode="auto">
              <a:xfrm>
                <a:off x="11044715" y="5661271"/>
                <a:ext cx="640961" cy="38391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RegDst</a:t>
                </a:r>
                <a:endParaRPr lang="en-US" altLang="zh-CN" sz="1200" baseline="-250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24" name="Text Box 36"/>
              <p:cNvSpPr txBox="1">
                <a:spLocks noChangeArrowheads="1"/>
              </p:cNvSpPr>
              <p:nvPr/>
            </p:nvSpPr>
            <p:spPr bwMode="auto">
              <a:xfrm>
                <a:off x="10180325" y="4513353"/>
                <a:ext cx="660753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b="1" err="1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Regs</a:t>
                </a:r>
                <a:endParaRPr lang="en-US" altLang="zh-CN" sz="1600" b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25" name="组合 124"/>
              <p:cNvGrpSpPr/>
              <p:nvPr/>
            </p:nvGrpSpPr>
            <p:grpSpPr>
              <a:xfrm>
                <a:off x="9962454" y="5274885"/>
                <a:ext cx="505805" cy="692644"/>
                <a:chOff x="5347918" y="5340113"/>
                <a:chExt cx="505805" cy="692644"/>
              </a:xfrm>
              <a:grpFill/>
            </p:grpSpPr>
            <p:grpSp>
              <p:nvGrpSpPr>
                <p:cNvPr id="138" name="组合 137"/>
                <p:cNvGrpSpPr/>
                <p:nvPr/>
              </p:nvGrpSpPr>
              <p:grpSpPr>
                <a:xfrm>
                  <a:off x="5347918" y="5340113"/>
                  <a:ext cx="505805" cy="692644"/>
                  <a:chOff x="5347918" y="5340113"/>
                  <a:chExt cx="505805" cy="692644"/>
                </a:xfrm>
                <a:grpFill/>
              </p:grpSpPr>
              <p:sp>
                <p:nvSpPr>
                  <p:cNvPr id="141" name="Line 7"/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5430627" y="5496955"/>
                    <a:ext cx="313684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/>
                  <a:lstStyle/>
                  <a:p>
                    <a:endParaRPr lang="zh-CN" altLang="en-US" sz="1200"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142" name="流程图: 手动操作 141"/>
                  <p:cNvSpPr/>
                  <p:nvPr/>
                </p:nvSpPr>
                <p:spPr>
                  <a:xfrm rot="10800000">
                    <a:off x="5347918" y="5583277"/>
                    <a:ext cx="505805" cy="214765"/>
                  </a:xfrm>
                  <a:prstGeom prst="flowChartManualOperation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>
                      <a:solidFill>
                        <a:schemeClr val="tx1"/>
                      </a:solidFill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143" name="Line 7"/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5392564" y="5915010"/>
                    <a:ext cx="235494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tailEnd type="none" w="lg" len="lg"/>
                  </a:ln>
                </p:spPr>
                <p:txBody>
                  <a:bodyPr vert="horz" wrap="square" lIns="86699" tIns="43349" rIns="86699" bIns="43349" numCol="1" anchor="t" anchorCtr="0" compatLnSpc="1"/>
                  <a:lstStyle/>
                  <a:p>
                    <a:endParaRPr lang="zh-CN" altLang="en-US" sz="1200"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144" name="Line 7"/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5581064" y="5915010"/>
                    <a:ext cx="235494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tailEnd type="none" w="lg" len="lg"/>
                  </a:ln>
                </p:spPr>
                <p:txBody>
                  <a:bodyPr vert="horz" wrap="square" lIns="86699" tIns="43349" rIns="86699" bIns="43349" numCol="1" anchor="t" anchorCtr="0" compatLnSpc="1"/>
                  <a:lstStyle/>
                  <a:p>
                    <a:endParaRPr lang="zh-CN" altLang="en-US" sz="1200"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sp>
              <p:nvSpPr>
                <p:cNvPr id="139" name="矩形 138"/>
                <p:cNvSpPr/>
                <p:nvPr/>
              </p:nvSpPr>
              <p:spPr>
                <a:xfrm>
                  <a:off x="5374512" y="5557244"/>
                  <a:ext cx="277640" cy="276999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200"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0</a:t>
                  </a:r>
                  <a:endParaRPr lang="en-US" altLang="zh-CN" sz="12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40" name="矩形 139"/>
                <p:cNvSpPr/>
                <p:nvPr/>
              </p:nvSpPr>
              <p:spPr>
                <a:xfrm>
                  <a:off x="5563998" y="5557244"/>
                  <a:ext cx="268022" cy="276999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200"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1</a:t>
                  </a:r>
                  <a:endParaRPr lang="en-US" altLang="zh-CN" sz="12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126" name="组合 125"/>
              <p:cNvGrpSpPr/>
              <p:nvPr/>
            </p:nvGrpSpPr>
            <p:grpSpPr>
              <a:xfrm>
                <a:off x="10512220" y="5269170"/>
                <a:ext cx="505805" cy="692644"/>
                <a:chOff x="5347918" y="5340113"/>
                <a:chExt cx="505805" cy="692644"/>
              </a:xfrm>
              <a:grpFill/>
            </p:grpSpPr>
            <p:grpSp>
              <p:nvGrpSpPr>
                <p:cNvPr id="131" name="组合 130"/>
                <p:cNvGrpSpPr/>
                <p:nvPr/>
              </p:nvGrpSpPr>
              <p:grpSpPr>
                <a:xfrm>
                  <a:off x="5347918" y="5340113"/>
                  <a:ext cx="505805" cy="692644"/>
                  <a:chOff x="5347918" y="5340113"/>
                  <a:chExt cx="505805" cy="692644"/>
                </a:xfrm>
                <a:grpFill/>
              </p:grpSpPr>
              <p:sp>
                <p:nvSpPr>
                  <p:cNvPr id="134" name="Line 7"/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5430627" y="5496955"/>
                    <a:ext cx="313684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/>
                  <a:lstStyle/>
                  <a:p>
                    <a:endParaRPr lang="zh-CN" altLang="en-US" sz="1200"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135" name="流程图: 手动操作 134"/>
                  <p:cNvSpPr/>
                  <p:nvPr/>
                </p:nvSpPr>
                <p:spPr>
                  <a:xfrm rot="10800000">
                    <a:off x="5347918" y="5583277"/>
                    <a:ext cx="505805" cy="214765"/>
                  </a:xfrm>
                  <a:prstGeom prst="flowChartManualOperation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>
                      <a:solidFill>
                        <a:schemeClr val="tx1"/>
                      </a:solidFill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136" name="Line 7"/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5451532" y="5856042"/>
                    <a:ext cx="117557" cy="0"/>
                  </a:xfrm>
                  <a:prstGeom prst="line">
                    <a:avLst/>
                  </a:prstGeom>
                  <a:grpFill/>
                  <a:ln w="19050" cap="sq">
                    <a:solidFill>
                      <a:srgbClr val="000000"/>
                    </a:solidFill>
                    <a:miter lim="800000"/>
                    <a:tailEnd type="none" w="lg" len="lg"/>
                  </a:ln>
                </p:spPr>
                <p:txBody>
                  <a:bodyPr vert="horz" wrap="square" lIns="86699" tIns="43349" rIns="86699" bIns="43349" numCol="1" anchor="t" anchorCtr="0" compatLnSpc="1"/>
                  <a:lstStyle/>
                  <a:p>
                    <a:endParaRPr lang="zh-CN" altLang="en-US" sz="1200"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137" name="Line 7"/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5581064" y="5915010"/>
                    <a:ext cx="235494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tailEnd type="none" w="lg" len="lg"/>
                  </a:ln>
                </p:spPr>
                <p:txBody>
                  <a:bodyPr vert="horz" wrap="square" lIns="86699" tIns="43349" rIns="86699" bIns="43349" numCol="1" anchor="t" anchorCtr="0" compatLnSpc="1"/>
                  <a:lstStyle/>
                  <a:p>
                    <a:endParaRPr lang="zh-CN" altLang="en-US" sz="1200"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sp>
              <p:nvSpPr>
                <p:cNvPr id="132" name="矩形 131"/>
                <p:cNvSpPr/>
                <p:nvPr/>
              </p:nvSpPr>
              <p:spPr>
                <a:xfrm>
                  <a:off x="5374512" y="5547719"/>
                  <a:ext cx="277640" cy="276999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200"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0</a:t>
                  </a:r>
                  <a:endParaRPr lang="en-US" altLang="zh-CN" sz="12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5563998" y="5547719"/>
                  <a:ext cx="268022" cy="276999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200"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1</a:t>
                  </a:r>
                  <a:endParaRPr lang="en-US" altLang="zh-CN" sz="12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27" name="Text Box 36"/>
              <p:cNvSpPr txBox="1">
                <a:spLocks noChangeArrowheads="1"/>
              </p:cNvSpPr>
              <p:nvPr/>
            </p:nvSpPr>
            <p:spPr bwMode="auto">
              <a:xfrm>
                <a:off x="9949897" y="5879119"/>
                <a:ext cx="411201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err="1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rs</a:t>
                </a:r>
                <a:endParaRPr lang="en-US" altLang="zh-CN" sz="3600" baseline="-250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28" name="Text Box 36"/>
              <p:cNvSpPr txBox="1">
                <a:spLocks noChangeArrowheads="1"/>
              </p:cNvSpPr>
              <p:nvPr/>
            </p:nvSpPr>
            <p:spPr bwMode="auto">
              <a:xfrm>
                <a:off x="10678866" y="5878728"/>
                <a:ext cx="511896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err="1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rd</a:t>
                </a:r>
                <a:endParaRPr lang="en-US" altLang="zh-CN" sz="3600" baseline="-250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29" name="Line 7"/>
              <p:cNvSpPr>
                <a:spLocks noChangeShapeType="1"/>
              </p:cNvSpPr>
              <p:nvPr/>
            </p:nvSpPr>
            <p:spPr bwMode="auto">
              <a:xfrm rot="10800000" flipH="1">
                <a:off x="10313348" y="5843877"/>
                <a:ext cx="359816" cy="0"/>
              </a:xfrm>
              <a:prstGeom prst="line">
                <a:avLst/>
              </a:prstGeom>
              <a:grpFill/>
              <a:ln w="19050" cap="sq">
                <a:solidFill>
                  <a:srgbClr val="000000"/>
                </a:solidFill>
                <a:miter lim="800000"/>
                <a:headEnd type="oval"/>
                <a:tailEnd type="none" w="med" len="med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2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30" name="Text Box 36"/>
              <p:cNvSpPr txBox="1">
                <a:spLocks noChangeArrowheads="1"/>
              </p:cNvSpPr>
              <p:nvPr/>
            </p:nvSpPr>
            <p:spPr bwMode="auto">
              <a:xfrm>
                <a:off x="10178534" y="5879119"/>
                <a:ext cx="411201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err="1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rt</a:t>
                </a:r>
                <a:endParaRPr lang="en-US" altLang="zh-CN" sz="3600" baseline="-250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9702285" y="2584710"/>
              <a:ext cx="602150" cy="725137"/>
              <a:chOff x="9702285" y="2584710"/>
              <a:chExt cx="602150" cy="725137"/>
            </a:xfrm>
            <a:noFill/>
          </p:grpSpPr>
          <p:sp>
            <p:nvSpPr>
              <p:cNvPr id="110" name="Rectangle 104"/>
              <p:cNvSpPr>
                <a:spLocks noChangeArrowheads="1"/>
              </p:cNvSpPr>
              <p:nvPr/>
            </p:nvSpPr>
            <p:spPr bwMode="auto">
              <a:xfrm>
                <a:off x="9702285" y="2584710"/>
                <a:ext cx="602150" cy="40459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ID</a:t>
                </a:r>
                <a:endParaRPr lang="en-US" altLang="zh-CN" sz="1400" b="1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11" name="Line 7"/>
              <p:cNvSpPr>
                <a:spLocks noChangeShapeType="1"/>
              </p:cNvSpPr>
              <p:nvPr/>
            </p:nvSpPr>
            <p:spPr bwMode="auto">
              <a:xfrm rot="16200000">
                <a:off x="9926093" y="3154672"/>
                <a:ext cx="310350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2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9708801" y="1700541"/>
              <a:ext cx="2096515" cy="882231"/>
              <a:chOff x="9708801" y="1700541"/>
              <a:chExt cx="2096515" cy="882231"/>
            </a:xfrm>
            <a:noFill/>
          </p:grpSpPr>
          <p:cxnSp>
            <p:nvCxnSpPr>
              <p:cNvPr id="103" name="直接箭头连接符 102"/>
              <p:cNvCxnSpPr/>
              <p:nvPr/>
            </p:nvCxnSpPr>
            <p:spPr>
              <a:xfrm flipH="1">
                <a:off x="11280161" y="2118661"/>
                <a:ext cx="312595" cy="0"/>
              </a:xfrm>
              <a:prstGeom prst="straightConnector1">
                <a:avLst/>
              </a:prstGeom>
              <a:grpFill/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</p:cxnSp>
          <p:cxnSp>
            <p:nvCxnSpPr>
              <p:cNvPr id="104" name="直接箭头连接符 103"/>
              <p:cNvCxnSpPr/>
              <p:nvPr/>
            </p:nvCxnSpPr>
            <p:spPr>
              <a:xfrm flipH="1">
                <a:off x="11280161" y="1950267"/>
                <a:ext cx="312595" cy="0"/>
              </a:xfrm>
              <a:prstGeom prst="straightConnector1">
                <a:avLst/>
              </a:prstGeom>
              <a:grpFill/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</p:cxnSp>
          <p:grpSp>
            <p:nvGrpSpPr>
              <p:cNvPr id="105" name="组合 104"/>
              <p:cNvGrpSpPr/>
              <p:nvPr/>
            </p:nvGrpSpPr>
            <p:grpSpPr>
              <a:xfrm>
                <a:off x="9708801" y="1852716"/>
                <a:ext cx="1550065" cy="730056"/>
                <a:chOff x="9708801" y="1852716"/>
                <a:chExt cx="1550065" cy="730056"/>
              </a:xfrm>
              <a:grpFill/>
            </p:grpSpPr>
            <p:sp>
              <p:nvSpPr>
                <p:cNvPr id="108" name="Rectangle 104"/>
                <p:cNvSpPr>
                  <a:spLocks noChangeArrowheads="1"/>
                </p:cNvSpPr>
                <p:nvPr/>
              </p:nvSpPr>
              <p:spPr bwMode="auto">
                <a:xfrm>
                  <a:off x="9708801" y="1852716"/>
                  <a:ext cx="1550065" cy="40459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b="1">
                      <a:solidFill>
                        <a:schemeClr val="tx1"/>
                      </a:solidFill>
                      <a:latin typeface="Segoe UI Black" panose="020B0A02040204020203" pitchFamily="34" charset="0"/>
                      <a:ea typeface="微软雅黑" panose="020B0503020204020204" pitchFamily="34" charset="-122"/>
                      <a:cs typeface="Segoe UI Black" panose="020B0A02040204020203" pitchFamily="34" charset="0"/>
                    </a:rPr>
                    <a:t>操作控制器</a:t>
                  </a:r>
                  <a:endParaRPr lang="en-US" altLang="zh-CN" sz="1200" b="1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09" name="Line 7"/>
                <p:cNvSpPr>
                  <a:spLocks noChangeShapeType="1"/>
                </p:cNvSpPr>
                <p:nvPr/>
              </p:nvSpPr>
              <p:spPr bwMode="auto">
                <a:xfrm rot="16200000">
                  <a:off x="9848185" y="2427597"/>
                  <a:ext cx="310350" cy="0"/>
                </a:xfrm>
                <a:prstGeom prst="line">
                  <a:avLst/>
                </a:prstGeom>
                <a:grpFill/>
                <a:ln w="28575">
                  <a:solidFill>
                    <a:srgbClr val="000000"/>
                  </a:solidFill>
                  <a:rou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1200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06" name="Text Box 36"/>
              <p:cNvSpPr txBox="1">
                <a:spLocks noChangeArrowheads="1"/>
              </p:cNvSpPr>
              <p:nvPr/>
            </p:nvSpPr>
            <p:spPr bwMode="auto">
              <a:xfrm>
                <a:off x="11372433" y="2107936"/>
                <a:ext cx="432883" cy="18767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/>
              <a:lstStyle/>
              <a:p>
                <a:pPr algn="ctr"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1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状态</a:t>
                </a:r>
                <a:endParaRPr lang="en-US" altLang="zh-CN" sz="2800" baseline="-250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07" name="Text Box 36"/>
              <p:cNvSpPr txBox="1">
                <a:spLocks noChangeArrowheads="1"/>
              </p:cNvSpPr>
              <p:nvPr/>
            </p:nvSpPr>
            <p:spPr bwMode="auto">
              <a:xfrm>
                <a:off x="11402874" y="1700541"/>
                <a:ext cx="356995" cy="23036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/>
              <a:lstStyle/>
              <a:p>
                <a:pPr algn="ctr"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1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中断</a:t>
                </a:r>
                <a:endParaRPr lang="en-US" altLang="zh-CN" sz="2800" baseline="-250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6780845" y="5872349"/>
              <a:ext cx="2233022" cy="288842"/>
              <a:chOff x="6780845" y="5872349"/>
              <a:chExt cx="2233022" cy="288842"/>
            </a:xfrm>
            <a:noFill/>
          </p:grpSpPr>
          <p:grpSp>
            <p:nvGrpSpPr>
              <p:cNvPr id="97" name="组合 96"/>
              <p:cNvGrpSpPr/>
              <p:nvPr/>
            </p:nvGrpSpPr>
            <p:grpSpPr>
              <a:xfrm>
                <a:off x="6780845" y="5875237"/>
                <a:ext cx="1152066" cy="285953"/>
                <a:chOff x="7540919" y="6325045"/>
                <a:chExt cx="1215070" cy="301591"/>
              </a:xfrm>
              <a:grpFill/>
            </p:grpSpPr>
            <p:sp>
              <p:nvSpPr>
                <p:cNvPr id="101" name="Line 7"/>
                <p:cNvSpPr>
                  <a:spLocks noChangeShapeType="1"/>
                </p:cNvSpPr>
                <p:nvPr/>
              </p:nvSpPr>
              <p:spPr bwMode="auto">
                <a:xfrm>
                  <a:off x="7540919" y="6469122"/>
                  <a:ext cx="529993" cy="0"/>
                </a:xfrm>
                <a:prstGeom prst="line">
                  <a:avLst/>
                </a:prstGeom>
                <a:grpFill/>
                <a:ln w="57150">
                  <a:solidFill>
                    <a:srgbClr val="000000"/>
                  </a:solidFill>
                  <a:round/>
                  <a:tailEnd type="triangle" w="sm" len="sm"/>
                </a:ln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379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2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8044768" y="6325045"/>
                  <a:ext cx="711221" cy="30159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pPr defTabSz="86677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zh-CN" sz="1200" b="1">
                      <a:latin typeface="Segoe UI" panose="020B0502040204020203" pitchFamily="34" charset="0"/>
                      <a:ea typeface="宋体" panose="02010600030101010101" pitchFamily="2" charset="-122"/>
                      <a:cs typeface="Segoe UI" panose="020B0502040204020203" pitchFamily="34" charset="0"/>
                    </a:rPr>
                    <a:t>数据流</a:t>
                  </a:r>
                  <a:endParaRPr lang="zh-CN" altLang="zh-CN" sz="3200" b="1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98" name="组合 97"/>
              <p:cNvGrpSpPr/>
              <p:nvPr/>
            </p:nvGrpSpPr>
            <p:grpSpPr>
              <a:xfrm>
                <a:off x="7872465" y="5872349"/>
                <a:ext cx="1141402" cy="288842"/>
                <a:chOff x="9288331" y="6321059"/>
                <a:chExt cx="1701568" cy="304638"/>
              </a:xfrm>
              <a:grpFill/>
            </p:grpSpPr>
            <p:sp>
              <p:nvSpPr>
                <p:cNvPr id="99" name="Line 6"/>
                <p:cNvSpPr>
                  <a:spLocks noChangeShapeType="1"/>
                </p:cNvSpPr>
                <p:nvPr/>
              </p:nvSpPr>
              <p:spPr bwMode="auto">
                <a:xfrm>
                  <a:off x="9288331" y="6469641"/>
                  <a:ext cx="707359" cy="0"/>
                </a:xfrm>
                <a:prstGeom prst="line">
                  <a:avLst/>
                </a:prstGeom>
                <a:grpFill/>
                <a:ln w="25400">
                  <a:solidFill>
                    <a:srgbClr val="FF0000"/>
                  </a:solidFill>
                  <a:round/>
                  <a:headEnd w="lg" len="lg"/>
                  <a:tailEnd type="stealth" w="lg" len="lg"/>
                </a:ln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379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0" name="Text Box 4"/>
                <p:cNvSpPr txBox="1">
                  <a:spLocks noChangeArrowheads="1"/>
                </p:cNvSpPr>
                <p:nvPr/>
              </p:nvSpPr>
              <p:spPr bwMode="auto">
                <a:xfrm>
                  <a:off x="9962071" y="6321059"/>
                  <a:ext cx="1027828" cy="3046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pPr defTabSz="86677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zh-CN" sz="1200" b="1">
                      <a:latin typeface="Segoe UI" panose="020B0502040204020203" pitchFamily="34" charset="0"/>
                      <a:ea typeface="宋体" panose="02010600030101010101" pitchFamily="2" charset="-122"/>
                      <a:cs typeface="Segoe UI" panose="020B0502040204020203" pitchFamily="34" charset="0"/>
                    </a:rPr>
                    <a:t>控制流</a:t>
                  </a:r>
                  <a:endParaRPr lang="zh-CN" altLang="zh-CN" sz="3200" b="1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21" name="组合 20"/>
            <p:cNvGrpSpPr/>
            <p:nvPr/>
          </p:nvGrpSpPr>
          <p:grpSpPr>
            <a:xfrm>
              <a:off x="5884534" y="3678569"/>
              <a:ext cx="3263895" cy="2085059"/>
              <a:chOff x="5884534" y="3678569"/>
              <a:chExt cx="3263895" cy="2085059"/>
            </a:xfrm>
            <a:noFill/>
          </p:grpSpPr>
          <p:grpSp>
            <p:nvGrpSpPr>
              <p:cNvPr id="63" name="组合 62"/>
              <p:cNvGrpSpPr/>
              <p:nvPr/>
            </p:nvGrpSpPr>
            <p:grpSpPr>
              <a:xfrm>
                <a:off x="5884534" y="3860383"/>
                <a:ext cx="3263895" cy="1903245"/>
                <a:chOff x="5884534" y="3860383"/>
                <a:chExt cx="3263895" cy="1903245"/>
              </a:xfrm>
              <a:grpFill/>
            </p:grpSpPr>
            <p:sp>
              <p:nvSpPr>
                <p:cNvPr id="65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6503847" y="4657689"/>
                  <a:ext cx="757437" cy="23442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pPr defTabSz="86677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100" b="1"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运算标志</a:t>
                  </a:r>
                  <a:endParaRPr lang="en-US" altLang="zh-CN" sz="1100" b="1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66" name="组合 65"/>
                <p:cNvGrpSpPr/>
                <p:nvPr/>
              </p:nvGrpSpPr>
              <p:grpSpPr>
                <a:xfrm>
                  <a:off x="5884534" y="3860383"/>
                  <a:ext cx="3263895" cy="1903245"/>
                  <a:chOff x="5884534" y="3860383"/>
                  <a:chExt cx="3263895" cy="1903245"/>
                </a:xfrm>
                <a:grpFill/>
              </p:grpSpPr>
              <p:grpSp>
                <p:nvGrpSpPr>
                  <p:cNvPr id="67" name="组合 66"/>
                  <p:cNvGrpSpPr/>
                  <p:nvPr/>
                </p:nvGrpSpPr>
                <p:grpSpPr>
                  <a:xfrm>
                    <a:off x="6400894" y="3860383"/>
                    <a:ext cx="2747535" cy="1903245"/>
                    <a:chOff x="6608301" y="4136717"/>
                    <a:chExt cx="2897789" cy="2007329"/>
                  </a:xfrm>
                  <a:grpFill/>
                </p:grpSpPr>
                <p:cxnSp>
                  <p:nvCxnSpPr>
                    <p:cNvPr id="73" name="直接箭头连接符 72"/>
                    <p:cNvCxnSpPr/>
                    <p:nvPr/>
                  </p:nvCxnSpPr>
                  <p:spPr>
                    <a:xfrm>
                      <a:off x="7042434" y="5749795"/>
                      <a:ext cx="544260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grpSp>
                  <p:nvGrpSpPr>
                    <p:cNvPr id="74" name="组合 73"/>
                    <p:cNvGrpSpPr/>
                    <p:nvPr/>
                  </p:nvGrpSpPr>
                  <p:grpSpPr>
                    <a:xfrm>
                      <a:off x="6899083" y="4150680"/>
                      <a:ext cx="2059020" cy="942122"/>
                      <a:chOff x="5286697" y="3767069"/>
                      <a:chExt cx="2059020" cy="942122"/>
                    </a:xfrm>
                    <a:grpFill/>
                  </p:grpSpPr>
                  <p:cxnSp>
                    <p:nvCxnSpPr>
                      <p:cNvPr id="93" name="直接箭头连接符 92"/>
                      <p:cNvCxnSpPr/>
                      <p:nvPr/>
                    </p:nvCxnSpPr>
                    <p:spPr>
                      <a:xfrm>
                        <a:off x="5286697" y="3767069"/>
                        <a:ext cx="393642" cy="0"/>
                      </a:xfrm>
                      <a:prstGeom prst="straightConnector1">
                        <a:avLst/>
                      </a:prstGeom>
                      <a:grpFill/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round/>
                        <a:headEnd w="lg" len="lg"/>
                        <a:tailEnd type="stealth" w="lg" len="lg"/>
                      </a:ln>
                    </p:spPr>
                  </p:cxnSp>
                  <p:cxnSp>
                    <p:nvCxnSpPr>
                      <p:cNvPr id="94" name="直接箭头连接符 93"/>
                      <p:cNvCxnSpPr/>
                      <p:nvPr/>
                    </p:nvCxnSpPr>
                    <p:spPr>
                      <a:xfrm flipH="1">
                        <a:off x="6801456" y="4451527"/>
                        <a:ext cx="544261" cy="0"/>
                      </a:xfrm>
                      <a:prstGeom prst="straightConnector1">
                        <a:avLst/>
                      </a:prstGeom>
                      <a:grpFill/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round/>
                        <a:headEnd w="lg" len="lg"/>
                        <a:tailEnd type="stealth" w="lg" len="lg"/>
                      </a:ln>
                    </p:spPr>
                  </p:cxnSp>
                  <p:cxnSp>
                    <p:nvCxnSpPr>
                      <p:cNvPr id="95" name="直接箭头连接符 94"/>
                      <p:cNvCxnSpPr/>
                      <p:nvPr/>
                    </p:nvCxnSpPr>
                    <p:spPr>
                      <a:xfrm flipH="1">
                        <a:off x="6664685" y="4580310"/>
                        <a:ext cx="544261" cy="0"/>
                      </a:xfrm>
                      <a:prstGeom prst="straightConnector1">
                        <a:avLst/>
                      </a:prstGeom>
                      <a:grpFill/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round/>
                        <a:headEnd w="lg" len="lg"/>
                        <a:tailEnd type="stealth" w="lg" len="lg"/>
                      </a:ln>
                    </p:spPr>
                  </p:cxnSp>
                  <p:cxnSp>
                    <p:nvCxnSpPr>
                      <p:cNvPr id="96" name="直接箭头连接符 95"/>
                      <p:cNvCxnSpPr/>
                      <p:nvPr/>
                    </p:nvCxnSpPr>
                    <p:spPr>
                      <a:xfrm flipH="1">
                        <a:off x="6547770" y="4709191"/>
                        <a:ext cx="544261" cy="0"/>
                      </a:xfrm>
                      <a:prstGeom prst="straightConnector1">
                        <a:avLst/>
                      </a:prstGeom>
                      <a:grpFill/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round/>
                        <a:headEnd w="lg" len="lg"/>
                        <a:tailEnd type="stealth" w="lg" len="lg"/>
                      </a:ln>
                    </p:spPr>
                  </p:cxnSp>
                </p:grpSp>
                <p:sp>
                  <p:nvSpPr>
                    <p:cNvPr id="75" name="Text Box 12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882955" y="4671687"/>
                      <a:ext cx="623135" cy="467207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/>
                    <a:lstStyle/>
                    <a:p>
                      <a:pPr defTabSz="866775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+4</a:t>
                      </a:r>
                      <a:endParaRPr lang="en-US" altLang="zh-CN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grpSp>
                  <p:nvGrpSpPr>
                    <p:cNvPr id="76" name="组合 75"/>
                    <p:cNvGrpSpPr/>
                    <p:nvPr/>
                  </p:nvGrpSpPr>
                  <p:grpSpPr>
                    <a:xfrm>
                      <a:off x="6608301" y="4136717"/>
                      <a:ext cx="2860144" cy="1826436"/>
                      <a:chOff x="6608301" y="4136717"/>
                      <a:chExt cx="2860144" cy="1826436"/>
                    </a:xfrm>
                    <a:grpFill/>
                  </p:grpSpPr>
                  <p:sp>
                    <p:nvSpPr>
                      <p:cNvPr id="81" name="Line 7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6608301" y="4987244"/>
                        <a:ext cx="828689" cy="0"/>
                      </a:xfrm>
                      <a:prstGeom prst="line">
                        <a:avLst/>
                      </a:prstGeom>
                      <a:grpFill/>
                      <a:ln w="19050">
                        <a:solidFill>
                          <a:srgbClr val="000000"/>
                        </a:solidFill>
                        <a:round/>
                        <a:tailEnd type="triangle" w="lg" len="lg"/>
                      </a:ln>
                    </p:spPr>
                    <p:txBody>
                      <a:bodyPr vert="horz" wrap="square" lIns="86699" tIns="43349" rIns="86699" bIns="43349" numCol="1" anchor="t" anchorCtr="0" compatLnSpc="1"/>
                      <a:lstStyle/>
                      <a:p>
                        <a:endParaRPr lang="zh-CN" altLang="en-US" sz="1200">
                          <a:latin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cxnSp>
                    <p:nvCxnSpPr>
                      <p:cNvPr id="82" name="直接连接符 81"/>
                      <p:cNvCxnSpPr/>
                      <p:nvPr/>
                    </p:nvCxnSpPr>
                    <p:spPr>
                      <a:xfrm>
                        <a:off x="7515743" y="4343101"/>
                        <a:ext cx="0" cy="361550"/>
                      </a:xfrm>
                      <a:prstGeom prst="line">
                        <a:avLst/>
                      </a:prstGeom>
                      <a:grpFill/>
                      <a:ln w="19050">
                        <a:solidFill>
                          <a:srgbClr val="000000"/>
                        </a:solidFill>
                        <a:round/>
                        <a:tailEnd type="triangle" w="lg" len="lg"/>
                      </a:ln>
                    </p:spPr>
                  </p:cxnSp>
                  <p:sp>
                    <p:nvSpPr>
                      <p:cNvPr id="83" name="矩形 82"/>
                      <p:cNvSpPr/>
                      <p:nvPr/>
                    </p:nvSpPr>
                    <p:spPr>
                      <a:xfrm>
                        <a:off x="7497946" y="4825396"/>
                        <a:ext cx="634338" cy="357069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altLang="zh-CN" sz="1600" b="1"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ALU</a:t>
                        </a:r>
                        <a:endParaRPr lang="zh-CN" altLang="en-US" sz="1600" b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cxnSp>
                    <p:nvCxnSpPr>
                      <p:cNvPr id="84" name="直接连接符 83"/>
                      <p:cNvCxnSpPr>
                        <a:stCxn id="89" idx="3"/>
                      </p:cNvCxnSpPr>
                      <p:nvPr/>
                    </p:nvCxnSpPr>
                    <p:spPr>
                      <a:xfrm>
                        <a:off x="8013720" y="5749795"/>
                        <a:ext cx="1454725" cy="0"/>
                      </a:xfrm>
                      <a:prstGeom prst="line">
                        <a:avLst/>
                      </a:prstGeom>
                      <a:grpFill/>
                      <a:ln w="19050">
                        <a:solidFill>
                          <a:srgbClr val="000000"/>
                        </a:solidFill>
                        <a:round/>
                        <a:tailEnd type="none" w="lg" len="lg"/>
                      </a:ln>
                    </p:spPr>
                  </p:cxnSp>
                  <p:sp>
                    <p:nvSpPr>
                      <p:cNvPr id="85" name="等腰三角形 84"/>
                      <p:cNvSpPr/>
                      <p:nvPr/>
                    </p:nvSpPr>
                    <p:spPr>
                      <a:xfrm rot="5400000" flipH="1">
                        <a:off x="8648842" y="5678219"/>
                        <a:ext cx="159131" cy="148725"/>
                      </a:xfrm>
                      <a:prstGeom prst="triangle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rgbClr val="000000"/>
                        </a:solidFill>
                        <a:round/>
                        <a:tailEnd type="triangle" w="lg" len="lg"/>
                      </a:ln>
                    </p:spPr>
                    <p:txBody>
                      <a:bodyPr vert="horz" wrap="square" lIns="86699" tIns="43349" rIns="86699" bIns="43349" numCol="1" anchor="t" anchorCtr="0" compatLnSpc="1"/>
                      <a:lstStyle/>
                      <a:p>
                        <a:endParaRPr lang="zh-CN" altLang="en-US" sz="1200">
                          <a:latin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cxnSp>
                    <p:nvCxnSpPr>
                      <p:cNvPr id="86" name="直接连接符 85"/>
                      <p:cNvCxnSpPr/>
                      <p:nvPr/>
                    </p:nvCxnSpPr>
                    <p:spPr>
                      <a:xfrm>
                        <a:off x="8156145" y="4430628"/>
                        <a:ext cx="0" cy="271378"/>
                      </a:xfrm>
                      <a:prstGeom prst="line">
                        <a:avLst/>
                      </a:prstGeom>
                      <a:grpFill/>
                      <a:ln w="19050" cap="sq">
                        <a:solidFill>
                          <a:srgbClr val="000000"/>
                        </a:solidFill>
                        <a:miter lim="800000"/>
                        <a:tailEnd type="triangle" w="lg" len="lg"/>
                      </a:ln>
                    </p:spPr>
                  </p:cxnSp>
                  <p:sp>
                    <p:nvSpPr>
                      <p:cNvPr id="87" name="Line 7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7728992" y="4136717"/>
                        <a:ext cx="1739453" cy="0"/>
                      </a:xfrm>
                      <a:prstGeom prst="line">
                        <a:avLst/>
                      </a:prstGeom>
                      <a:grpFill/>
                      <a:ln w="19050">
                        <a:solidFill>
                          <a:srgbClr val="000000"/>
                        </a:solidFill>
                        <a:round/>
                        <a:tailEnd type="triangle" w="lg" len="lg"/>
                      </a:ln>
                    </p:spPr>
                    <p:txBody>
                      <a:bodyPr vert="horz" wrap="square" lIns="86699" tIns="43349" rIns="86699" bIns="43349" numCol="1" anchor="t" anchorCtr="0" compatLnSpc="1"/>
                      <a:lstStyle/>
                      <a:p>
                        <a:endParaRPr lang="zh-CN" altLang="en-US" sz="1200">
                          <a:latin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sp>
                    <p:nvSpPr>
                      <p:cNvPr id="88" name="Line 7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8156143" y="4430628"/>
                        <a:ext cx="1312301" cy="0"/>
                      </a:xfrm>
                      <a:prstGeom prst="line">
                        <a:avLst/>
                      </a:prstGeom>
                      <a:grpFill/>
                      <a:ln w="19050" cap="sq">
                        <a:solidFill>
                          <a:srgbClr val="000000"/>
                        </a:solidFill>
                        <a:miter lim="800000"/>
                        <a:tailEnd type="none" w="med" len="lg"/>
                      </a:ln>
                    </p:spPr>
                    <p:txBody>
                      <a:bodyPr vert="horz" wrap="square" lIns="86699" tIns="43349" rIns="86699" bIns="43349" numCol="1" anchor="t" anchorCtr="0" compatLnSpc="1"/>
                      <a:lstStyle/>
                      <a:p>
                        <a:endParaRPr lang="zh-CN" altLang="en-US" sz="1200">
                          <a:latin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sp>
                    <p:nvSpPr>
                      <p:cNvPr id="89" name="Rectangle 10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7592698" y="5536437"/>
                        <a:ext cx="421022" cy="42671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sz="1600" b="1">
                            <a:solidFill>
                              <a:schemeClr val="tx1"/>
                            </a:solidFill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Z</a:t>
                        </a:r>
                        <a:endParaRPr lang="en-US" altLang="zh-CN" sz="1600" b="1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cxnSp>
                    <p:nvCxnSpPr>
                      <p:cNvPr id="90" name="直接连接符 89"/>
                      <p:cNvCxnSpPr/>
                      <p:nvPr/>
                    </p:nvCxnSpPr>
                    <p:spPr>
                      <a:xfrm>
                        <a:off x="7810957" y="5185414"/>
                        <a:ext cx="0" cy="340232"/>
                      </a:xfrm>
                      <a:prstGeom prst="line">
                        <a:avLst/>
                      </a:prstGeom>
                      <a:grpFill/>
                      <a:ln w="19050">
                        <a:solidFill>
                          <a:srgbClr val="000000"/>
                        </a:solidFill>
                        <a:round/>
                        <a:tailEnd type="triangle" w="lg" len="lg"/>
                      </a:ln>
                    </p:spPr>
                  </p:cxnSp>
                  <p:sp>
                    <p:nvSpPr>
                      <p:cNvPr id="91" name="Text Box 10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7378729" y="4679937"/>
                        <a:ext cx="304873" cy="274459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6699" tIns="43349" rIns="86699" bIns="43349" numCol="1" anchor="t" anchorCtr="0" compatLnSpc="1"/>
                      <a:lstStyle/>
                      <a:p>
                        <a:pPr defTabSz="866775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r>
                          <a:rPr lang="en-US" altLang="zh-CN" sz="1200"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A</a:t>
                        </a:r>
                        <a:endParaRPr lang="en-US" altLang="zh-CN" sz="120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sp>
                    <p:nvSpPr>
                      <p:cNvPr id="92" name="Text Box 107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012147" y="4667503"/>
                        <a:ext cx="275426" cy="26212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6699" tIns="43349" rIns="86699" bIns="43349" numCol="1" anchor="t" anchorCtr="0" compatLnSpc="1"/>
                      <a:lstStyle/>
                      <a:p>
                        <a:pPr defTabSz="866775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r>
                          <a:rPr lang="en-US" altLang="zh-CN" sz="1200"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B</a:t>
                        </a:r>
                        <a:endParaRPr lang="en-US" altLang="zh-CN" sz="120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77" name="Text Box 10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42968" y="4854423"/>
                      <a:ext cx="731146" cy="467207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/>
                    <a:lstStyle/>
                    <a:p>
                      <a:pPr defTabSz="866775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ADD</a:t>
                      </a:r>
                      <a:endParaRPr lang="en-US" altLang="zh-CN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78" name="Text Box 4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881822" y="4136717"/>
                      <a:ext cx="410903" cy="244578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/>
                    <a:lstStyle/>
                    <a:p>
                      <a:pPr algn="ctr" defTabSz="866775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X</a:t>
                      </a:r>
                      <a:r>
                        <a:rPr lang="en-US" altLang="zh-CN" sz="1200" baseline="-25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in</a:t>
                      </a:r>
                      <a:endParaRPr lang="en-US" altLang="zh-CN" sz="1200" baseline="-250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79" name="Text Box 3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023263" y="5739133"/>
                      <a:ext cx="716606" cy="404913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/>
                    <a:lstStyle/>
                    <a:p>
                      <a:pPr defTabSz="866775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Z</a:t>
                      </a:r>
                      <a:r>
                        <a:rPr lang="en-US" altLang="zh-CN" sz="1200" baseline="-2500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out</a:t>
                      </a:r>
                      <a:endParaRPr lang="en-US" altLang="zh-CN" sz="1200" baseline="-25000"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80" name="Text Box 1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00923" y="5039764"/>
                      <a:ext cx="731146" cy="467207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/>
                    <a:lstStyle/>
                    <a:p>
                      <a:pPr defTabSz="866775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SUB</a:t>
                      </a:r>
                      <a:endParaRPr lang="en-US" altLang="zh-CN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</p:grpSp>
              <p:cxnSp>
                <p:nvCxnSpPr>
                  <p:cNvPr id="68" name="直接箭头连接符 67"/>
                  <p:cNvCxnSpPr/>
                  <p:nvPr/>
                </p:nvCxnSpPr>
                <p:spPr>
                  <a:xfrm>
                    <a:off x="6139730" y="4192473"/>
                    <a:ext cx="0" cy="276662"/>
                  </a:xfrm>
                  <a:prstGeom prst="straightConnector1">
                    <a:avLst/>
                  </a:prstGeom>
                  <a:grpFill/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  <a:round/>
                    <a:headEnd w="lg" len="lg"/>
                    <a:tailEnd type="stealth" w="lg" len="lg"/>
                  </a:ln>
                </p:spPr>
              </p:cxnSp>
              <p:cxnSp>
                <p:nvCxnSpPr>
                  <p:cNvPr id="69" name="直接箭头连接符 68"/>
                  <p:cNvCxnSpPr/>
                  <p:nvPr/>
                </p:nvCxnSpPr>
                <p:spPr>
                  <a:xfrm rot="5400000" flipV="1">
                    <a:off x="5983433" y="5031228"/>
                    <a:ext cx="312595" cy="0"/>
                  </a:xfrm>
                  <a:prstGeom prst="straightConnector1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tailEnd type="triangle" w="lg" len="lg"/>
                  </a:ln>
                </p:spPr>
              </p:cxnSp>
              <p:sp>
                <p:nvSpPr>
                  <p:cNvPr id="70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12517" y="5189621"/>
                    <a:ext cx="475613" cy="200199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/>
                  <a:lstStyle/>
                  <a:p>
                    <a:pPr defTabSz="86677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zh-CN" altLang="en-US" sz="1100" b="1"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状态</a:t>
                    </a:r>
                    <a:endParaRPr lang="en-US" altLang="zh-CN" sz="1100" b="1" baseline="-25000"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71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14263" y="3927308"/>
                    <a:ext cx="506350" cy="265166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0" tIns="43349" rIns="0" bIns="43349" numCol="1" anchor="t" anchorCtr="0" compatLnSpc="1"/>
                  <a:lstStyle/>
                  <a:p>
                    <a:pPr algn="ctr" defTabSz="86677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zh-CN" sz="1200" err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PSW</a:t>
                    </a:r>
                    <a:r>
                      <a:rPr lang="en-US" altLang="zh-CN" sz="1200" baseline="-25000" err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in</a:t>
                    </a:r>
                    <a:endParaRPr lang="en-US" altLang="zh-CN" sz="1200" baseline="-250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72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5884534" y="4465749"/>
                    <a:ext cx="510393" cy="404590"/>
                  </a:xfrm>
                  <a:prstGeom prst="rect">
                    <a:avLst/>
                  </a:prstGeom>
                  <a:grpFill/>
                  <a:ln w="2857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1400" b="1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PSW</a:t>
                    </a:r>
                    <a:endParaRPr lang="en-US" altLang="zh-CN" sz="1600" b="1">
                      <a:solidFill>
                        <a:schemeClr val="tx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</p:grpSp>
          <p:sp>
            <p:nvSpPr>
              <p:cNvPr id="64" name="Rectangle 104"/>
              <p:cNvSpPr>
                <a:spLocks noChangeArrowheads="1"/>
              </p:cNvSpPr>
              <p:nvPr/>
            </p:nvSpPr>
            <p:spPr bwMode="auto">
              <a:xfrm>
                <a:off x="7054760" y="3678569"/>
                <a:ext cx="399191" cy="40459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X</a:t>
                </a:r>
                <a:endParaRPr lang="en-US" altLang="zh-CN" sz="1600" b="1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5557179" y="1469408"/>
              <a:ext cx="3566805" cy="2168470"/>
              <a:chOff x="5557179" y="1469408"/>
              <a:chExt cx="3566805" cy="2168470"/>
            </a:xfrm>
            <a:noFill/>
          </p:grpSpPr>
          <p:sp>
            <p:nvSpPr>
              <p:cNvPr id="37" name="Rectangle 129"/>
              <p:cNvSpPr>
                <a:spLocks noChangeArrowheads="1"/>
              </p:cNvSpPr>
              <p:nvPr/>
            </p:nvSpPr>
            <p:spPr bwMode="auto">
              <a:xfrm>
                <a:off x="5572419" y="2097917"/>
                <a:ext cx="810414" cy="149137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86699" tIns="43349" rIns="86699" bIns="43349" numCol="1" anchor="ctr" anchorCtr="1" compatLnSpc="1"/>
              <a:lstStyle/>
              <a:p>
                <a:pPr algn="ctr"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b="1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MEM</a:t>
                </a:r>
                <a:endParaRPr lang="en-US" altLang="zh-CN" sz="1600" b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H="1">
                <a:off x="6403153" y="3049806"/>
                <a:ext cx="1046745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tailEnd type="none" w="lg" len="lg"/>
              </a:ln>
            </p:spPr>
          </p:cxnSp>
          <p:sp>
            <p:nvSpPr>
              <p:cNvPr id="39" name="等腰三角形 38"/>
              <p:cNvSpPr/>
              <p:nvPr/>
            </p:nvSpPr>
            <p:spPr>
              <a:xfrm rot="16200000">
                <a:off x="6809050" y="2970267"/>
                <a:ext cx="150880" cy="141013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algn="ctr"/>
                <a:endParaRPr lang="zh-CN" altLang="en-US" sz="12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40" name="Line 7"/>
              <p:cNvSpPr>
                <a:spLocks noChangeShapeType="1"/>
              </p:cNvSpPr>
              <p:nvPr/>
            </p:nvSpPr>
            <p:spPr bwMode="auto">
              <a:xfrm>
                <a:off x="6400896" y="3197651"/>
                <a:ext cx="1046744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2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7991932" y="3213009"/>
                <a:ext cx="1121174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tailEnd type="none" w="lg" len="lg"/>
              </a:ln>
            </p:spPr>
          </p:cxnSp>
          <p:sp>
            <p:nvSpPr>
              <p:cNvPr id="42" name="等腰三角形 41"/>
              <p:cNvSpPr/>
              <p:nvPr/>
            </p:nvSpPr>
            <p:spPr>
              <a:xfrm rot="5400000" flipH="1">
                <a:off x="8633618" y="3143229"/>
                <a:ext cx="150880" cy="141013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2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43" name="Line 7"/>
              <p:cNvSpPr>
                <a:spLocks noChangeShapeType="1"/>
              </p:cNvSpPr>
              <p:nvPr/>
            </p:nvSpPr>
            <p:spPr bwMode="auto">
              <a:xfrm flipH="1">
                <a:off x="8310220" y="2249954"/>
                <a:ext cx="812675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2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44" name="Rectangle 104"/>
              <p:cNvSpPr>
                <a:spLocks noChangeArrowheads="1"/>
              </p:cNvSpPr>
              <p:nvPr/>
            </p:nvSpPr>
            <p:spPr bwMode="auto">
              <a:xfrm>
                <a:off x="7454688" y="2160845"/>
                <a:ext cx="847833" cy="40459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AR</a:t>
                </a:r>
                <a:endParaRPr lang="en-US" altLang="zh-CN" sz="1600" b="1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45" name="Rectangle 104"/>
              <p:cNvSpPr>
                <a:spLocks noChangeArrowheads="1"/>
              </p:cNvSpPr>
              <p:nvPr/>
            </p:nvSpPr>
            <p:spPr bwMode="auto">
              <a:xfrm>
                <a:off x="7454688" y="2937082"/>
                <a:ext cx="847833" cy="40459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 anchorCtr="1"/>
              <a:lstStyle/>
              <a:p>
                <a:pPr algn="ctr"/>
                <a:r>
                  <a:rPr lang="en-US" altLang="zh-CN" sz="1600" b="1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DR</a:t>
                </a:r>
                <a:endParaRPr lang="en-US" altLang="zh-CN" sz="1600" b="1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46" name="直接箭头连接符 45"/>
              <p:cNvCxnSpPr/>
              <p:nvPr/>
            </p:nvCxnSpPr>
            <p:spPr>
              <a:xfrm flipH="1">
                <a:off x="8318122" y="2462479"/>
                <a:ext cx="332495" cy="0"/>
              </a:xfrm>
              <a:prstGeom prst="straightConnector1">
                <a:avLst/>
              </a:prstGeom>
              <a:grp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 w="lg" len="lg"/>
                <a:tailEnd type="stealth" w="lg" len="lg"/>
              </a:ln>
            </p:spPr>
          </p:cxnSp>
          <p:sp>
            <p:nvSpPr>
              <p:cNvPr id="47" name="Line 127"/>
              <p:cNvSpPr>
                <a:spLocks noChangeShapeType="1"/>
              </p:cNvSpPr>
              <p:nvPr/>
            </p:nvSpPr>
            <p:spPr bwMode="auto">
              <a:xfrm>
                <a:off x="6180646" y="1744989"/>
                <a:ext cx="0" cy="339619"/>
              </a:xfrm>
              <a:prstGeom prst="line">
                <a:avLst/>
              </a:prstGeom>
              <a:grp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 w="lg" len="lg"/>
                <a:tailEnd type="stealth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2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48" name="直接箭头连接符 47"/>
              <p:cNvCxnSpPr/>
              <p:nvPr/>
            </p:nvCxnSpPr>
            <p:spPr>
              <a:xfrm>
                <a:off x="7620496" y="2648214"/>
                <a:ext cx="0" cy="276662"/>
              </a:xfrm>
              <a:prstGeom prst="straightConnector1">
                <a:avLst/>
              </a:prstGeom>
              <a:grp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 w="lg" len="lg"/>
                <a:tailEnd type="stealth" w="lg" len="lg"/>
              </a:ln>
            </p:spPr>
          </p:cxnSp>
          <p:sp>
            <p:nvSpPr>
              <p:cNvPr id="49" name="Line 7"/>
              <p:cNvSpPr>
                <a:spLocks noChangeShapeType="1"/>
              </p:cNvSpPr>
              <p:nvPr/>
            </p:nvSpPr>
            <p:spPr bwMode="auto">
              <a:xfrm flipH="1">
                <a:off x="8311309" y="3056935"/>
                <a:ext cx="812675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2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50" name="直接箭头连接符 49"/>
              <p:cNvCxnSpPr/>
              <p:nvPr/>
            </p:nvCxnSpPr>
            <p:spPr>
              <a:xfrm>
                <a:off x="8117102" y="2652353"/>
                <a:ext cx="0" cy="276662"/>
              </a:xfrm>
              <a:prstGeom prst="straightConnector1">
                <a:avLst/>
              </a:prstGeom>
              <a:grp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 w="lg" len="lg"/>
                <a:tailEnd type="stealth" w="lg" len="lg"/>
              </a:ln>
            </p:spPr>
          </p:cxnSp>
          <p:grpSp>
            <p:nvGrpSpPr>
              <p:cNvPr id="51" name="组合 50"/>
              <p:cNvGrpSpPr/>
              <p:nvPr/>
            </p:nvGrpSpPr>
            <p:grpSpPr>
              <a:xfrm>
                <a:off x="7627329" y="3359499"/>
                <a:ext cx="499781" cy="278379"/>
                <a:chOff x="1081011" y="4795829"/>
                <a:chExt cx="527112" cy="293603"/>
              </a:xfrm>
              <a:grpFill/>
            </p:grpSpPr>
            <p:cxnSp>
              <p:nvCxnSpPr>
                <p:cNvPr id="61" name="直接箭头连接符 60"/>
                <p:cNvCxnSpPr/>
                <p:nvPr/>
              </p:nvCxnSpPr>
              <p:spPr>
                <a:xfrm flipV="1">
                  <a:off x="1081011" y="4797640"/>
                  <a:ext cx="0" cy="291792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 w="lg" len="lg"/>
                  <a:tailEnd type="stealth" w="lg" len="lg"/>
                </a:ln>
              </p:spPr>
            </p:cxnSp>
            <p:cxnSp>
              <p:nvCxnSpPr>
                <p:cNvPr id="62" name="直接箭头连接符 61"/>
                <p:cNvCxnSpPr/>
                <p:nvPr/>
              </p:nvCxnSpPr>
              <p:spPr>
                <a:xfrm flipV="1">
                  <a:off x="1608123" y="4795829"/>
                  <a:ext cx="0" cy="291792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 w="lg" len="lg"/>
                  <a:tailEnd type="stealth" w="lg" len="lg"/>
                </a:ln>
              </p:spPr>
            </p:cxnSp>
          </p:grpSp>
          <p:sp>
            <p:nvSpPr>
              <p:cNvPr id="52" name="Text Box 125"/>
              <p:cNvSpPr txBox="1">
                <a:spLocks noChangeArrowheads="1"/>
              </p:cNvSpPr>
              <p:nvPr/>
            </p:nvSpPr>
            <p:spPr bwMode="auto">
              <a:xfrm>
                <a:off x="5557179" y="1469408"/>
                <a:ext cx="482671" cy="26227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/>
              <a:lstStyle/>
              <a:p>
                <a:pPr algn="ctr"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Write</a:t>
                </a:r>
                <a:endPara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53" name="Text Box 126"/>
              <p:cNvSpPr txBox="1">
                <a:spLocks noChangeArrowheads="1"/>
              </p:cNvSpPr>
              <p:nvPr/>
            </p:nvSpPr>
            <p:spPr bwMode="auto">
              <a:xfrm>
                <a:off x="6045841" y="1469408"/>
                <a:ext cx="417020" cy="27058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/>
              <a:lstStyle/>
              <a:p>
                <a:pPr algn="ctr"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Read</a:t>
                </a:r>
                <a:endPara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54" name="Text Box 50"/>
              <p:cNvSpPr txBox="1">
                <a:spLocks noChangeArrowheads="1"/>
              </p:cNvSpPr>
              <p:nvPr/>
            </p:nvSpPr>
            <p:spPr bwMode="auto">
              <a:xfrm>
                <a:off x="8670400" y="2318328"/>
                <a:ext cx="379488" cy="25757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AR</a:t>
                </a:r>
                <a:r>
                  <a:rPr lang="en-US" altLang="zh-CN" sz="1200" baseline="-2500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lang="en-US" altLang="zh-CN" sz="1200" baseline="-250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55" name="Text Box 49"/>
              <p:cNvSpPr txBox="1">
                <a:spLocks noChangeArrowheads="1"/>
              </p:cNvSpPr>
              <p:nvPr/>
            </p:nvSpPr>
            <p:spPr bwMode="auto">
              <a:xfrm>
                <a:off x="8194161" y="2623713"/>
                <a:ext cx="370648" cy="26766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DR</a:t>
                </a:r>
                <a:r>
                  <a:rPr lang="en-US" altLang="zh-CN" sz="1200" baseline="-2500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lang="en-US" altLang="zh-CN" sz="1200" baseline="-250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56" name="Text Box 48"/>
              <p:cNvSpPr txBox="1">
                <a:spLocks noChangeArrowheads="1"/>
              </p:cNvSpPr>
              <p:nvPr/>
            </p:nvSpPr>
            <p:spPr bwMode="auto">
              <a:xfrm>
                <a:off x="8164753" y="3336617"/>
                <a:ext cx="520246" cy="26756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/>
              <a:lstStyle/>
              <a:p>
                <a:pPr algn="ctr"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DR</a:t>
                </a:r>
                <a:r>
                  <a:rPr lang="en-US" altLang="zh-CN" sz="1200" baseline="-2500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lang="en-US" altLang="zh-CN" sz="1200" baseline="-250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57" name="Text Box 9"/>
              <p:cNvSpPr txBox="1">
                <a:spLocks noChangeArrowheads="1"/>
              </p:cNvSpPr>
              <p:nvPr/>
            </p:nvSpPr>
            <p:spPr bwMode="auto">
              <a:xfrm>
                <a:off x="6961579" y="2623713"/>
                <a:ext cx="657847" cy="2605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DRE</a:t>
                </a:r>
                <a:r>
                  <a:rPr lang="en-US" altLang="zh-CN" sz="1200" baseline="-2500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lang="en-US" altLang="zh-CN" sz="1200" baseline="-250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58" name="Text Box 8"/>
              <p:cNvSpPr txBox="1">
                <a:spLocks noChangeArrowheads="1"/>
              </p:cNvSpPr>
              <p:nvPr/>
            </p:nvSpPr>
            <p:spPr bwMode="auto">
              <a:xfrm>
                <a:off x="7039350" y="3336617"/>
                <a:ext cx="605501" cy="26150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/>
              <a:lstStyle/>
              <a:p>
                <a:pPr algn="ctr"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DRE</a:t>
                </a:r>
                <a:r>
                  <a:rPr lang="en-US" altLang="zh-CN" sz="1200" baseline="-2500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lang="en-US" altLang="zh-CN" sz="1200" baseline="-250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59" name="Line 7"/>
              <p:cNvSpPr>
                <a:spLocks noChangeShapeType="1"/>
              </p:cNvSpPr>
              <p:nvPr/>
            </p:nvSpPr>
            <p:spPr bwMode="auto">
              <a:xfrm flipH="1">
                <a:off x="6400896" y="2352661"/>
                <a:ext cx="1038419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2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60" name="Line 127"/>
              <p:cNvSpPr>
                <a:spLocks noChangeShapeType="1"/>
              </p:cNvSpPr>
              <p:nvPr/>
            </p:nvSpPr>
            <p:spPr bwMode="auto">
              <a:xfrm>
                <a:off x="5809171" y="1744989"/>
                <a:ext cx="0" cy="339619"/>
              </a:xfrm>
              <a:prstGeom prst="line">
                <a:avLst/>
              </a:prstGeom>
              <a:grp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 w="lg" len="lg"/>
                <a:tailEnd type="stealth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2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9209932" y="3236717"/>
              <a:ext cx="2408560" cy="772225"/>
              <a:chOff x="9209932" y="3236717"/>
              <a:chExt cx="2408560" cy="772225"/>
            </a:xfrm>
            <a:noFill/>
          </p:grpSpPr>
          <p:sp>
            <p:nvSpPr>
              <p:cNvPr id="24" name="Text Box 8"/>
              <p:cNvSpPr txBox="1">
                <a:spLocks noChangeArrowheads="1"/>
              </p:cNvSpPr>
              <p:nvPr/>
            </p:nvSpPr>
            <p:spPr bwMode="auto">
              <a:xfrm>
                <a:off x="9491034" y="3727650"/>
                <a:ext cx="702657" cy="25480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/>
              <a:lstStyle/>
              <a:p>
                <a:pPr algn="ctr"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IR(A)</a:t>
                </a:r>
                <a:r>
                  <a:rPr lang="en-US" altLang="zh-CN" sz="1200" baseline="-25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lang="en-US" altLang="zh-CN" sz="1200" baseline="-250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9209932" y="3236717"/>
                <a:ext cx="2408560" cy="772225"/>
                <a:chOff x="9209932" y="3236717"/>
                <a:chExt cx="2408560" cy="772225"/>
              </a:xfrm>
              <a:grpFill/>
            </p:grpSpPr>
            <p:sp>
              <p:nvSpPr>
                <p:cNvPr id="26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11167382" y="3236717"/>
                  <a:ext cx="362360" cy="38391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/>
                <a:lstStyle/>
                <a:p>
                  <a:pPr defTabSz="86677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20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IR</a:t>
                  </a:r>
                  <a:r>
                    <a:rPr lang="en-US" altLang="zh-CN" sz="1200" baseline="-2500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in</a:t>
                  </a:r>
                  <a:endParaRPr lang="en-US" altLang="zh-CN" sz="1200" baseline="-25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27" name="组合 26"/>
                <p:cNvGrpSpPr/>
                <p:nvPr/>
              </p:nvGrpSpPr>
              <p:grpSpPr>
                <a:xfrm>
                  <a:off x="9209932" y="3298292"/>
                  <a:ext cx="2408560" cy="710650"/>
                  <a:chOff x="9570959" y="3543889"/>
                  <a:chExt cx="2540278" cy="749514"/>
                </a:xfrm>
                <a:grpFill/>
              </p:grpSpPr>
              <p:sp>
                <p:nvSpPr>
                  <p:cNvPr id="30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10346761" y="3543889"/>
                    <a:ext cx="1136184" cy="426716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600" b="1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IR</a:t>
                    </a:r>
                    <a:endParaRPr lang="en-US" altLang="zh-CN" sz="1600" b="1">
                      <a:solidFill>
                        <a:schemeClr val="tx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31" name="Line 7"/>
                  <p:cNvSpPr>
                    <a:spLocks noChangeShapeType="1"/>
                  </p:cNvSpPr>
                  <p:nvPr/>
                </p:nvSpPr>
                <p:spPr bwMode="auto">
                  <a:xfrm>
                    <a:off x="9570959" y="3693080"/>
                    <a:ext cx="768531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/>
                  <a:lstStyle/>
                  <a:p>
                    <a:endParaRPr lang="zh-CN" altLang="en-US" sz="1200"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grpSp>
                <p:nvGrpSpPr>
                  <p:cNvPr id="32" name="组合 31"/>
                  <p:cNvGrpSpPr/>
                  <p:nvPr/>
                </p:nvGrpSpPr>
                <p:grpSpPr>
                  <a:xfrm rot="16200000">
                    <a:off x="9875660" y="3482511"/>
                    <a:ext cx="159131" cy="768533"/>
                    <a:chOff x="6712622" y="6427719"/>
                    <a:chExt cx="159131" cy="768533"/>
                  </a:xfrm>
                  <a:grpFill/>
                </p:grpSpPr>
                <p:cxnSp>
                  <p:nvCxnSpPr>
                    <p:cNvPr id="35" name="直接连接符 34"/>
                    <p:cNvCxnSpPr/>
                    <p:nvPr/>
                  </p:nvCxnSpPr>
                  <p:spPr>
                    <a:xfrm rot="5400000" flipH="1">
                      <a:off x="6407921" y="6811986"/>
                      <a:ext cx="768533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tailEnd type="none" w="lg" len="lg"/>
                    </a:ln>
                  </p:spPr>
                </p:cxnSp>
                <p:sp>
                  <p:nvSpPr>
                    <p:cNvPr id="36" name="等腰三角形 35"/>
                    <p:cNvSpPr/>
                    <p:nvPr/>
                  </p:nvSpPr>
                  <p:spPr>
                    <a:xfrm>
                      <a:off x="6712622" y="6708917"/>
                      <a:ext cx="159131" cy="148725"/>
                    </a:xfrm>
                    <a:prstGeom prst="triangl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rgbClr val="000000"/>
                      </a:solidFill>
                      <a:rou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/>
                    <a:lstStyle/>
                    <a:p>
                      <a:endParaRPr lang="zh-CN" altLang="en-US" sz="1200"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</p:grpSp>
              <p:cxnSp>
                <p:nvCxnSpPr>
                  <p:cNvPr id="33" name="直接箭头连接符 32"/>
                  <p:cNvCxnSpPr/>
                  <p:nvPr/>
                </p:nvCxnSpPr>
                <p:spPr>
                  <a:xfrm flipH="1">
                    <a:off x="11493512" y="3751250"/>
                    <a:ext cx="473891" cy="0"/>
                  </a:xfrm>
                  <a:prstGeom prst="straightConnector1">
                    <a:avLst/>
                  </a:prstGeom>
                  <a:grpFill/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  <a:round/>
                    <a:headEnd w="lg" len="lg"/>
                    <a:tailEnd type="stealth" w="lg" len="lg"/>
                  </a:ln>
                </p:spPr>
              </p:cxnSp>
              <p:sp>
                <p:nvSpPr>
                  <p:cNvPr id="34" name="Text Box 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334090" y="4011366"/>
                    <a:ext cx="777147" cy="28203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0" tIns="43349" rIns="0" bIns="43349" numCol="1" anchor="t" anchorCtr="0" compatLnSpc="1"/>
                  <a:lstStyle>
                    <a:defPPr>
                      <a:defRPr lang="zh-CN"/>
                    </a:defPPr>
                    <a:lvl1pPr marR="0" lvl="0" indent="0" eaLnBrk="0" fontAlgn="base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 kumimoji="0" sz="1600" b="0" i="0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defRPr>
                    </a:lvl1pPr>
                  </a:lstStyle>
                  <a:p>
                    <a:r>
                      <a:rPr lang="en-US" altLang="zh-CN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IR(I)</a:t>
                    </a:r>
                    <a:r>
                      <a:rPr lang="en-US" altLang="zh-CN" sz="1200" baseline="-250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out</a:t>
                    </a:r>
                    <a:endParaRPr lang="en-US" altLang="zh-CN" sz="1200" baseline="-250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cxnSp>
              <p:nvCxnSpPr>
                <p:cNvPr id="28" name="直接箭头连接符 27"/>
                <p:cNvCxnSpPr/>
                <p:nvPr/>
              </p:nvCxnSpPr>
              <p:spPr>
                <a:xfrm flipV="1">
                  <a:off x="10216379" y="3710504"/>
                  <a:ext cx="0" cy="276662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 w="lg" len="lg"/>
                  <a:tailEnd type="stealth" w="lg" len="lg"/>
                </a:ln>
              </p:spPr>
            </p:cxnSp>
            <p:cxnSp>
              <p:nvCxnSpPr>
                <p:cNvPr id="29" name="直接箭头连接符 28"/>
                <p:cNvCxnSpPr/>
                <p:nvPr/>
              </p:nvCxnSpPr>
              <p:spPr>
                <a:xfrm flipV="1">
                  <a:off x="10792731" y="3710504"/>
                  <a:ext cx="0" cy="276662"/>
                </a:xfrm>
                <a:prstGeom prst="straightConnector1">
                  <a:avLst/>
                </a:prstGeom>
                <a:grp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 w="lg" len="lg"/>
                  <a:tailEnd type="stealth" w="lg" len="lg"/>
                </a:ln>
              </p:spPr>
            </p:cxnSp>
          </p:grpSp>
        </p:grpSp>
      </p:grpSp>
      <p:sp>
        <p:nvSpPr>
          <p:cNvPr id="170" name="Line 7"/>
          <p:cNvSpPr>
            <a:spLocks noChangeShapeType="1"/>
          </p:cNvSpPr>
          <p:nvPr/>
        </p:nvSpPr>
        <p:spPr bwMode="auto">
          <a:xfrm flipH="1">
            <a:off x="6408649" y="2353636"/>
            <a:ext cx="1038419" cy="0"/>
          </a:xfrm>
          <a:prstGeom prst="line">
            <a:avLst/>
          </a:prstGeom>
          <a:noFill/>
          <a:ln w="57150">
            <a:solidFill>
              <a:srgbClr val="59B2FF"/>
            </a:solidFill>
            <a:round/>
            <a:headEnd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120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8319753" y="1847965"/>
            <a:ext cx="804234" cy="150880"/>
            <a:chOff x="8319753" y="1847965"/>
            <a:chExt cx="804234" cy="150880"/>
          </a:xfrm>
        </p:grpSpPr>
        <p:cxnSp>
          <p:nvCxnSpPr>
            <p:cNvPr id="172" name="直接连接符 171"/>
            <p:cNvCxnSpPr/>
            <p:nvPr/>
          </p:nvCxnSpPr>
          <p:spPr>
            <a:xfrm>
              <a:off x="8319753" y="1931629"/>
              <a:ext cx="804234" cy="0"/>
            </a:xfrm>
            <a:prstGeom prst="line">
              <a:avLst/>
            </a:prstGeom>
            <a:solidFill>
              <a:srgbClr val="59B2FF"/>
            </a:solidFill>
            <a:ln w="57150">
              <a:solidFill>
                <a:srgbClr val="59B2FF"/>
              </a:solidFill>
              <a:round/>
              <a:tailEnd type="none" w="lg" len="lg"/>
            </a:ln>
          </p:spPr>
        </p:cxnSp>
        <p:sp>
          <p:nvSpPr>
            <p:cNvPr id="173" name="等腰三角形 172"/>
            <p:cNvSpPr/>
            <p:nvPr/>
          </p:nvSpPr>
          <p:spPr>
            <a:xfrm rot="5400000" flipH="1">
              <a:off x="8633621" y="1852898"/>
              <a:ext cx="150880" cy="141013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59B2FF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74" name="Rectangle 104"/>
          <p:cNvSpPr>
            <a:spLocks noChangeArrowheads="1"/>
          </p:cNvSpPr>
          <p:nvPr/>
        </p:nvSpPr>
        <p:spPr bwMode="auto">
          <a:xfrm>
            <a:off x="7463479" y="1610460"/>
            <a:ext cx="847833" cy="404591"/>
          </a:xfrm>
          <a:prstGeom prst="rect">
            <a:avLst/>
          </a:prstGeom>
          <a:solidFill>
            <a:srgbClr val="59B2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en-US" altLang="zh-CN" sz="1600" b="1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75" name="组合 174"/>
          <p:cNvGrpSpPr/>
          <p:nvPr/>
        </p:nvGrpSpPr>
        <p:grpSpPr>
          <a:xfrm>
            <a:off x="6940931" y="1878569"/>
            <a:ext cx="516039" cy="284527"/>
            <a:chOff x="6940931" y="1878569"/>
            <a:chExt cx="516039" cy="284527"/>
          </a:xfrm>
        </p:grpSpPr>
        <p:cxnSp>
          <p:nvCxnSpPr>
            <p:cNvPr id="176" name="直接箭头连接符 175"/>
            <p:cNvCxnSpPr/>
            <p:nvPr/>
          </p:nvCxnSpPr>
          <p:spPr>
            <a:xfrm>
              <a:off x="6940931" y="1914798"/>
              <a:ext cx="516039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7" name="Text Box 52"/>
            <p:cNvSpPr txBox="1">
              <a:spLocks noChangeArrowheads="1"/>
            </p:cNvSpPr>
            <p:nvPr/>
          </p:nvSpPr>
          <p:spPr bwMode="auto">
            <a:xfrm>
              <a:off x="6953117" y="1878569"/>
              <a:ext cx="396795" cy="28452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78" name="组合 177"/>
          <p:cNvGrpSpPr/>
          <p:nvPr/>
        </p:nvGrpSpPr>
        <p:grpSpPr>
          <a:xfrm>
            <a:off x="8318122" y="2318328"/>
            <a:ext cx="731766" cy="257570"/>
            <a:chOff x="8318122" y="2318328"/>
            <a:chExt cx="731766" cy="257570"/>
          </a:xfrm>
        </p:grpSpPr>
        <p:cxnSp>
          <p:nvCxnSpPr>
            <p:cNvPr id="179" name="直接箭头连接符 178"/>
            <p:cNvCxnSpPr/>
            <p:nvPr/>
          </p:nvCxnSpPr>
          <p:spPr>
            <a:xfrm flipH="1">
              <a:off x="8318122" y="2462479"/>
              <a:ext cx="332495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0" name="Text Box 50"/>
            <p:cNvSpPr txBox="1">
              <a:spLocks noChangeArrowheads="1"/>
            </p:cNvSpPr>
            <p:nvPr/>
          </p:nvSpPr>
          <p:spPr bwMode="auto">
            <a:xfrm>
              <a:off x="8670400" y="2318328"/>
              <a:ext cx="379488" cy="257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81" name="组合 180"/>
          <p:cNvGrpSpPr/>
          <p:nvPr/>
        </p:nvGrpSpPr>
        <p:grpSpPr>
          <a:xfrm>
            <a:off x="7471096" y="2249954"/>
            <a:ext cx="1659419" cy="1610429"/>
            <a:chOff x="7463476" y="2249954"/>
            <a:chExt cx="1659419" cy="1610429"/>
          </a:xfrm>
        </p:grpSpPr>
        <p:sp>
          <p:nvSpPr>
            <p:cNvPr id="182" name="Line 7"/>
            <p:cNvSpPr>
              <a:spLocks noChangeShapeType="1"/>
            </p:cNvSpPr>
            <p:nvPr/>
          </p:nvSpPr>
          <p:spPr bwMode="auto">
            <a:xfrm flipH="1">
              <a:off x="8310220" y="2249954"/>
              <a:ext cx="812675" cy="0"/>
            </a:xfrm>
            <a:prstGeom prst="line">
              <a:avLst/>
            </a:prstGeom>
            <a:noFill/>
            <a:ln w="57150">
              <a:solidFill>
                <a:srgbClr val="59B2FF"/>
              </a:solidFill>
              <a:round/>
              <a:headEnd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3" name="Line 7"/>
            <p:cNvSpPr>
              <a:spLocks noChangeShapeType="1"/>
            </p:cNvSpPr>
            <p:nvPr/>
          </p:nvSpPr>
          <p:spPr bwMode="auto">
            <a:xfrm flipH="1">
              <a:off x="7463476" y="3860383"/>
              <a:ext cx="1649260" cy="0"/>
            </a:xfrm>
            <a:prstGeom prst="line">
              <a:avLst/>
            </a:prstGeom>
            <a:noFill/>
            <a:ln w="57150">
              <a:solidFill>
                <a:srgbClr val="59B2FF"/>
              </a:solidFill>
              <a:round/>
              <a:headEnd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6660233" y="3860383"/>
            <a:ext cx="389597" cy="231896"/>
            <a:chOff x="6660233" y="3860383"/>
            <a:chExt cx="389597" cy="231896"/>
          </a:xfrm>
        </p:grpSpPr>
        <p:cxnSp>
          <p:nvCxnSpPr>
            <p:cNvPr id="185" name="直接箭头连接符 184"/>
            <p:cNvCxnSpPr/>
            <p:nvPr/>
          </p:nvCxnSpPr>
          <p:spPr>
            <a:xfrm>
              <a:off x="6676599" y="3873622"/>
              <a:ext cx="373231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6" name="Text Box 46"/>
            <p:cNvSpPr txBox="1">
              <a:spLocks noChangeArrowheads="1"/>
            </p:cNvSpPr>
            <p:nvPr/>
          </p:nvSpPr>
          <p:spPr bwMode="auto">
            <a:xfrm>
              <a:off x="6660233" y="3860383"/>
              <a:ext cx="389597" cy="231896"/>
            </a:xfrm>
            <a:prstGeom prst="rect">
              <a:avLst/>
            </a:prstGeom>
            <a:noFill/>
            <a:ln w="25400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X</a:t>
              </a:r>
              <a:r>
                <a:rPr lang="en-US" altLang="zh-CN" sz="1200" baseline="-250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87" name="Rectangle 104"/>
          <p:cNvSpPr>
            <a:spLocks noChangeArrowheads="1"/>
          </p:cNvSpPr>
          <p:nvPr/>
        </p:nvSpPr>
        <p:spPr bwMode="auto">
          <a:xfrm>
            <a:off x="7454688" y="2160845"/>
            <a:ext cx="847833" cy="404590"/>
          </a:xfrm>
          <a:prstGeom prst="rect">
            <a:avLst/>
          </a:prstGeom>
          <a:solidFill>
            <a:srgbClr val="59B2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</a:t>
            </a:r>
            <a:endParaRPr lang="en-US" altLang="zh-CN" sz="1600" b="1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88" name="直接连接符 187"/>
          <p:cNvCxnSpPr/>
          <p:nvPr/>
        </p:nvCxnSpPr>
        <p:spPr>
          <a:xfrm>
            <a:off x="7264918" y="4054179"/>
            <a:ext cx="0" cy="342803"/>
          </a:xfrm>
          <a:prstGeom prst="line">
            <a:avLst/>
          </a:prstGeom>
          <a:noFill/>
          <a:ln w="57150">
            <a:solidFill>
              <a:srgbClr val="59B2FF"/>
            </a:solidFill>
            <a:round/>
            <a:headEnd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9" name="Rectangle 104"/>
          <p:cNvSpPr>
            <a:spLocks noChangeArrowheads="1"/>
          </p:cNvSpPr>
          <p:nvPr/>
        </p:nvSpPr>
        <p:spPr bwMode="auto">
          <a:xfrm>
            <a:off x="7054760" y="3678569"/>
            <a:ext cx="399191" cy="404590"/>
          </a:xfrm>
          <a:prstGeom prst="rect">
            <a:avLst/>
          </a:prstGeom>
          <a:solidFill>
            <a:srgbClr val="59B2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  <a:endParaRPr lang="en-US" altLang="zh-CN" sz="1600" b="1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90" name="上下箭头 189"/>
          <p:cNvSpPr/>
          <p:nvPr/>
        </p:nvSpPr>
        <p:spPr>
          <a:xfrm>
            <a:off x="9074049" y="1226542"/>
            <a:ext cx="177326" cy="4934647"/>
          </a:xfrm>
          <a:prstGeom prst="upDownArrow">
            <a:avLst/>
          </a:prstGeom>
          <a:solidFill>
            <a:srgbClr val="59B2FF"/>
          </a:solidFill>
          <a:ln w="12700">
            <a:solidFill>
              <a:srgbClr val="000000"/>
            </a:solidFill>
            <a:miter lim="800000"/>
          </a:ln>
          <a:effectLst/>
        </p:spPr>
        <p:txBody>
          <a:bodyPr vert="eaVert" wrap="square" lIns="86699" tIns="43349" rIns="86699" bIns="43349" numCol="1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60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91" name="组合 190"/>
          <p:cNvGrpSpPr/>
          <p:nvPr/>
        </p:nvGrpSpPr>
        <p:grpSpPr>
          <a:xfrm>
            <a:off x="8112815" y="4367614"/>
            <a:ext cx="1035613" cy="442981"/>
            <a:chOff x="8112815" y="4367614"/>
            <a:chExt cx="1035613" cy="442981"/>
          </a:xfrm>
        </p:grpSpPr>
        <p:cxnSp>
          <p:nvCxnSpPr>
            <p:cNvPr id="192" name="直接箭头连接符 191"/>
            <p:cNvCxnSpPr/>
            <p:nvPr/>
          </p:nvCxnSpPr>
          <p:spPr>
            <a:xfrm flipH="1">
              <a:off x="8112815" y="4522590"/>
              <a:ext cx="516040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3" name="Text Box 123"/>
            <p:cNvSpPr txBox="1">
              <a:spLocks noChangeArrowheads="1"/>
            </p:cNvSpPr>
            <p:nvPr/>
          </p:nvSpPr>
          <p:spPr bwMode="auto">
            <a:xfrm>
              <a:off x="8557603" y="4367614"/>
              <a:ext cx="590825" cy="442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+4</a:t>
              </a:r>
              <a:endParaRPr lang="en-US" altLang="zh-CN" sz="12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cxnSp>
        <p:nvCxnSpPr>
          <p:cNvPr id="194" name="直接连接符 193"/>
          <p:cNvCxnSpPr/>
          <p:nvPr/>
        </p:nvCxnSpPr>
        <p:spPr>
          <a:xfrm>
            <a:off x="7541190" y="4854703"/>
            <a:ext cx="0" cy="322590"/>
          </a:xfrm>
          <a:prstGeom prst="line">
            <a:avLst/>
          </a:prstGeom>
          <a:noFill/>
          <a:ln w="57150">
            <a:solidFill>
              <a:srgbClr val="ED7D31"/>
            </a:solidFill>
            <a:round/>
            <a:headEnd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95" name="组合 194"/>
          <p:cNvGrpSpPr/>
          <p:nvPr/>
        </p:nvGrpSpPr>
        <p:grpSpPr>
          <a:xfrm>
            <a:off x="6923106" y="4364631"/>
            <a:ext cx="1285607" cy="488596"/>
            <a:chOff x="7076668" y="4516047"/>
            <a:chExt cx="1285607" cy="488596"/>
          </a:xfrm>
          <a:effectLst/>
        </p:grpSpPr>
        <p:sp>
          <p:nvSpPr>
            <p:cNvPr id="196" name="任意多边形 195"/>
            <p:cNvSpPr/>
            <p:nvPr/>
          </p:nvSpPr>
          <p:spPr>
            <a:xfrm rot="10800000">
              <a:off x="7076668" y="4548237"/>
              <a:ext cx="1285607" cy="456406"/>
            </a:xfrm>
            <a:custGeom>
              <a:avLst/>
              <a:gdLst>
                <a:gd name="connsiteX0" fmla="*/ 1285607 w 1285607"/>
                <a:gd name="connsiteY0" fmla="*/ 456406 h 456406"/>
                <a:gd name="connsiteX1" fmla="*/ 734578 w 1285607"/>
                <a:gd name="connsiteY1" fmla="*/ 456406 h 456406"/>
                <a:gd name="connsiteX2" fmla="*/ 642803 w 1285607"/>
                <a:gd name="connsiteY2" fmla="*/ 344736 h 456406"/>
                <a:gd name="connsiteX3" fmla="*/ 551028 w 1285607"/>
                <a:gd name="connsiteY3" fmla="*/ 456406 h 456406"/>
                <a:gd name="connsiteX4" fmla="*/ 0 w 1285607"/>
                <a:gd name="connsiteY4" fmla="*/ 456406 h 456406"/>
                <a:gd name="connsiteX5" fmla="*/ 437954 w 1285607"/>
                <a:gd name="connsiteY5" fmla="*/ 0 h 456406"/>
                <a:gd name="connsiteX6" fmla="*/ 847653 w 1285607"/>
                <a:gd name="connsiteY6" fmla="*/ 0 h 45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5607" h="456406">
                  <a:moveTo>
                    <a:pt x="1285607" y="456406"/>
                  </a:moveTo>
                  <a:lnTo>
                    <a:pt x="734578" y="456406"/>
                  </a:lnTo>
                  <a:lnTo>
                    <a:pt x="642803" y="344736"/>
                  </a:lnTo>
                  <a:lnTo>
                    <a:pt x="551028" y="456406"/>
                  </a:lnTo>
                  <a:lnTo>
                    <a:pt x="0" y="456406"/>
                  </a:lnTo>
                  <a:lnTo>
                    <a:pt x="437954" y="0"/>
                  </a:lnTo>
                  <a:lnTo>
                    <a:pt x="847653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200">
                <a:solidFill>
                  <a:schemeClr val="tx1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97" name="矩形 196"/>
            <p:cNvSpPr/>
            <p:nvPr/>
          </p:nvSpPr>
          <p:spPr>
            <a:xfrm>
              <a:off x="7409510" y="4627653"/>
              <a:ext cx="601447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lang="zh-CN" altLang="en-US" sz="160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98" name="Text Box 108"/>
            <p:cNvSpPr txBox="1">
              <a:spLocks noChangeArrowheads="1"/>
            </p:cNvSpPr>
            <p:nvPr/>
          </p:nvSpPr>
          <p:spPr bwMode="auto">
            <a:xfrm>
              <a:off x="7283774" y="4527836"/>
              <a:ext cx="289065" cy="260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endParaRPr lang="en-US" altLang="zh-CN" sz="12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99" name="Text Box 107"/>
            <p:cNvSpPr txBox="1">
              <a:spLocks noChangeArrowheads="1"/>
            </p:cNvSpPr>
            <p:nvPr/>
          </p:nvSpPr>
          <p:spPr bwMode="auto">
            <a:xfrm>
              <a:off x="7884349" y="4516047"/>
              <a:ext cx="261145" cy="248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endParaRPr lang="en-US" altLang="zh-CN" sz="12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00" name="组合 199"/>
          <p:cNvGrpSpPr/>
          <p:nvPr/>
        </p:nvGrpSpPr>
        <p:grpSpPr>
          <a:xfrm>
            <a:off x="6940926" y="1506756"/>
            <a:ext cx="516039" cy="383919"/>
            <a:chOff x="7177868" y="1654379"/>
            <a:chExt cx="544260" cy="404914"/>
          </a:xfrm>
          <a:noFill/>
        </p:grpSpPr>
        <p:cxnSp>
          <p:nvCxnSpPr>
            <p:cNvPr id="201" name="直接箭头连接符 200"/>
            <p:cNvCxnSpPr/>
            <p:nvPr/>
          </p:nvCxnSpPr>
          <p:spPr>
            <a:xfrm>
              <a:off x="7177868" y="1917849"/>
              <a:ext cx="544260" cy="0"/>
            </a:xfrm>
            <a:prstGeom prst="straightConnector1">
              <a:avLst/>
            </a:prstGeom>
            <a:grp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</p:spPr>
        </p:cxnSp>
        <p:sp>
          <p:nvSpPr>
            <p:cNvPr id="202" name="Text Box 54"/>
            <p:cNvSpPr txBox="1">
              <a:spLocks noChangeArrowheads="1"/>
            </p:cNvSpPr>
            <p:nvPr/>
          </p:nvSpPr>
          <p:spPr bwMode="auto">
            <a:xfrm>
              <a:off x="7197209" y="1654379"/>
              <a:ext cx="398032" cy="4049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203" name="Rectangle 129"/>
          <p:cNvSpPr>
            <a:spLocks noChangeArrowheads="1"/>
          </p:cNvSpPr>
          <p:nvPr/>
        </p:nvSpPr>
        <p:spPr bwMode="auto">
          <a:xfrm>
            <a:off x="5572419" y="2097917"/>
            <a:ext cx="810414" cy="1491370"/>
          </a:xfrm>
          <a:prstGeom prst="rect">
            <a:avLst/>
          </a:prstGeom>
          <a:solidFill>
            <a:srgbClr val="00B050"/>
          </a:solidFill>
          <a:ln w="28575">
            <a:solidFill>
              <a:srgbClr val="000000"/>
            </a:solidFill>
            <a:miter lim="800000"/>
          </a:ln>
          <a:effectLst/>
        </p:spPr>
        <p:txBody>
          <a:bodyPr vert="horz" wrap="square" lIns="86699" tIns="43349" rIns="86699" bIns="43349" numCol="1" anchor="ctr" anchorCtr="1" compatLnSpc="1"/>
          <a:lstStyle/>
          <a:p>
            <a:pPr algn="ctr"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</a:t>
            </a:r>
            <a:endParaRPr lang="en-US" altLang="zh-CN" sz="1600" b="1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04" name="Line 7"/>
          <p:cNvSpPr>
            <a:spLocks noChangeShapeType="1"/>
          </p:cNvSpPr>
          <p:nvPr/>
        </p:nvSpPr>
        <p:spPr bwMode="auto">
          <a:xfrm>
            <a:off x="6400896" y="3197651"/>
            <a:ext cx="1046744" cy="0"/>
          </a:xfrm>
          <a:prstGeom prst="line">
            <a:avLst/>
          </a:prstGeom>
          <a:noFill/>
          <a:ln w="57150">
            <a:solidFill>
              <a:srgbClr val="00B050"/>
            </a:solidFill>
            <a:round/>
            <a:headEnd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120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05" name="Rectangle 104"/>
          <p:cNvSpPr>
            <a:spLocks noChangeArrowheads="1"/>
          </p:cNvSpPr>
          <p:nvPr/>
        </p:nvSpPr>
        <p:spPr bwMode="auto">
          <a:xfrm>
            <a:off x="7454688" y="2937082"/>
            <a:ext cx="847833" cy="404590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1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endParaRPr lang="en-US" altLang="zh-CN" sz="1600" b="1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06" name="组合 205"/>
          <p:cNvGrpSpPr/>
          <p:nvPr/>
        </p:nvGrpSpPr>
        <p:grpSpPr>
          <a:xfrm>
            <a:off x="6045841" y="1469408"/>
            <a:ext cx="417020" cy="615200"/>
            <a:chOff x="6045841" y="1469408"/>
            <a:chExt cx="417020" cy="615200"/>
          </a:xfrm>
        </p:grpSpPr>
        <p:sp>
          <p:nvSpPr>
            <p:cNvPr id="207" name="Line 127"/>
            <p:cNvSpPr>
              <a:spLocks noChangeShapeType="1"/>
            </p:cNvSpPr>
            <p:nvPr/>
          </p:nvSpPr>
          <p:spPr bwMode="auto">
            <a:xfrm>
              <a:off x="6180646" y="1744989"/>
              <a:ext cx="0" cy="339619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08" name="Text Box 126"/>
            <p:cNvSpPr txBox="1">
              <a:spLocks noChangeArrowheads="1"/>
            </p:cNvSpPr>
            <p:nvPr/>
          </p:nvSpPr>
          <p:spPr bwMode="auto">
            <a:xfrm>
              <a:off x="6045841" y="1469408"/>
              <a:ext cx="417020" cy="270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Read</a:t>
              </a:r>
              <a:endParaRPr lang="en-US" altLang="zh-CN" sz="12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09" name="组合 208"/>
          <p:cNvGrpSpPr/>
          <p:nvPr/>
        </p:nvGrpSpPr>
        <p:grpSpPr>
          <a:xfrm>
            <a:off x="7039350" y="3336617"/>
            <a:ext cx="605501" cy="301263"/>
            <a:chOff x="7039350" y="3336617"/>
            <a:chExt cx="605501" cy="301263"/>
          </a:xfrm>
        </p:grpSpPr>
        <p:cxnSp>
          <p:nvCxnSpPr>
            <p:cNvPr id="210" name="直接箭头连接符 209"/>
            <p:cNvCxnSpPr/>
            <p:nvPr/>
          </p:nvCxnSpPr>
          <p:spPr>
            <a:xfrm flipV="1">
              <a:off x="7626230" y="3361218"/>
              <a:ext cx="0" cy="276662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1" name="Text Box 8"/>
            <p:cNvSpPr txBox="1">
              <a:spLocks noChangeArrowheads="1"/>
            </p:cNvSpPr>
            <p:nvPr/>
          </p:nvSpPr>
          <p:spPr bwMode="auto">
            <a:xfrm>
              <a:off x="7039350" y="3336617"/>
              <a:ext cx="605501" cy="261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12" name="组合 211"/>
          <p:cNvGrpSpPr/>
          <p:nvPr/>
        </p:nvGrpSpPr>
        <p:grpSpPr>
          <a:xfrm>
            <a:off x="6794340" y="5379711"/>
            <a:ext cx="679449" cy="383917"/>
            <a:chOff x="6794340" y="5379711"/>
            <a:chExt cx="679449" cy="383917"/>
          </a:xfrm>
        </p:grpSpPr>
        <p:sp>
          <p:nvSpPr>
            <p:cNvPr id="213" name="Text Box 38"/>
            <p:cNvSpPr txBox="1">
              <a:spLocks noChangeArrowheads="1"/>
            </p:cNvSpPr>
            <p:nvPr/>
          </p:nvSpPr>
          <p:spPr bwMode="auto">
            <a:xfrm>
              <a:off x="6794340" y="5379711"/>
              <a:ext cx="679449" cy="383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Z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14" name="直接箭头连接符 213"/>
            <p:cNvCxnSpPr/>
            <p:nvPr/>
          </p:nvCxnSpPr>
          <p:spPr>
            <a:xfrm>
              <a:off x="6812517" y="5389820"/>
              <a:ext cx="516039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5" name="组合 214"/>
          <p:cNvGrpSpPr/>
          <p:nvPr/>
        </p:nvGrpSpPr>
        <p:grpSpPr>
          <a:xfrm>
            <a:off x="7733439" y="5317022"/>
            <a:ext cx="1379296" cy="150880"/>
            <a:chOff x="7733439" y="5317022"/>
            <a:chExt cx="1379296" cy="150880"/>
          </a:xfrm>
        </p:grpSpPr>
        <p:cxnSp>
          <p:nvCxnSpPr>
            <p:cNvPr id="216" name="直接连接符 215"/>
            <p:cNvCxnSpPr/>
            <p:nvPr/>
          </p:nvCxnSpPr>
          <p:spPr>
            <a:xfrm>
              <a:off x="7733439" y="5389820"/>
              <a:ext cx="1379296" cy="0"/>
            </a:xfrm>
            <a:prstGeom prst="line">
              <a:avLst/>
            </a:prstGeom>
            <a:noFill/>
            <a:ln w="57150">
              <a:solidFill>
                <a:srgbClr val="ED7D31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7" name="等腰三角形 216"/>
            <p:cNvSpPr/>
            <p:nvPr/>
          </p:nvSpPr>
          <p:spPr>
            <a:xfrm rot="5400000" flipH="1">
              <a:off x="8335630" y="5321955"/>
              <a:ext cx="150880" cy="141013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ED7D31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218" name="Rectangle 104"/>
          <p:cNvSpPr>
            <a:spLocks noChangeArrowheads="1"/>
          </p:cNvSpPr>
          <p:nvPr/>
        </p:nvSpPr>
        <p:spPr bwMode="auto">
          <a:xfrm>
            <a:off x="7334248" y="5187525"/>
            <a:ext cx="399191" cy="40459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</a:t>
            </a:r>
            <a:endParaRPr lang="en-US" altLang="zh-CN" sz="1600" b="1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19" name="Line 7"/>
          <p:cNvSpPr>
            <a:spLocks noChangeShapeType="1"/>
          </p:cNvSpPr>
          <p:nvPr/>
        </p:nvSpPr>
        <p:spPr bwMode="auto">
          <a:xfrm flipH="1">
            <a:off x="8311313" y="1759314"/>
            <a:ext cx="792273" cy="0"/>
          </a:xfrm>
          <a:prstGeom prst="line">
            <a:avLst/>
          </a:prstGeom>
          <a:noFill/>
          <a:ln w="57150">
            <a:solidFill>
              <a:srgbClr val="ED7D31"/>
            </a:solidFill>
            <a:rou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120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20" name="Rectangle 104"/>
          <p:cNvSpPr>
            <a:spLocks noChangeArrowheads="1"/>
          </p:cNvSpPr>
          <p:nvPr/>
        </p:nvSpPr>
        <p:spPr bwMode="auto">
          <a:xfrm>
            <a:off x="7463479" y="1610460"/>
            <a:ext cx="847834" cy="404591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en-US" altLang="zh-CN" sz="1600" b="1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21" name="上下箭头 220"/>
          <p:cNvSpPr/>
          <p:nvPr/>
        </p:nvSpPr>
        <p:spPr>
          <a:xfrm>
            <a:off x="9074067" y="1226542"/>
            <a:ext cx="177326" cy="4934647"/>
          </a:xfrm>
          <a:prstGeom prst="upDownArrow">
            <a:avLst/>
          </a:prstGeom>
          <a:solidFill>
            <a:srgbClr val="ED7D31"/>
          </a:solidFill>
          <a:ln w="19050">
            <a:solidFill>
              <a:srgbClr val="000000"/>
            </a:solidFill>
            <a:miter lim="800000"/>
          </a:ln>
          <a:effectLst/>
        </p:spPr>
        <p:txBody>
          <a:bodyPr vert="eaVert" wrap="square" lIns="86699" tIns="43349" rIns="86699" bIns="43349" numCol="1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60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22" name="Rectangle 104"/>
          <p:cNvSpPr>
            <a:spLocks noChangeArrowheads="1"/>
          </p:cNvSpPr>
          <p:nvPr/>
        </p:nvSpPr>
        <p:spPr bwMode="auto">
          <a:xfrm>
            <a:off x="9945507" y="3298292"/>
            <a:ext cx="1077271" cy="404590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  <a:endParaRPr lang="en-US" altLang="zh-CN" sz="1600" b="1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23" name="Line 7"/>
          <p:cNvSpPr>
            <a:spLocks noChangeShapeType="1"/>
          </p:cNvSpPr>
          <p:nvPr/>
        </p:nvSpPr>
        <p:spPr bwMode="auto">
          <a:xfrm>
            <a:off x="9209932" y="3439747"/>
            <a:ext cx="728681" cy="0"/>
          </a:xfrm>
          <a:prstGeom prst="line">
            <a:avLst/>
          </a:prstGeom>
          <a:noFill/>
          <a:ln w="57150">
            <a:solidFill>
              <a:srgbClr val="00B050"/>
            </a:solidFill>
            <a:round/>
            <a:headEnd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120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24" name="组合 223"/>
          <p:cNvGrpSpPr/>
          <p:nvPr/>
        </p:nvGrpSpPr>
        <p:grpSpPr>
          <a:xfrm>
            <a:off x="11032797" y="3236717"/>
            <a:ext cx="496945" cy="383918"/>
            <a:chOff x="11032797" y="3236717"/>
            <a:chExt cx="496945" cy="383918"/>
          </a:xfrm>
        </p:grpSpPr>
        <p:sp>
          <p:nvSpPr>
            <p:cNvPr id="225" name="Text Box 36"/>
            <p:cNvSpPr txBox="1">
              <a:spLocks noChangeArrowheads="1"/>
            </p:cNvSpPr>
            <p:nvPr/>
          </p:nvSpPr>
          <p:spPr bwMode="auto">
            <a:xfrm>
              <a:off x="11167382" y="3236717"/>
              <a:ext cx="362360" cy="38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26" name="直接箭头连接符 225"/>
            <p:cNvCxnSpPr/>
            <p:nvPr/>
          </p:nvCxnSpPr>
          <p:spPr>
            <a:xfrm flipH="1">
              <a:off x="11032797" y="3494901"/>
              <a:ext cx="449319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27" name="上下箭头 226"/>
          <p:cNvSpPr/>
          <p:nvPr/>
        </p:nvSpPr>
        <p:spPr>
          <a:xfrm>
            <a:off x="9074067" y="1226542"/>
            <a:ext cx="177326" cy="4934647"/>
          </a:xfrm>
          <a:prstGeom prst="upDownArrow">
            <a:avLst/>
          </a:prstGeom>
          <a:solidFill>
            <a:srgbClr val="00B050"/>
          </a:solidFill>
          <a:ln w="19050">
            <a:solidFill>
              <a:srgbClr val="000000"/>
            </a:solidFill>
            <a:miter lim="800000"/>
          </a:ln>
          <a:effectLst/>
        </p:spPr>
        <p:txBody>
          <a:bodyPr vert="eaVert" wrap="square" lIns="86699" tIns="43349" rIns="86699" bIns="43349" numCol="1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60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28" name="组合 227"/>
          <p:cNvGrpSpPr/>
          <p:nvPr/>
        </p:nvGrpSpPr>
        <p:grpSpPr>
          <a:xfrm>
            <a:off x="8317840" y="3138708"/>
            <a:ext cx="794870" cy="150880"/>
            <a:chOff x="8470636" y="3290696"/>
            <a:chExt cx="794870" cy="150880"/>
          </a:xfrm>
        </p:grpSpPr>
        <p:cxnSp>
          <p:nvCxnSpPr>
            <p:cNvPr id="229" name="直接连接符 228"/>
            <p:cNvCxnSpPr/>
            <p:nvPr/>
          </p:nvCxnSpPr>
          <p:spPr>
            <a:xfrm>
              <a:off x="8470636" y="3365409"/>
              <a:ext cx="794870" cy="0"/>
            </a:xfrm>
            <a:prstGeom prst="line">
              <a:avLst/>
            </a:prstGeom>
            <a:noFill/>
            <a:ln w="57150">
              <a:solidFill>
                <a:srgbClr val="00B05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0" name="等腰三角形 229"/>
            <p:cNvSpPr/>
            <p:nvPr/>
          </p:nvSpPr>
          <p:spPr>
            <a:xfrm rot="5400000" flipH="1">
              <a:off x="8786018" y="3295629"/>
              <a:ext cx="150880" cy="141013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31" name="组合 230"/>
          <p:cNvGrpSpPr/>
          <p:nvPr/>
        </p:nvGrpSpPr>
        <p:grpSpPr>
          <a:xfrm>
            <a:off x="8134054" y="3336781"/>
            <a:ext cx="550269" cy="299544"/>
            <a:chOff x="8279510" y="3489017"/>
            <a:chExt cx="550269" cy="299544"/>
          </a:xfrm>
        </p:grpSpPr>
        <p:cxnSp>
          <p:nvCxnSpPr>
            <p:cNvPr id="232" name="直接箭头连接符 231"/>
            <p:cNvCxnSpPr/>
            <p:nvPr/>
          </p:nvCxnSpPr>
          <p:spPr>
            <a:xfrm flipV="1">
              <a:off x="8279510" y="3511899"/>
              <a:ext cx="0" cy="276662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3" name="Text Box 48"/>
            <p:cNvSpPr txBox="1">
              <a:spLocks noChangeArrowheads="1"/>
            </p:cNvSpPr>
            <p:nvPr/>
          </p:nvSpPr>
          <p:spPr bwMode="auto">
            <a:xfrm>
              <a:off x="8309533" y="3489017"/>
              <a:ext cx="520246" cy="267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34" name="组合 233"/>
          <p:cNvGrpSpPr/>
          <p:nvPr/>
        </p:nvGrpSpPr>
        <p:grpSpPr>
          <a:xfrm>
            <a:off x="6674703" y="3527618"/>
            <a:ext cx="292482" cy="292482"/>
            <a:chOff x="4039397" y="292531"/>
            <a:chExt cx="799099" cy="799099"/>
          </a:xfrm>
        </p:grpSpPr>
        <p:sp>
          <p:nvSpPr>
            <p:cNvPr id="235" name="椭圆 234"/>
            <p:cNvSpPr/>
            <p:nvPr/>
          </p:nvSpPr>
          <p:spPr>
            <a:xfrm>
              <a:off x="4039397" y="292531"/>
              <a:ext cx="799099" cy="799099"/>
            </a:xfrm>
            <a:prstGeom prst="ellipse">
              <a:avLst/>
            </a:prstGeom>
            <a:solidFill>
              <a:srgbClr val="DEEBF7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6" name="图片 235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62721" y="462735"/>
              <a:ext cx="552450" cy="4667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grpSp>
        <p:nvGrpSpPr>
          <p:cNvPr id="237" name="组合 236"/>
          <p:cNvGrpSpPr/>
          <p:nvPr/>
        </p:nvGrpSpPr>
        <p:grpSpPr>
          <a:xfrm>
            <a:off x="7726194" y="4898872"/>
            <a:ext cx="292482" cy="292482"/>
            <a:chOff x="4039397" y="292531"/>
            <a:chExt cx="799099" cy="799099"/>
          </a:xfrm>
        </p:grpSpPr>
        <p:sp>
          <p:nvSpPr>
            <p:cNvPr id="238" name="椭圆 237"/>
            <p:cNvSpPr/>
            <p:nvPr/>
          </p:nvSpPr>
          <p:spPr>
            <a:xfrm>
              <a:off x="4039397" y="292531"/>
              <a:ext cx="799099" cy="799099"/>
            </a:xfrm>
            <a:prstGeom prst="ellipse">
              <a:avLst/>
            </a:prstGeom>
            <a:solidFill>
              <a:srgbClr val="DEEBF7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9" name="图片 238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62721" y="462735"/>
              <a:ext cx="552450" cy="4667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grpSp>
        <p:nvGrpSpPr>
          <p:cNvPr id="240" name="组合 239"/>
          <p:cNvGrpSpPr/>
          <p:nvPr/>
        </p:nvGrpSpPr>
        <p:grpSpPr>
          <a:xfrm>
            <a:off x="7741154" y="1261925"/>
            <a:ext cx="292482" cy="292482"/>
            <a:chOff x="4039397" y="292531"/>
            <a:chExt cx="799099" cy="799099"/>
          </a:xfrm>
        </p:grpSpPr>
        <p:sp>
          <p:nvSpPr>
            <p:cNvPr id="241" name="椭圆 240"/>
            <p:cNvSpPr/>
            <p:nvPr/>
          </p:nvSpPr>
          <p:spPr>
            <a:xfrm>
              <a:off x="4039397" y="292531"/>
              <a:ext cx="799099" cy="799099"/>
            </a:xfrm>
            <a:prstGeom prst="ellipse">
              <a:avLst/>
            </a:prstGeom>
            <a:solidFill>
              <a:srgbClr val="DEEBF7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2" name="图片 241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62721" y="462735"/>
              <a:ext cx="552450" cy="4667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grpSp>
        <p:nvGrpSpPr>
          <p:cNvPr id="243" name="组合 242"/>
          <p:cNvGrpSpPr/>
          <p:nvPr/>
        </p:nvGrpSpPr>
        <p:grpSpPr>
          <a:xfrm>
            <a:off x="9530926" y="3066768"/>
            <a:ext cx="292482" cy="292482"/>
            <a:chOff x="4039397" y="292531"/>
            <a:chExt cx="799099" cy="799099"/>
          </a:xfrm>
        </p:grpSpPr>
        <p:sp>
          <p:nvSpPr>
            <p:cNvPr id="244" name="椭圆 243"/>
            <p:cNvSpPr/>
            <p:nvPr/>
          </p:nvSpPr>
          <p:spPr>
            <a:xfrm>
              <a:off x="4039397" y="292531"/>
              <a:ext cx="799099" cy="799099"/>
            </a:xfrm>
            <a:prstGeom prst="ellipse">
              <a:avLst/>
            </a:prstGeom>
            <a:solidFill>
              <a:srgbClr val="DEEBF7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5" name="图片 244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62721" y="462735"/>
              <a:ext cx="552450" cy="4667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246" name="矩形 245"/>
          <p:cNvSpPr/>
          <p:nvPr/>
        </p:nvSpPr>
        <p:spPr>
          <a:xfrm>
            <a:off x="735629" y="1689956"/>
            <a:ext cx="3094734" cy="442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75" dirty="0" smtClean="0">
                <a:latin typeface="+mn-ea"/>
                <a:cs typeface="Segoe UI Black" panose="020B0A02040204020203" pitchFamily="34" charset="0"/>
              </a:rPr>
              <a:t>(1) </a:t>
            </a:r>
            <a:r>
              <a:rPr lang="zh-CN" altLang="en-US" sz="2275" dirty="0" smtClean="0">
                <a:latin typeface="+mn-ea"/>
                <a:cs typeface="Segoe UI Black" panose="020B0A02040204020203" pitchFamily="34" charset="0"/>
              </a:rPr>
              <a:t>取指令的数据通路</a:t>
            </a:r>
            <a:endParaRPr lang="zh-CN" altLang="en-US" sz="2275" dirty="0">
              <a:latin typeface="+mn-ea"/>
              <a:cs typeface="Segoe UI Black" panose="020B0A02040204020203" pitchFamily="34" charset="0"/>
            </a:endParaRPr>
          </a:p>
        </p:txBody>
      </p:sp>
      <p:sp>
        <p:nvSpPr>
          <p:cNvPr id="247" name="TextBox 24"/>
          <p:cNvSpPr txBox="1"/>
          <p:nvPr/>
        </p:nvSpPr>
        <p:spPr>
          <a:xfrm>
            <a:off x="1057491" y="2311796"/>
            <a:ext cx="304519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570"/>
              </a:spcBef>
              <a:spcAft>
                <a:spcPts val="570"/>
              </a:spcAft>
            </a:pPr>
            <a:r>
              <a:rPr lang="en-US" altLang="zh-CN" sz="2400" b="1" dirty="0">
                <a:latin typeface="+mn-ea"/>
                <a:sym typeface="Arial" panose="020B0604020202020204" pitchFamily="34" charset="0"/>
              </a:rPr>
              <a:t>IR </a:t>
            </a:r>
            <a:r>
              <a:rPr lang="en-US" altLang="zh-CN" sz="2400" b="1" dirty="0">
                <a:latin typeface="+mn-ea"/>
                <a:sym typeface="Symbol" panose="05050102010706020507" pitchFamily="18" charset="2"/>
              </a:rPr>
              <a:t> (</a:t>
            </a:r>
            <a:r>
              <a:rPr lang="en-US" altLang="zh-CN" sz="2400" b="1" dirty="0">
                <a:latin typeface="+mn-ea"/>
                <a:sym typeface="Arial" panose="020B0604020202020204" pitchFamily="34" charset="0"/>
              </a:rPr>
              <a:t>Mem[PC++])</a:t>
            </a:r>
            <a:endParaRPr lang="en-US" altLang="zh-CN" sz="2400" b="1" dirty="0">
              <a:latin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500"/>
                            </p:stCondLst>
                            <p:childTnLst>
                              <p:par>
                                <p:cTn id="17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500"/>
                            </p:stCondLst>
                            <p:childTnLst>
                              <p:par>
                                <p:cTn id="239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0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500"/>
                            </p:stCondLst>
                            <p:childTnLst>
                              <p:par>
                                <p:cTn id="2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4" grpId="0" animBg="1"/>
      <p:bldP spid="187" grpId="0" animBg="1"/>
      <p:bldP spid="189" grpId="0" animBg="1"/>
      <p:bldP spid="190" grpId="0" animBg="1"/>
      <p:bldP spid="190" grpId="1" animBg="1"/>
      <p:bldP spid="203" grpId="0" animBg="1"/>
      <p:bldP spid="203" grpId="1" animBg="1"/>
      <p:bldP spid="204" grpId="0" animBg="1"/>
      <p:bldP spid="204" grpId="1" animBg="1"/>
      <p:bldP spid="205" grpId="0" animBg="1"/>
      <p:bldP spid="218" grpId="0" animBg="1"/>
      <p:bldP spid="219" grpId="0" animBg="1"/>
      <p:bldP spid="219" grpId="1" animBg="1"/>
      <p:bldP spid="220" grpId="0" animBg="1"/>
      <p:bldP spid="221" grpId="0" animBg="1"/>
      <p:bldP spid="221" grpId="1" animBg="1"/>
      <p:bldP spid="222" grpId="0" animBg="1"/>
      <p:bldP spid="223" grpId="0" animBg="1"/>
      <p:bldP spid="2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10402" y="2472623"/>
            <a:ext cx="785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第一部分完</a:t>
            </a:r>
            <a:endParaRPr lang="en-US" altLang="zh-CN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9.1 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的组成和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功能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87822" y="889110"/>
            <a:ext cx="10515599" cy="5637024"/>
          </a:xfrm>
        </p:spPr>
        <p:txBody>
          <a:bodyPr>
            <a:normAutofit/>
          </a:bodyPr>
          <a:lstStyle/>
          <a:p>
            <a:pPr marL="0" indent="0" defTabSz="866775" fontAlgn="base">
              <a:lnSpc>
                <a:spcPct val="140000"/>
              </a:lnSpc>
              <a:spcBef>
                <a:spcPts val="570"/>
              </a:spcBef>
              <a:spcAft>
                <a:spcPts val="570"/>
              </a:spcAft>
              <a:buNone/>
            </a:pP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Arial" panose="020B0604020202020204" pitchFamily="34" charset="0"/>
              </a:rPr>
              <a:t>1.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Arial" panose="020B0604020202020204" pitchFamily="34" charset="0"/>
              </a:rPr>
              <a:t>冯诺依曼计算机组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Arial" panose="020B0604020202020204" pitchFamily="34" charset="0"/>
              </a:rPr>
              <a:t>成</a:t>
            </a:r>
            <a:endParaRPr lang="en-US" altLang="zh-CN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  <a:sym typeface="Arial" panose="020B0604020202020204" pitchFamily="34" charset="0"/>
            </a:endParaRPr>
          </a:p>
          <a:p>
            <a:pPr marL="607060" lvl="1" indent="0" defTabSz="866775" fontAlgn="base">
              <a:lnSpc>
                <a:spcPct val="140000"/>
              </a:lnSpc>
              <a:spcBef>
                <a:spcPts val="570"/>
              </a:spcBef>
              <a:spcAft>
                <a:spcPts val="570"/>
              </a:spcAft>
              <a:buNone/>
            </a:pPr>
            <a:r>
              <a:rPr lang="zh-CN" altLang="en-US" sz="2400" dirty="0" smtClean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sym typeface="Arial" panose="020B0604020202020204" pitchFamily="34" charset="0"/>
              </a:rPr>
              <a:t>运算器、控制器</a:t>
            </a:r>
            <a:endParaRPr lang="en-US" altLang="zh-CN" sz="2400" dirty="0" smtClean="0">
              <a:solidFill>
                <a:schemeClr val="tx1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 marL="607060" lvl="1" indent="0" defTabSz="866775" fontAlgn="base">
              <a:lnSpc>
                <a:spcPct val="140000"/>
              </a:lnSpc>
              <a:spcBef>
                <a:spcPts val="570"/>
              </a:spcBef>
              <a:spcAft>
                <a:spcPts val="570"/>
              </a:spcAft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sym typeface="Arial" panose="020B0604020202020204" pitchFamily="34" charset="0"/>
              </a:rPr>
              <a:t>   存储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sym typeface="Arial" panose="020B0604020202020204" pitchFamily="34" charset="0"/>
              </a:rPr>
              <a:t>程序、程序控制</a:t>
            </a:r>
            <a:endParaRPr lang="en-US" altLang="zh-CN" sz="2400" dirty="0">
              <a:solidFill>
                <a:schemeClr val="tx1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 marL="607060" lvl="1" indent="0" defTabSz="866775" fontAlgn="base">
              <a:lnSpc>
                <a:spcPct val="140000"/>
              </a:lnSpc>
              <a:spcBef>
                <a:spcPts val="570"/>
              </a:spcBef>
              <a:spcAft>
                <a:spcPts val="570"/>
              </a:spcAft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sym typeface="Arial" panose="020B0604020202020204" pitchFamily="34" charset="0"/>
              </a:rPr>
              <a:t>                    取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sym typeface="Arial" panose="020B0604020202020204" pitchFamily="34" charset="0"/>
              </a:rPr>
              <a:t>指令，执行指令</a:t>
            </a:r>
            <a:endParaRPr lang="en-US" altLang="zh-CN" sz="2400" dirty="0">
              <a:solidFill>
                <a:schemeClr val="tx1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 marL="0" indent="0" defTabSz="866775" fontAlgn="base">
              <a:lnSpc>
                <a:spcPct val="140000"/>
              </a:lnSpc>
              <a:spcBef>
                <a:spcPts val="570"/>
              </a:spcBef>
              <a:spcAft>
                <a:spcPts val="570"/>
              </a:spcAft>
              <a:buNone/>
            </a:pPr>
            <a:r>
              <a:rPr lang="zh-CN" altLang="en-US" b="1" dirty="0" smtClean="0">
                <a:solidFill>
                  <a:prstClr val="black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       </a:t>
            </a:r>
            <a:r>
              <a:rPr lang="zh-CN" altLang="en-US" sz="2200" dirty="0" smtClean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b="1" dirty="0" smtClean="0">
                <a:solidFill>
                  <a:prstClr val="black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差异</a:t>
            </a:r>
            <a:r>
              <a:rPr lang="zh-CN" altLang="en-US" b="1" dirty="0">
                <a:solidFill>
                  <a:prstClr val="black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性</a:t>
            </a:r>
            <a:endParaRPr lang="en-US" altLang="zh-CN" b="1" dirty="0">
              <a:solidFill>
                <a:prstClr val="black"/>
              </a:solidFill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607060" lvl="1" indent="0" defTabSz="866775" fontAlgn="base">
              <a:lnSpc>
                <a:spcPct val="140000"/>
              </a:lnSpc>
              <a:spcBef>
                <a:spcPts val="570"/>
              </a:spcBef>
              <a:spcAft>
                <a:spcPts val="570"/>
              </a:spcAft>
              <a:buNone/>
            </a:pP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sym typeface="Arial" panose="020B0604020202020204" pitchFamily="34" charset="0"/>
              </a:rPr>
              <a:t> ISA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sym typeface="Arial" panose="020B0604020202020204" pitchFamily="34" charset="0"/>
              </a:rPr>
              <a:t>，数据通路 </a:t>
            </a:r>
            <a:endParaRPr lang="en-US" altLang="zh-CN" sz="2400" dirty="0">
              <a:solidFill>
                <a:schemeClr val="tx1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 marL="607060" lvl="1" indent="0" defTabSz="866775" fontAlgn="base">
              <a:lnSpc>
                <a:spcPct val="140000"/>
              </a:lnSpc>
              <a:spcBef>
                <a:spcPts val="570"/>
              </a:spcBef>
              <a:spcAft>
                <a:spcPts val="570"/>
              </a:spcAft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sym typeface="Arial" panose="020B0604020202020204" pitchFamily="34" charset="0"/>
              </a:rPr>
              <a:t> 控制器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sym typeface="Arial" panose="020B0604020202020204" pitchFamily="34" charset="0"/>
              </a:rPr>
              <a:t>实现方式</a:t>
            </a:r>
            <a:endParaRPr lang="en-US" altLang="zh-CN" sz="2400" dirty="0">
              <a:solidFill>
                <a:schemeClr val="tx1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 marL="607060" lvl="1" indent="0" defTabSz="866775" fontAlgn="base">
              <a:lnSpc>
                <a:spcPct val="140000"/>
              </a:lnSpc>
              <a:spcBef>
                <a:spcPts val="570"/>
              </a:spcBef>
              <a:spcAft>
                <a:spcPts val="570"/>
              </a:spcAft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+mn-ea"/>
                <a:ea typeface="+mn-ea"/>
                <a:sym typeface="Arial" panose="020B0604020202020204" pitchFamily="34" charset="0"/>
              </a:rPr>
              <a:t> 性能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sym typeface="Arial" panose="020B0604020202020204" pitchFamily="34" charset="0"/>
              </a:rPr>
              <a:t>、成本</a:t>
            </a:r>
            <a:endParaRPr lang="en-US" altLang="zh-CN" sz="2400" dirty="0">
              <a:solidFill>
                <a:schemeClr val="tx1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endParaRPr lang="zh-CN" altLang="en-US" dirty="0"/>
          </a:p>
        </p:txBody>
      </p:sp>
      <p:grpSp>
        <p:nvGrpSpPr>
          <p:cNvPr id="8" name="Group 2"/>
          <p:cNvGrpSpPr/>
          <p:nvPr/>
        </p:nvGrpSpPr>
        <p:grpSpPr bwMode="auto">
          <a:xfrm>
            <a:off x="7278209" y="3806801"/>
            <a:ext cx="3604134" cy="2016950"/>
            <a:chOff x="1056" y="2736"/>
            <a:chExt cx="1872" cy="96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1056" y="2736"/>
              <a:ext cx="1872" cy="96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2347" y="2788"/>
              <a:ext cx="256" cy="907"/>
            </a:xfrm>
            <a:prstGeom prst="rect">
              <a:avLst/>
            </a:prstGeom>
            <a:grpFill/>
            <a:ln w="9525" algn="ctr">
              <a:noFill/>
              <a:prstDash val="sysDot"/>
              <a:miter lim="800000"/>
            </a:ln>
          </p:spPr>
          <p:txBody>
            <a:bodyPr vert="eaVert" wrap="square">
              <a:spAutoFit/>
            </a:bodyPr>
            <a:lstStyle/>
            <a:p>
              <a:pPr algn="ctr" eaLnBrk="1" hangingPunct="1"/>
              <a:r>
                <a:rPr lang="zh-CN" altLang="en-US" sz="2000" b="1" i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外围设备</a:t>
              </a:r>
              <a:endParaRPr lang="zh-CN" altLang="en-US" sz="2000" b="1" i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Group 5"/>
          <p:cNvGrpSpPr/>
          <p:nvPr/>
        </p:nvGrpSpPr>
        <p:grpSpPr bwMode="auto">
          <a:xfrm>
            <a:off x="7278208" y="1368400"/>
            <a:ext cx="3604135" cy="2714810"/>
            <a:chOff x="1056" y="1200"/>
            <a:chExt cx="1872" cy="1488"/>
          </a:xfrm>
        </p:grpSpPr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1056" y="1200"/>
              <a:ext cx="1872" cy="148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 Box 7"/>
            <p:cNvSpPr txBox="1">
              <a:spLocks noChangeArrowheads="1"/>
            </p:cNvSpPr>
            <p:nvPr/>
          </p:nvSpPr>
          <p:spPr bwMode="auto">
            <a:xfrm>
              <a:off x="2236" y="2352"/>
              <a:ext cx="576" cy="219"/>
            </a:xfrm>
            <a:prstGeom prst="rect">
              <a:avLst/>
            </a:prstGeom>
            <a:noFill/>
            <a:ln w="9525" algn="ctr">
              <a:noFill/>
              <a:prstDash val="sysDot"/>
              <a:miter lim="800000"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HOST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7762306" y="3348579"/>
            <a:ext cx="1478619" cy="646896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>
            <a:noFill/>
            <a:round/>
          </a:ln>
        </p:spPr>
        <p:txBody>
          <a:bodyPr wrap="none" anchor="ctr"/>
          <a:lstStyle/>
          <a:p>
            <a:pPr algn="ctr"/>
            <a:r>
              <a:rPr lang="zh-CN" altLang="en-US" sz="2000" b="1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存储器</a:t>
            </a:r>
            <a:endParaRPr lang="zh-CN" altLang="en-US" sz="2000" b="1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AutoShape 9"/>
          <p:cNvSpPr>
            <a:spLocks noChangeArrowheads="1"/>
          </p:cNvSpPr>
          <p:nvPr/>
        </p:nvSpPr>
        <p:spPr bwMode="auto">
          <a:xfrm>
            <a:off x="7762305" y="4234340"/>
            <a:ext cx="1478619" cy="646896"/>
          </a:xfrm>
          <a:prstGeom prst="roundRect">
            <a:avLst>
              <a:gd name="adj" fmla="val 16667"/>
            </a:avLst>
          </a:prstGeom>
          <a:solidFill>
            <a:srgbClr val="CC99FF"/>
          </a:solidFill>
          <a:ln w="9525">
            <a:noFill/>
            <a:round/>
          </a:ln>
        </p:spPr>
        <p:txBody>
          <a:bodyPr wrap="none" anchor="ctr"/>
          <a:lstStyle/>
          <a:p>
            <a:pPr algn="ctr"/>
            <a:r>
              <a:rPr lang="zh-CN" altLang="en-US" sz="2000" b="1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输入设备</a:t>
            </a:r>
            <a:endParaRPr lang="zh-CN" altLang="en-US" sz="2000" b="1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AutoShape 10"/>
          <p:cNvSpPr>
            <a:spLocks noChangeArrowheads="1"/>
          </p:cNvSpPr>
          <p:nvPr/>
        </p:nvSpPr>
        <p:spPr bwMode="auto">
          <a:xfrm>
            <a:off x="7756533" y="4981026"/>
            <a:ext cx="1478619" cy="646896"/>
          </a:xfrm>
          <a:prstGeom prst="roundRect">
            <a:avLst>
              <a:gd name="adj" fmla="val 16667"/>
            </a:avLst>
          </a:prstGeom>
          <a:solidFill>
            <a:srgbClr val="CC99FF"/>
          </a:solidFill>
          <a:ln w="9525">
            <a:noFill/>
            <a:round/>
          </a:ln>
        </p:spPr>
        <p:txBody>
          <a:bodyPr wrap="none" anchor="ctr"/>
          <a:lstStyle/>
          <a:p>
            <a:pPr algn="ctr"/>
            <a:r>
              <a:rPr lang="zh-CN" altLang="en-US" sz="2000" b="1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输出设备</a:t>
            </a:r>
            <a:endParaRPr lang="zh-CN" altLang="en-US" sz="2000" b="1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Group 11"/>
          <p:cNvGrpSpPr/>
          <p:nvPr/>
        </p:nvGrpSpPr>
        <p:grpSpPr bwMode="auto">
          <a:xfrm>
            <a:off x="7430608" y="1520800"/>
            <a:ext cx="2864825" cy="1719280"/>
            <a:chOff x="1152" y="1296"/>
            <a:chExt cx="1488" cy="893"/>
          </a:xfrm>
        </p:grpSpPr>
        <p:sp>
          <p:nvSpPr>
            <p:cNvPr id="18" name="Rectangle 12"/>
            <p:cNvSpPr>
              <a:spLocks noChangeArrowheads="1"/>
            </p:cNvSpPr>
            <p:nvPr/>
          </p:nvSpPr>
          <p:spPr bwMode="auto">
            <a:xfrm>
              <a:off x="1152" y="1296"/>
              <a:ext cx="1488" cy="893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 Box 13"/>
            <p:cNvSpPr txBox="1">
              <a:spLocks noChangeArrowheads="1"/>
            </p:cNvSpPr>
            <p:nvPr/>
          </p:nvSpPr>
          <p:spPr bwMode="auto">
            <a:xfrm>
              <a:off x="2160" y="1680"/>
              <a:ext cx="409" cy="208"/>
            </a:xfrm>
            <a:prstGeom prst="rect">
              <a:avLst/>
            </a:prstGeom>
            <a:noFill/>
            <a:ln w="9525" algn="ctr">
              <a:noFill/>
              <a:prstDash val="sysDot"/>
              <a:miter lim="800000"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0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endParaRPr lang="en-US" altLang="zh-CN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AutoShape 14"/>
          <p:cNvSpPr>
            <a:spLocks noChangeArrowheads="1"/>
          </p:cNvSpPr>
          <p:nvPr/>
        </p:nvSpPr>
        <p:spPr bwMode="auto">
          <a:xfrm>
            <a:off x="7801776" y="1622984"/>
            <a:ext cx="1478619" cy="646896"/>
          </a:xfrm>
          <a:prstGeom prst="roundRect">
            <a:avLst>
              <a:gd name="adj" fmla="val 16667"/>
            </a:avLst>
          </a:prstGeom>
          <a:solidFill>
            <a:srgbClr val="99CC00"/>
          </a:solidFill>
          <a:ln w="9525">
            <a:noFill/>
            <a:round/>
          </a:ln>
        </p:spPr>
        <p:txBody>
          <a:bodyPr wrap="none" anchor="ctr"/>
          <a:lstStyle/>
          <a:p>
            <a:pPr algn="ctr"/>
            <a:r>
              <a:rPr lang="zh-CN" altLang="en-US" sz="2000" b="1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运算器</a:t>
            </a:r>
            <a:endParaRPr lang="zh-CN" altLang="en-US" sz="2000" b="1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AutoShape 15"/>
          <p:cNvSpPr>
            <a:spLocks noChangeArrowheads="1"/>
          </p:cNvSpPr>
          <p:nvPr/>
        </p:nvSpPr>
        <p:spPr bwMode="auto">
          <a:xfrm>
            <a:off x="7801777" y="2452336"/>
            <a:ext cx="1478619" cy="646896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>
            <a:noFill/>
            <a:round/>
          </a:ln>
        </p:spPr>
        <p:txBody>
          <a:bodyPr wrap="none" anchor="ctr"/>
          <a:lstStyle/>
          <a:p>
            <a:pPr algn="ctr"/>
            <a:r>
              <a:rPr lang="zh-CN" altLang="en-US" sz="2000" b="1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控制器</a:t>
            </a:r>
            <a:endParaRPr lang="zh-CN" altLang="en-US" sz="2000" b="1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Group 18"/>
          <p:cNvGrpSpPr/>
          <p:nvPr/>
        </p:nvGrpSpPr>
        <p:grpSpPr bwMode="auto">
          <a:xfrm>
            <a:off x="6214206" y="1246144"/>
            <a:ext cx="1542326" cy="4680369"/>
            <a:chOff x="378" y="1089"/>
            <a:chExt cx="989" cy="2431"/>
          </a:xfrm>
        </p:grpSpPr>
        <p:grpSp>
          <p:nvGrpSpPr>
            <p:cNvPr id="23" name="Group 19"/>
            <p:cNvGrpSpPr/>
            <p:nvPr/>
          </p:nvGrpSpPr>
          <p:grpSpPr bwMode="auto">
            <a:xfrm>
              <a:off x="378" y="1089"/>
              <a:ext cx="989" cy="2431"/>
              <a:chOff x="378" y="1089"/>
              <a:chExt cx="989" cy="2431"/>
            </a:xfrm>
          </p:grpSpPr>
          <p:sp>
            <p:nvSpPr>
              <p:cNvPr id="25" name="AutoShape 20"/>
              <p:cNvSpPr>
                <a:spLocks noChangeArrowheads="1"/>
              </p:cNvSpPr>
              <p:nvPr/>
            </p:nvSpPr>
            <p:spPr bwMode="auto">
              <a:xfrm>
                <a:off x="378" y="1089"/>
                <a:ext cx="150" cy="2431"/>
              </a:xfrm>
              <a:prstGeom prst="upDownArrow">
                <a:avLst>
                  <a:gd name="adj1" fmla="val 37500"/>
                  <a:gd name="adj2" fmla="val 146563"/>
                </a:avLst>
              </a:prstGeom>
              <a:solidFill>
                <a:srgbClr val="99CC00"/>
              </a:solidFill>
              <a:ln w="9525">
                <a:noFill/>
                <a:miter lim="800000"/>
              </a:ln>
            </p:spPr>
            <p:txBody>
              <a:bodyPr vert="eaVert" wrap="none" anchor="ctr"/>
              <a:lstStyle/>
              <a:p>
                <a:endPara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AutoShape 21"/>
              <p:cNvSpPr>
                <a:spLocks noChangeArrowheads="1"/>
              </p:cNvSpPr>
              <p:nvPr/>
            </p:nvSpPr>
            <p:spPr bwMode="auto">
              <a:xfrm>
                <a:off x="445" y="1631"/>
                <a:ext cx="720" cy="96"/>
              </a:xfrm>
              <a:prstGeom prst="leftRightArrow">
                <a:avLst>
                  <a:gd name="adj1" fmla="val 50000"/>
                  <a:gd name="adj2" fmla="val 150000"/>
                </a:avLst>
              </a:prstGeom>
              <a:solidFill>
                <a:srgbClr val="99CC00"/>
              </a:solidFill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endPara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AutoShape 22"/>
              <p:cNvSpPr>
                <a:spLocks noChangeArrowheads="1"/>
              </p:cNvSpPr>
              <p:nvPr/>
            </p:nvSpPr>
            <p:spPr bwMode="auto">
              <a:xfrm>
                <a:off x="453" y="2317"/>
                <a:ext cx="914" cy="101"/>
              </a:xfrm>
              <a:prstGeom prst="leftRightArrow">
                <a:avLst>
                  <a:gd name="adj1" fmla="val 50000"/>
                  <a:gd name="adj2" fmla="val 180000"/>
                </a:avLst>
              </a:prstGeom>
              <a:solidFill>
                <a:srgbClr val="99CC00"/>
              </a:solidFill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endPara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AutoShape 23"/>
              <p:cNvSpPr>
                <a:spLocks noChangeArrowheads="1"/>
              </p:cNvSpPr>
              <p:nvPr/>
            </p:nvSpPr>
            <p:spPr bwMode="auto">
              <a:xfrm>
                <a:off x="471" y="2902"/>
                <a:ext cx="896" cy="102"/>
              </a:xfrm>
              <a:prstGeom prst="leftRightArrow">
                <a:avLst>
                  <a:gd name="adj1" fmla="val 50000"/>
                  <a:gd name="adj2" fmla="val 170000"/>
                </a:avLst>
              </a:prstGeom>
              <a:solidFill>
                <a:srgbClr val="99CC00"/>
              </a:solidFill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endPara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Text Box 24"/>
            <p:cNvSpPr txBox="1">
              <a:spLocks noChangeArrowheads="1"/>
            </p:cNvSpPr>
            <p:nvPr/>
          </p:nvSpPr>
          <p:spPr bwMode="auto">
            <a:xfrm>
              <a:off x="528" y="1440"/>
              <a:ext cx="480" cy="2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BUS</a:t>
              </a:r>
              <a:endPara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9.1 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的组成和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功能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42507" y="868161"/>
            <a:ext cx="305159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2.CPU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基本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功能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26488" y="1545329"/>
            <a:ext cx="1751119" cy="2730970"/>
            <a:chOff x="10701416" y="1553404"/>
            <a:chExt cx="1846883" cy="2880320"/>
          </a:xfrm>
        </p:grpSpPr>
        <p:sp>
          <p:nvSpPr>
            <p:cNvPr id="5" name="Rectangle 34"/>
            <p:cNvSpPr>
              <a:spLocks noChangeArrowheads="1"/>
            </p:cNvSpPr>
            <p:nvPr/>
          </p:nvSpPr>
          <p:spPr bwMode="auto">
            <a:xfrm>
              <a:off x="10701416" y="1553404"/>
              <a:ext cx="1846883" cy="28803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prstDash val="dash"/>
              <a:miter lim="800000"/>
            </a:ln>
          </p:spPr>
          <p:txBody>
            <a:bodyPr vert="horz" wrap="square" lIns="86699" tIns="43349" rIns="86699" bIns="43349" numCol="1" anchor="ctr" anchorCtr="1" compatLnSpc="1"/>
            <a:lstStyle/>
            <a:p>
              <a:pPr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035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Rectangle 35"/>
            <p:cNvSpPr>
              <a:spLocks noChangeArrowheads="1"/>
            </p:cNvSpPr>
            <p:nvPr/>
          </p:nvSpPr>
          <p:spPr bwMode="auto">
            <a:xfrm>
              <a:off x="10922285" y="3530963"/>
              <a:ext cx="1384702" cy="725045"/>
            </a:xfrm>
            <a:prstGeom prst="rect">
              <a:avLst/>
            </a:prstGeom>
            <a:solidFill>
              <a:srgbClr val="FFCCFF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325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通用寄存器</a:t>
              </a:r>
              <a:endParaRPr lang="zh-CN" altLang="zh-CN" sz="1325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10905839" y="2644259"/>
              <a:ext cx="1401148" cy="597972"/>
            </a:xfrm>
            <a:custGeom>
              <a:avLst/>
              <a:gdLst>
                <a:gd name="connsiteX0" fmla="*/ 511175 w 1530350"/>
                <a:gd name="connsiteY0" fmla="*/ 3175 h 514350"/>
                <a:gd name="connsiteX1" fmla="*/ 0 w 1530350"/>
                <a:gd name="connsiteY1" fmla="*/ 514350 h 514350"/>
                <a:gd name="connsiteX2" fmla="*/ 615950 w 1530350"/>
                <a:gd name="connsiteY2" fmla="*/ 514350 h 514350"/>
                <a:gd name="connsiteX3" fmla="*/ 765175 w 1530350"/>
                <a:gd name="connsiteY3" fmla="*/ 365125 h 514350"/>
                <a:gd name="connsiteX4" fmla="*/ 908050 w 1530350"/>
                <a:gd name="connsiteY4" fmla="*/ 508000 h 514350"/>
                <a:gd name="connsiteX5" fmla="*/ 1530350 w 1530350"/>
                <a:gd name="connsiteY5" fmla="*/ 508000 h 514350"/>
                <a:gd name="connsiteX6" fmla="*/ 1022350 w 1530350"/>
                <a:gd name="connsiteY6" fmla="*/ 0 h 514350"/>
                <a:gd name="connsiteX7" fmla="*/ 511175 w 1530350"/>
                <a:gd name="connsiteY7" fmla="*/ 3175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0350" h="514350">
                  <a:moveTo>
                    <a:pt x="511175" y="3175"/>
                  </a:moveTo>
                  <a:lnTo>
                    <a:pt x="0" y="514350"/>
                  </a:lnTo>
                  <a:lnTo>
                    <a:pt x="615950" y="514350"/>
                  </a:lnTo>
                  <a:lnTo>
                    <a:pt x="765175" y="365125"/>
                  </a:lnTo>
                  <a:lnTo>
                    <a:pt x="908050" y="508000"/>
                  </a:lnTo>
                  <a:lnTo>
                    <a:pt x="1530350" y="508000"/>
                  </a:lnTo>
                  <a:lnTo>
                    <a:pt x="1022350" y="0"/>
                  </a:lnTo>
                  <a:lnTo>
                    <a:pt x="511175" y="3175"/>
                  </a:lnTo>
                  <a:close/>
                </a:path>
              </a:pathLst>
            </a:custGeom>
            <a:solidFill>
              <a:srgbClr val="ED7D31"/>
            </a:solidFill>
            <a:ln w="1905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altLang="zh-CN" sz="1325" kern="0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lang="zh-CN" altLang="en-US" sz="1325" kern="0" dirty="0">
                <a:solidFill>
                  <a:srgbClr val="FFFFFF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8" name="Rectangle 35"/>
            <p:cNvSpPr>
              <a:spLocks noChangeArrowheads="1"/>
            </p:cNvSpPr>
            <p:nvPr/>
          </p:nvSpPr>
          <p:spPr bwMode="auto">
            <a:xfrm>
              <a:off x="10966887" y="1953965"/>
              <a:ext cx="1384702" cy="480910"/>
            </a:xfrm>
            <a:prstGeom prst="rect">
              <a:avLst/>
            </a:prstGeom>
            <a:solidFill>
              <a:srgbClr val="FFCCFF"/>
            </a:solidFill>
            <a:ln w="28575">
              <a:solidFill>
                <a:schemeClr val="tx1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325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状态</a:t>
              </a:r>
              <a:r>
                <a:rPr lang="zh-CN" altLang="zh-CN" sz="1325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寄存器</a:t>
              </a:r>
              <a:endParaRPr lang="zh-CN" altLang="zh-CN" sz="1325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11092605" y="1598820"/>
              <a:ext cx="1133265" cy="288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ctr" anchorCtr="1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705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运算器</a:t>
              </a:r>
              <a:endParaRPr lang="zh-CN" altLang="zh-CN" sz="417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095358" y="1545330"/>
            <a:ext cx="3635045" cy="2730970"/>
            <a:chOff x="6766239" y="1553404"/>
            <a:chExt cx="3833837" cy="2880320"/>
          </a:xfrm>
        </p:grpSpPr>
        <p:sp>
          <p:nvSpPr>
            <p:cNvPr id="11" name="Rectangle 34"/>
            <p:cNvSpPr>
              <a:spLocks noChangeArrowheads="1"/>
            </p:cNvSpPr>
            <p:nvPr/>
          </p:nvSpPr>
          <p:spPr bwMode="auto">
            <a:xfrm>
              <a:off x="6766239" y="1553404"/>
              <a:ext cx="3833837" cy="28803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C00000"/>
              </a:solidFill>
              <a:prstDash val="dash"/>
              <a:miter lim="800000"/>
            </a:ln>
          </p:spPr>
          <p:txBody>
            <a:bodyPr vert="horz" wrap="square" lIns="86699" tIns="43349" rIns="86699" bIns="43349" numCol="1" anchor="ctr" anchorCtr="1" compatLnSpc="1"/>
            <a:lstStyle/>
            <a:p>
              <a:pPr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035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 Box 8"/>
            <p:cNvSpPr txBox="1">
              <a:spLocks noChangeArrowheads="1"/>
            </p:cNvSpPr>
            <p:nvPr/>
          </p:nvSpPr>
          <p:spPr bwMode="auto">
            <a:xfrm>
              <a:off x="8127317" y="1602444"/>
              <a:ext cx="1133265" cy="288032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ctr" anchorCtr="1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705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控制器</a:t>
              </a:r>
              <a:endParaRPr lang="zh-CN" altLang="zh-CN" sz="417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Line 7"/>
          <p:cNvSpPr>
            <a:spLocks noChangeShapeType="1"/>
          </p:cNvSpPr>
          <p:nvPr/>
        </p:nvSpPr>
        <p:spPr bwMode="auto">
          <a:xfrm rot="16200000" flipH="1">
            <a:off x="8721392" y="4498326"/>
            <a:ext cx="71076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3790">
              <a:solidFill>
                <a:srgbClr val="E7E6E6">
                  <a:lumMod val="75000"/>
                </a:srgb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719384" y="4178671"/>
            <a:ext cx="0" cy="983865"/>
          </a:xfrm>
          <a:prstGeom prst="line">
            <a:avLst/>
          </a:prstGeom>
          <a:noFill/>
          <a:ln w="57150">
            <a:solidFill>
              <a:srgbClr val="59B2FF"/>
            </a:solidFill>
            <a:round/>
            <a:headEnd type="triangle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" name="组合 14"/>
          <p:cNvGrpSpPr/>
          <p:nvPr/>
        </p:nvGrpSpPr>
        <p:grpSpPr>
          <a:xfrm>
            <a:off x="9596361" y="2091523"/>
            <a:ext cx="481833" cy="136549"/>
            <a:chOff x="10458704" y="2129468"/>
            <a:chExt cx="508183" cy="144016"/>
          </a:xfrm>
        </p:grpSpPr>
        <p:cxnSp>
          <p:nvCxnSpPr>
            <p:cNvPr id="16" name="直接箭头连接符 15"/>
            <p:cNvCxnSpPr/>
            <p:nvPr/>
          </p:nvCxnSpPr>
          <p:spPr>
            <a:xfrm flipH="1">
              <a:off x="10458704" y="2129468"/>
              <a:ext cx="4967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 flipH="1">
              <a:off x="10470113" y="2273484"/>
              <a:ext cx="4967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5980783" y="4466442"/>
            <a:ext cx="5628140" cy="1926848"/>
            <a:chOff x="6645399" y="4634265"/>
            <a:chExt cx="5935929" cy="2032222"/>
          </a:xfrm>
        </p:grpSpPr>
        <p:sp>
          <p:nvSpPr>
            <p:cNvPr id="19" name="Text Box 10"/>
            <p:cNvSpPr txBox="1">
              <a:spLocks noChangeArrowheads="1"/>
            </p:cNvSpPr>
            <p:nvPr/>
          </p:nvSpPr>
          <p:spPr bwMode="auto">
            <a:xfrm>
              <a:off x="11480451" y="4634265"/>
              <a:ext cx="1039077" cy="489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ctr" anchorCtr="1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地址总线</a:t>
              </a:r>
              <a:endPara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" name="直接箭头连接符 19"/>
            <p:cNvCxnSpPr/>
            <p:nvPr/>
          </p:nvCxnSpPr>
          <p:spPr>
            <a:xfrm>
              <a:off x="6645399" y="5080395"/>
              <a:ext cx="5916223" cy="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 type="triangle"/>
              <a:tailEnd type="triangl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直接箭头连接符 20"/>
            <p:cNvCxnSpPr/>
            <p:nvPr/>
          </p:nvCxnSpPr>
          <p:spPr>
            <a:xfrm>
              <a:off x="6645399" y="5368427"/>
              <a:ext cx="5916223" cy="0"/>
            </a:xfrm>
            <a:prstGeom prst="straightConnector1">
              <a:avLst/>
            </a:prstGeom>
            <a:noFill/>
            <a:ln w="57150">
              <a:solidFill>
                <a:srgbClr val="59B2FF"/>
              </a:solidFill>
              <a:round/>
              <a:headEnd type="triangle"/>
              <a:tailEnd type="triangl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Text Box 10"/>
            <p:cNvSpPr txBox="1">
              <a:spLocks noChangeArrowheads="1"/>
            </p:cNvSpPr>
            <p:nvPr/>
          </p:nvSpPr>
          <p:spPr bwMode="auto">
            <a:xfrm>
              <a:off x="6973133" y="5368427"/>
              <a:ext cx="1039077" cy="489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ctr" anchorCtr="1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数据总线</a:t>
              </a:r>
              <a:endParaRPr lang="en-US" altLang="zh-CN" sz="36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8113107" y="5368427"/>
              <a:ext cx="0" cy="577465"/>
            </a:xfrm>
            <a:prstGeom prst="line">
              <a:avLst/>
            </a:prstGeom>
            <a:noFill/>
            <a:ln w="57150">
              <a:solidFill>
                <a:srgbClr val="59B2FF"/>
              </a:solidFill>
              <a:round/>
              <a:headEnd type="triangle"/>
              <a:tailEnd type="triangl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直接连接符 23"/>
            <p:cNvCxnSpPr/>
            <p:nvPr/>
          </p:nvCxnSpPr>
          <p:spPr>
            <a:xfrm>
              <a:off x="11446759" y="5080395"/>
              <a:ext cx="0" cy="86549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tailEnd type="triangl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Rectangle 28"/>
            <p:cNvSpPr>
              <a:spLocks noChangeArrowheads="1"/>
            </p:cNvSpPr>
            <p:nvPr/>
          </p:nvSpPr>
          <p:spPr bwMode="auto">
            <a:xfrm>
              <a:off x="6838247" y="5945892"/>
              <a:ext cx="5743081" cy="720595"/>
            </a:xfrm>
            <a:prstGeom prst="rect">
              <a:avLst/>
            </a:prstGeom>
            <a:solidFill>
              <a:srgbClr val="7FC4FF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主存</a:t>
              </a:r>
              <a:endParaRPr lang="zh-CN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sp>
        <p:nvSpPr>
          <p:cNvPr id="26" name="Rectangle 53"/>
          <p:cNvSpPr>
            <a:spLocks noChangeArrowheads="1"/>
          </p:cNvSpPr>
          <p:nvPr/>
        </p:nvSpPr>
        <p:spPr bwMode="auto">
          <a:xfrm>
            <a:off x="6208234" y="1918136"/>
            <a:ext cx="3398945" cy="462958"/>
          </a:xfrm>
          <a:prstGeom prst="rect">
            <a:avLst/>
          </a:prstGeom>
          <a:solidFill>
            <a:srgbClr val="FF0000"/>
          </a:solidFill>
          <a:ln w="28575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2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微操作控制信号生成逻辑     </a:t>
            </a:r>
            <a:r>
              <a:rPr lang="zh-CN" altLang="zh-CN" sz="132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操作控制</a:t>
            </a:r>
            <a:r>
              <a:rPr lang="zh-CN" altLang="en-US" sz="132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器</a:t>
            </a:r>
            <a:endParaRPr lang="zh-CN" altLang="zh-CN" sz="132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6208234" y="2824300"/>
            <a:ext cx="1043986" cy="1010745"/>
            <a:chOff x="6885289" y="2902319"/>
            <a:chExt cx="1101079" cy="1066020"/>
          </a:xfrm>
        </p:grpSpPr>
        <p:sp>
          <p:nvSpPr>
            <p:cNvPr id="28" name="Rectangle 52"/>
            <p:cNvSpPr>
              <a:spLocks noChangeArrowheads="1"/>
            </p:cNvSpPr>
            <p:nvPr/>
          </p:nvSpPr>
          <p:spPr bwMode="auto">
            <a:xfrm>
              <a:off x="6885289" y="2902319"/>
              <a:ext cx="1101079" cy="4355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32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指令译码器</a:t>
              </a:r>
              <a:endParaRPr lang="zh-CN" altLang="zh-CN" sz="132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cxnSp>
          <p:nvCxnSpPr>
            <p:cNvPr id="29" name="直接连接符 28"/>
            <p:cNvCxnSpPr>
              <a:stCxn id="28" idx="2"/>
            </p:cNvCxnSpPr>
            <p:nvPr/>
          </p:nvCxnSpPr>
          <p:spPr>
            <a:xfrm>
              <a:off x="7435829" y="3337855"/>
              <a:ext cx="1512" cy="630484"/>
            </a:xfrm>
            <a:prstGeom prst="line">
              <a:avLst/>
            </a:prstGeom>
            <a:noFill/>
            <a:ln w="57150">
              <a:solidFill>
                <a:srgbClr val="59B2FF"/>
              </a:solidFill>
              <a:round/>
              <a:headEnd type="triangle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" name="组合 29"/>
          <p:cNvGrpSpPr/>
          <p:nvPr/>
        </p:nvGrpSpPr>
        <p:grpSpPr>
          <a:xfrm>
            <a:off x="6208234" y="3349308"/>
            <a:ext cx="1211302" cy="801453"/>
            <a:chOff x="6885288" y="3456038"/>
            <a:chExt cx="1277545" cy="845282"/>
          </a:xfrm>
        </p:grpSpPr>
        <p:sp>
          <p:nvSpPr>
            <p:cNvPr id="31" name="Rectangle 45"/>
            <p:cNvSpPr>
              <a:spLocks noChangeArrowheads="1"/>
            </p:cNvSpPr>
            <p:nvPr/>
          </p:nvSpPr>
          <p:spPr bwMode="auto">
            <a:xfrm>
              <a:off x="6885288" y="3865784"/>
              <a:ext cx="1101080" cy="435536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32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指令寄存器</a:t>
              </a:r>
              <a:endParaRPr lang="zh-CN" altLang="zh-CN" sz="132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32" name="Text Box 10"/>
            <p:cNvSpPr txBox="1">
              <a:spLocks noChangeArrowheads="1"/>
            </p:cNvSpPr>
            <p:nvPr/>
          </p:nvSpPr>
          <p:spPr bwMode="auto">
            <a:xfrm>
              <a:off x="7557702" y="3456038"/>
              <a:ext cx="605131" cy="489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ctr" anchorCtr="1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95" b="1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</a:t>
              </a:r>
              <a:endParaRPr lang="en-US" altLang="zh-CN" sz="4550" b="1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321886" y="2381094"/>
            <a:ext cx="803898" cy="443206"/>
            <a:chOff x="7005156" y="2434875"/>
            <a:chExt cx="847861" cy="467444"/>
          </a:xfrm>
        </p:grpSpPr>
        <p:cxnSp>
          <p:nvCxnSpPr>
            <p:cNvPr id="34" name="直接箭头连接符 33"/>
            <p:cNvCxnSpPr/>
            <p:nvPr/>
          </p:nvCxnSpPr>
          <p:spPr>
            <a:xfrm flipV="1">
              <a:off x="7005156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 flipV="1">
              <a:off x="7126279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 flipV="1">
              <a:off x="7247402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 flipV="1">
              <a:off x="7368525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 flipV="1">
              <a:off x="7489648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 flipV="1">
              <a:off x="7610771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 flipV="1">
              <a:off x="7731894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 flipV="1">
              <a:off x="7853017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7372388" y="2381094"/>
            <a:ext cx="1043986" cy="856159"/>
            <a:chOff x="8113107" y="2434875"/>
            <a:chExt cx="1101079" cy="902980"/>
          </a:xfrm>
        </p:grpSpPr>
        <p:sp>
          <p:nvSpPr>
            <p:cNvPr id="43" name="Rectangle 52"/>
            <p:cNvSpPr>
              <a:spLocks noChangeArrowheads="1"/>
            </p:cNvSpPr>
            <p:nvPr/>
          </p:nvSpPr>
          <p:spPr bwMode="auto">
            <a:xfrm>
              <a:off x="8113107" y="2902319"/>
              <a:ext cx="1101079" cy="4355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32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时序产生器</a:t>
              </a:r>
              <a:endParaRPr lang="zh-CN" altLang="zh-CN" sz="132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cxnSp>
          <p:nvCxnSpPr>
            <p:cNvPr id="44" name="直接箭头连接符 43"/>
            <p:cNvCxnSpPr/>
            <p:nvPr/>
          </p:nvCxnSpPr>
          <p:spPr>
            <a:xfrm flipV="1">
              <a:off x="8248350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 flipV="1">
              <a:off x="8369473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 flipV="1">
              <a:off x="8490596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/>
            <p:nvPr/>
          </p:nvCxnSpPr>
          <p:spPr>
            <a:xfrm flipV="1">
              <a:off x="8611719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/>
            <p:nvPr/>
          </p:nvCxnSpPr>
          <p:spPr>
            <a:xfrm flipV="1">
              <a:off x="8732842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/>
            <p:nvPr/>
          </p:nvCxnSpPr>
          <p:spPr>
            <a:xfrm flipV="1">
              <a:off x="8853965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/>
            <p:nvPr/>
          </p:nvCxnSpPr>
          <p:spPr>
            <a:xfrm flipV="1">
              <a:off x="8975088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 flipV="1">
              <a:off x="9096211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8536541" y="2381094"/>
            <a:ext cx="1043986" cy="856159"/>
            <a:chOff x="9340925" y="2434875"/>
            <a:chExt cx="1101079" cy="902980"/>
          </a:xfrm>
        </p:grpSpPr>
        <p:sp>
          <p:nvSpPr>
            <p:cNvPr id="54" name="Rectangle 52"/>
            <p:cNvSpPr>
              <a:spLocks noChangeArrowheads="1"/>
            </p:cNvSpPr>
            <p:nvPr/>
          </p:nvSpPr>
          <p:spPr bwMode="auto">
            <a:xfrm>
              <a:off x="9340925" y="2902319"/>
              <a:ext cx="1101079" cy="435536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32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中断逻辑</a:t>
              </a:r>
              <a:endParaRPr lang="zh-CN" altLang="zh-CN" sz="132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cxnSp>
          <p:nvCxnSpPr>
            <p:cNvPr id="55" name="直接箭头连接符 54"/>
            <p:cNvCxnSpPr/>
            <p:nvPr/>
          </p:nvCxnSpPr>
          <p:spPr>
            <a:xfrm flipV="1">
              <a:off x="9733790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>
            <a:xfrm flipV="1">
              <a:off x="9854913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/>
            <p:nvPr/>
          </p:nvCxnSpPr>
          <p:spPr>
            <a:xfrm flipV="1">
              <a:off x="9976036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/>
            <p:nvPr/>
          </p:nvCxnSpPr>
          <p:spPr>
            <a:xfrm flipV="1">
              <a:off x="10097159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/>
          <p:cNvGrpSpPr/>
          <p:nvPr/>
        </p:nvGrpSpPr>
        <p:grpSpPr>
          <a:xfrm>
            <a:off x="8536540" y="3348709"/>
            <a:ext cx="1043987" cy="794234"/>
            <a:chOff x="9340924" y="3455405"/>
            <a:chExt cx="1101080" cy="837669"/>
          </a:xfrm>
        </p:grpSpPr>
        <p:sp>
          <p:nvSpPr>
            <p:cNvPr id="60" name="Text Box 10"/>
            <p:cNvSpPr txBox="1">
              <a:spLocks noChangeArrowheads="1"/>
            </p:cNvSpPr>
            <p:nvPr/>
          </p:nvSpPr>
          <p:spPr bwMode="auto">
            <a:xfrm>
              <a:off x="9603510" y="3455405"/>
              <a:ext cx="605131" cy="489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ctr" anchorCtr="1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95" b="1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endParaRPr lang="en-US" altLang="zh-CN" sz="4550" b="1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1" name="Rectangle 45"/>
            <p:cNvSpPr>
              <a:spLocks noChangeArrowheads="1"/>
            </p:cNvSpPr>
            <p:nvPr/>
          </p:nvSpPr>
          <p:spPr bwMode="auto">
            <a:xfrm>
              <a:off x="9340924" y="3857538"/>
              <a:ext cx="1101080" cy="435536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32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程序计数器</a:t>
              </a:r>
              <a:endParaRPr lang="zh-CN" altLang="zh-CN" sz="132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321886" y="1648318"/>
            <a:ext cx="3198317" cy="276803"/>
            <a:chOff x="7005156" y="1662024"/>
            <a:chExt cx="3373225" cy="291941"/>
          </a:xfrm>
        </p:grpSpPr>
        <p:cxnSp>
          <p:nvCxnSpPr>
            <p:cNvPr id="63" name="直接箭头连接符 62"/>
            <p:cNvCxnSpPr/>
            <p:nvPr/>
          </p:nvCxnSpPr>
          <p:spPr>
            <a:xfrm flipV="1">
              <a:off x="7005156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V="1">
              <a:off x="7140085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 flipV="1">
              <a:off x="7275014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/>
            <p:nvPr/>
          </p:nvCxnSpPr>
          <p:spPr>
            <a:xfrm flipV="1">
              <a:off x="7409943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/>
            <p:nvPr/>
          </p:nvCxnSpPr>
          <p:spPr>
            <a:xfrm flipV="1">
              <a:off x="7544872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 flipV="1">
              <a:off x="7679801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/>
            <p:nvPr/>
          </p:nvCxnSpPr>
          <p:spPr>
            <a:xfrm flipV="1">
              <a:off x="7814730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/>
            <p:nvPr/>
          </p:nvCxnSpPr>
          <p:spPr>
            <a:xfrm flipV="1">
              <a:off x="7949659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/>
            <p:nvPr/>
          </p:nvCxnSpPr>
          <p:spPr>
            <a:xfrm flipV="1">
              <a:off x="8084588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/>
            <p:nvPr/>
          </p:nvCxnSpPr>
          <p:spPr>
            <a:xfrm flipV="1">
              <a:off x="8219517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/>
            <p:cNvCxnSpPr/>
            <p:nvPr/>
          </p:nvCxnSpPr>
          <p:spPr>
            <a:xfrm flipV="1">
              <a:off x="9164020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/>
            <p:cNvCxnSpPr/>
            <p:nvPr/>
          </p:nvCxnSpPr>
          <p:spPr>
            <a:xfrm flipV="1">
              <a:off x="9298949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/>
            <p:cNvCxnSpPr/>
            <p:nvPr/>
          </p:nvCxnSpPr>
          <p:spPr>
            <a:xfrm flipV="1">
              <a:off x="9433878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/>
            <p:cNvCxnSpPr/>
            <p:nvPr/>
          </p:nvCxnSpPr>
          <p:spPr>
            <a:xfrm flipV="1">
              <a:off x="9568807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/>
            <p:cNvCxnSpPr/>
            <p:nvPr/>
          </p:nvCxnSpPr>
          <p:spPr>
            <a:xfrm flipV="1">
              <a:off x="9703736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/>
            <p:nvPr/>
          </p:nvCxnSpPr>
          <p:spPr>
            <a:xfrm flipV="1">
              <a:off x="9838665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/>
            <p:cNvCxnSpPr/>
            <p:nvPr/>
          </p:nvCxnSpPr>
          <p:spPr>
            <a:xfrm flipV="1">
              <a:off x="9973594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/>
            <p:cNvCxnSpPr/>
            <p:nvPr/>
          </p:nvCxnSpPr>
          <p:spPr>
            <a:xfrm flipV="1">
              <a:off x="10108523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/>
            <p:nvPr/>
          </p:nvCxnSpPr>
          <p:spPr>
            <a:xfrm flipV="1">
              <a:off x="10243452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/>
            <p:cNvCxnSpPr/>
            <p:nvPr/>
          </p:nvCxnSpPr>
          <p:spPr>
            <a:xfrm flipV="1">
              <a:off x="10378381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24"/>
          <p:cNvSpPr txBox="1"/>
          <p:nvPr/>
        </p:nvSpPr>
        <p:spPr>
          <a:xfrm>
            <a:off x="584406" y="1447977"/>
            <a:ext cx="5131461" cy="484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6775" fontAlgn="base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b="1" dirty="0" smtClean="0">
                <a:solidFill>
                  <a:prstClr val="black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运算器</a:t>
            </a:r>
            <a:r>
              <a:rPr lang="en-US" altLang="zh-CN" sz="2400" b="1" dirty="0" smtClean="0">
                <a:solidFill>
                  <a:prstClr val="black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:</a:t>
            </a:r>
            <a:r>
              <a:rPr lang="zh-CN" altLang="en-US" sz="2400" b="1" dirty="0" smtClean="0">
                <a:solidFill>
                  <a:prstClr val="black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    </a:t>
            </a:r>
            <a:r>
              <a:rPr lang="zh-CN" altLang="en-US" sz="2400" b="1" dirty="0">
                <a:solidFill>
                  <a:prstClr val="black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数据加工</a:t>
            </a:r>
            <a:endParaRPr lang="en-US" altLang="zh-CN" sz="2400" b="1" dirty="0">
              <a:solidFill>
                <a:prstClr val="black"/>
              </a:solidFill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defTabSz="866775" fontAlgn="base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b="1" dirty="0" smtClean="0">
                <a:solidFill>
                  <a:prstClr val="black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控制器</a:t>
            </a:r>
            <a:r>
              <a:rPr lang="en-US" altLang="zh-CN" sz="2400" b="1" dirty="0" smtClean="0">
                <a:solidFill>
                  <a:prstClr val="black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:</a:t>
            </a:r>
            <a:r>
              <a:rPr lang="zh-CN" altLang="en-US" sz="2400" b="1" dirty="0" smtClean="0">
                <a:solidFill>
                  <a:prstClr val="black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    </a:t>
            </a:r>
            <a:r>
              <a:rPr lang="zh-CN" altLang="en-US" sz="2400" b="1" dirty="0">
                <a:solidFill>
                  <a:prstClr val="black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程序执行</a:t>
            </a:r>
            <a:r>
              <a:rPr lang="en-US" altLang="zh-CN" sz="2400" b="1" dirty="0">
                <a:solidFill>
                  <a:prstClr val="black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/</a:t>
            </a:r>
            <a:r>
              <a:rPr lang="zh-CN" altLang="en-US" sz="2400" b="1" dirty="0">
                <a:solidFill>
                  <a:prstClr val="black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指令执行</a:t>
            </a:r>
            <a:endParaRPr lang="zh-CN" altLang="en-US" sz="2400" b="1" dirty="0">
              <a:solidFill>
                <a:prstClr val="black"/>
              </a:solidFill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607060" lvl="1" defTabSz="866775" fontAlgn="base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</a:pPr>
            <a:r>
              <a:rPr lang="en-US" altLang="zh-CN" sz="2400" b="1" dirty="0" smtClean="0">
                <a:latin typeface="+mn-ea"/>
                <a:sym typeface="Arial" panose="020B0604020202020204" pitchFamily="34" charset="0"/>
              </a:rPr>
              <a:t>(1)</a:t>
            </a:r>
            <a:r>
              <a:rPr lang="zh-CN" altLang="en-US" sz="2400" b="1" dirty="0" smtClean="0">
                <a:latin typeface="+mn-ea"/>
                <a:sym typeface="Arial" panose="020B0604020202020204" pitchFamily="34" charset="0"/>
              </a:rPr>
              <a:t>取</a:t>
            </a:r>
            <a:r>
              <a:rPr lang="zh-CN" altLang="en-US" sz="2400" b="1" dirty="0">
                <a:latin typeface="+mn-ea"/>
                <a:sym typeface="Arial" panose="020B0604020202020204" pitchFamily="34" charset="0"/>
              </a:rPr>
              <a:t>指令</a:t>
            </a:r>
            <a:endParaRPr lang="en-US" altLang="zh-CN" sz="2400" b="1" dirty="0">
              <a:latin typeface="+mn-ea"/>
              <a:sym typeface="Arial" panose="020B0604020202020204" pitchFamily="34" charset="0"/>
            </a:endParaRPr>
          </a:p>
          <a:p>
            <a:pPr marL="1216025" lvl="2" defTabSz="866775" fontAlgn="base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</a:pPr>
            <a:r>
              <a:rPr lang="en-US" altLang="zh-CN" sz="2400" b="1" dirty="0">
                <a:latin typeface="+mn-ea"/>
                <a:sym typeface="Arial" panose="020B0604020202020204" pitchFamily="34" charset="0"/>
              </a:rPr>
              <a:t>Mem[PC++] </a:t>
            </a:r>
            <a:r>
              <a:rPr lang="en-US" altLang="zh-CN" sz="2400" b="1" dirty="0">
                <a:latin typeface="+mn-ea"/>
                <a:sym typeface="Wingdings" panose="05000000000000000000" pitchFamily="2" charset="2"/>
              </a:rPr>
              <a:t> IR</a:t>
            </a:r>
            <a:endParaRPr lang="zh-CN" altLang="en-US" sz="2400" b="1" dirty="0">
              <a:latin typeface="+mn-ea"/>
              <a:sym typeface="Arial" panose="020B0604020202020204" pitchFamily="34" charset="0"/>
            </a:endParaRPr>
          </a:p>
          <a:p>
            <a:pPr marL="607060" lvl="1" defTabSz="866775" fontAlgn="base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2400" b="1" dirty="0" smtClean="0">
                <a:latin typeface="+mn-ea"/>
                <a:sym typeface="Arial" panose="020B0604020202020204" pitchFamily="34" charset="0"/>
              </a:rPr>
              <a:t> </a:t>
            </a:r>
            <a:r>
              <a:rPr lang="en-US" altLang="zh-CN" sz="2400" b="1" dirty="0" smtClean="0">
                <a:latin typeface="+mn-ea"/>
                <a:sym typeface="Arial" panose="020B0604020202020204" pitchFamily="34" charset="0"/>
              </a:rPr>
              <a:t>(2)</a:t>
            </a:r>
            <a:r>
              <a:rPr lang="zh-CN" altLang="en-US" sz="2400" b="1" dirty="0" smtClean="0">
                <a:latin typeface="+mn-ea"/>
                <a:sym typeface="Arial" panose="020B0604020202020204" pitchFamily="34" charset="0"/>
              </a:rPr>
              <a:t>执行指令</a:t>
            </a:r>
            <a:endParaRPr lang="en-US" altLang="zh-CN" sz="2400" b="1" dirty="0">
              <a:latin typeface="+mn-ea"/>
              <a:sym typeface="Arial" panose="020B0604020202020204" pitchFamily="34" charset="0"/>
            </a:endParaRPr>
          </a:p>
          <a:p>
            <a:pPr marL="1216025" lvl="2" defTabSz="866775" fontAlgn="base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2400" b="1" dirty="0">
                <a:latin typeface="+mn-ea"/>
                <a:sym typeface="Arial" panose="020B0604020202020204" pitchFamily="34" charset="0"/>
              </a:rPr>
              <a:t>指令字→控制信号序列</a:t>
            </a:r>
            <a:endParaRPr lang="zh-CN" altLang="en-US" sz="2400" b="1" dirty="0">
              <a:latin typeface="+mn-ea"/>
              <a:sym typeface="Arial" panose="020B0604020202020204" pitchFamily="34" charset="0"/>
            </a:endParaRPr>
          </a:p>
          <a:p>
            <a:pPr marL="1216025" lvl="2" defTabSz="866775" fontAlgn="base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2400" b="1" dirty="0">
                <a:latin typeface="+mn-ea"/>
                <a:sym typeface="Arial" panose="020B0604020202020204" pitchFamily="34" charset="0"/>
              </a:rPr>
              <a:t>控制信号序列→</a:t>
            </a:r>
            <a:r>
              <a:rPr lang="zh-CN" altLang="en-US" sz="2400" b="1" dirty="0">
                <a:latin typeface="+mn-ea"/>
                <a:sym typeface="Wingdings" panose="05000000000000000000" pitchFamily="2" charset="2"/>
              </a:rPr>
              <a:t>数据通路</a:t>
            </a:r>
            <a:endParaRPr lang="zh-CN" altLang="en-US" sz="2400" b="1" dirty="0">
              <a:latin typeface="+mn-ea"/>
              <a:sym typeface="Arial" panose="020B0604020202020204" pitchFamily="34" charset="0"/>
            </a:endParaRPr>
          </a:p>
        </p:txBody>
      </p:sp>
      <p:sp>
        <p:nvSpPr>
          <p:cNvPr id="84" name="任意多边形 83"/>
          <p:cNvSpPr/>
          <p:nvPr/>
        </p:nvSpPr>
        <p:spPr>
          <a:xfrm>
            <a:off x="9427301" y="4153144"/>
            <a:ext cx="903111" cy="421452"/>
          </a:xfrm>
          <a:custGeom>
            <a:avLst/>
            <a:gdLst>
              <a:gd name="connsiteX0" fmla="*/ 0 w 952500"/>
              <a:gd name="connsiteY0" fmla="*/ 0 h 444500"/>
              <a:gd name="connsiteX1" fmla="*/ 0 w 952500"/>
              <a:gd name="connsiteY1" fmla="*/ 444500 h 444500"/>
              <a:gd name="connsiteX2" fmla="*/ 952500 w 952500"/>
              <a:gd name="connsiteY2" fmla="*/ 444500 h 444500"/>
              <a:gd name="connsiteX3" fmla="*/ 952500 w 952500"/>
              <a:gd name="connsiteY3" fmla="*/ 1524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0" h="444500">
                <a:moveTo>
                  <a:pt x="0" y="0"/>
                </a:moveTo>
                <a:lnTo>
                  <a:pt x="0" y="444500"/>
                </a:lnTo>
                <a:lnTo>
                  <a:pt x="952500" y="444500"/>
                </a:lnTo>
                <a:lnTo>
                  <a:pt x="952500" y="152400"/>
                </a:lnTo>
              </a:path>
            </a:pathLst>
          </a:custGeom>
          <a:noFill/>
          <a:ln w="57150">
            <a:solidFill>
              <a:schemeClr val="tx1"/>
            </a:solidFill>
            <a:round/>
            <a:headEnd type="triangle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705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 animBg="1"/>
      <p:bldP spid="8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9.1 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的组成和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功能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2507" y="1061147"/>
            <a:ext cx="305159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2.CPU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基本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功能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548394" y="1833949"/>
            <a:ext cx="10686146" cy="3851542"/>
          </a:xfrm>
        </p:spPr>
        <p:txBody>
          <a:bodyPr>
            <a:normAutofit/>
          </a:bodyPr>
          <a:lstStyle/>
          <a:p>
            <a:pPr marL="929005" lvl="1" indent="0" defTabSz="866775" fontAlgn="base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None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600" dirty="0">
                <a:solidFill>
                  <a:srgbClr val="240CD2"/>
                </a:solidFill>
                <a:latin typeface="+mn-ea"/>
                <a:ea typeface="+mn-ea"/>
                <a:sym typeface="Arial" panose="020B0604020202020204" pitchFamily="34" charset="0"/>
              </a:rPr>
              <a:t>数据加工</a:t>
            </a:r>
            <a:r>
              <a:rPr lang="en-US" altLang="zh-CN" sz="2600" dirty="0">
                <a:solidFill>
                  <a:schemeClr val="tx1"/>
                </a:solidFill>
                <a:latin typeface="+mn-ea"/>
                <a:ea typeface="+mn-ea"/>
                <a:sym typeface="Arial" panose="020B0604020202020204" pitchFamily="34" charset="0"/>
              </a:rPr>
              <a:t>:  </a:t>
            </a:r>
            <a:r>
              <a:rPr lang="zh-CN" altLang="en-US" sz="2600" dirty="0">
                <a:solidFill>
                  <a:schemeClr val="tx1"/>
                </a:solidFill>
                <a:latin typeface="+mn-ea"/>
                <a:ea typeface="+mn-ea"/>
                <a:sym typeface="Arial" panose="020B0604020202020204" pitchFamily="34" charset="0"/>
              </a:rPr>
              <a:t>算术</a:t>
            </a:r>
            <a:r>
              <a:rPr lang="en-US" altLang="zh-CN" sz="2600" dirty="0">
                <a:solidFill>
                  <a:schemeClr val="tx1"/>
                </a:solidFill>
                <a:latin typeface="+mn-ea"/>
                <a:ea typeface="+mn-ea"/>
                <a:sym typeface="Arial" panose="020B0604020202020204" pitchFamily="34" charset="0"/>
              </a:rPr>
              <a:t>/</a:t>
            </a:r>
            <a:r>
              <a:rPr lang="zh-CN" altLang="en-US" sz="2600" dirty="0">
                <a:solidFill>
                  <a:schemeClr val="tx1"/>
                </a:solidFill>
                <a:latin typeface="+mn-ea"/>
                <a:ea typeface="+mn-ea"/>
                <a:sym typeface="Arial" panose="020B0604020202020204" pitchFamily="34" charset="0"/>
              </a:rPr>
              <a:t>逻辑运算                      </a:t>
            </a:r>
            <a:r>
              <a:rPr lang="zh-CN" altLang="en-US" sz="2600" dirty="0">
                <a:solidFill>
                  <a:prstClr val="black"/>
                </a:solidFill>
                <a:latin typeface="+mn-ea"/>
                <a:ea typeface="+mn-ea"/>
                <a:sym typeface="Arial" panose="020B0604020202020204" pitchFamily="34" charset="0"/>
              </a:rPr>
              <a:t>运算器</a:t>
            </a:r>
            <a:endParaRPr lang="zh-CN" altLang="en-US" sz="2600" dirty="0">
              <a:solidFill>
                <a:prstClr val="black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 marL="929005" lvl="1" indent="0" defTabSz="866775" fontAlgn="base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None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600" dirty="0">
                <a:solidFill>
                  <a:srgbClr val="240CD2"/>
                </a:solidFill>
                <a:latin typeface="+mn-ea"/>
                <a:ea typeface="+mn-ea"/>
                <a:sym typeface="Arial" panose="020B0604020202020204" pitchFamily="34" charset="0"/>
              </a:rPr>
              <a:t>程序控制</a:t>
            </a:r>
            <a:r>
              <a:rPr lang="en-US" altLang="zh-CN" sz="2600" dirty="0">
                <a:solidFill>
                  <a:schemeClr val="tx1"/>
                </a:solidFill>
                <a:latin typeface="+mn-ea"/>
                <a:ea typeface="+mn-ea"/>
                <a:sym typeface="Arial" panose="020B0604020202020204" pitchFamily="34" charset="0"/>
              </a:rPr>
              <a:t>:</a:t>
            </a:r>
            <a:r>
              <a:rPr lang="en-US" altLang="zh-CN" sz="2600" dirty="0">
                <a:latin typeface="+mn-ea"/>
                <a:ea typeface="+mn-ea"/>
                <a:sym typeface="Arial" panose="020B0604020202020204" pitchFamily="34" charset="0"/>
              </a:rPr>
              <a:t>  </a:t>
            </a:r>
            <a:r>
              <a:rPr lang="zh-CN" altLang="en-US" sz="2600" dirty="0">
                <a:solidFill>
                  <a:schemeClr val="tx1"/>
                </a:solidFill>
                <a:latin typeface="+mn-ea"/>
                <a:ea typeface="+mn-ea"/>
                <a:sym typeface="Arial" panose="020B0604020202020204" pitchFamily="34" charset="0"/>
              </a:rPr>
              <a:t>程序中指令执行顺序控制  </a:t>
            </a:r>
            <a:endParaRPr lang="zh-CN" altLang="en-US" sz="2600" dirty="0">
              <a:solidFill>
                <a:schemeClr val="tx1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 marL="929005" lvl="1" indent="0" defTabSz="866775" fontAlgn="base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None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600" dirty="0">
                <a:solidFill>
                  <a:srgbClr val="240CD2"/>
                </a:solidFill>
                <a:latin typeface="+mn-ea"/>
                <a:ea typeface="+mn-ea"/>
                <a:sym typeface="Arial" panose="020B0604020202020204" pitchFamily="34" charset="0"/>
              </a:rPr>
              <a:t>操作控制</a:t>
            </a:r>
            <a:r>
              <a:rPr lang="en-US" altLang="zh-CN" sz="2600" dirty="0">
                <a:solidFill>
                  <a:schemeClr val="tx1"/>
                </a:solidFill>
                <a:latin typeface="+mn-ea"/>
                <a:ea typeface="+mn-ea"/>
                <a:sym typeface="Arial" panose="020B0604020202020204" pitchFamily="34" charset="0"/>
              </a:rPr>
              <a:t>:</a:t>
            </a:r>
            <a:r>
              <a:rPr lang="en-US" altLang="zh-CN" sz="2600" dirty="0">
                <a:latin typeface="+mn-ea"/>
                <a:ea typeface="+mn-ea"/>
                <a:sym typeface="Arial" panose="020B0604020202020204" pitchFamily="34" charset="0"/>
              </a:rPr>
              <a:t> 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  <a:ea typeface="+mn-ea"/>
                <a:sym typeface="Arial" panose="020B0604020202020204" pitchFamily="34" charset="0"/>
              </a:rPr>
              <a:t>产生指令执行时所</a:t>
            </a:r>
            <a:r>
              <a:rPr lang="zh-CN" altLang="en-US" sz="2600" dirty="0">
                <a:solidFill>
                  <a:schemeClr val="tx1"/>
                </a:solidFill>
                <a:latin typeface="+mn-ea"/>
                <a:ea typeface="+mn-ea"/>
                <a:sym typeface="Arial" panose="020B0604020202020204" pitchFamily="34" charset="0"/>
              </a:rPr>
              <a:t>需操作控制信号</a:t>
            </a:r>
            <a:endParaRPr lang="zh-CN" altLang="en-US" sz="2600" dirty="0">
              <a:solidFill>
                <a:schemeClr val="tx1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 marL="929005" lvl="1" indent="0" defTabSz="866775" fontAlgn="base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None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600" dirty="0">
                <a:solidFill>
                  <a:srgbClr val="240CD2"/>
                </a:solidFill>
                <a:latin typeface="+mn-ea"/>
                <a:ea typeface="+mn-ea"/>
                <a:sym typeface="Arial" panose="020B0604020202020204" pitchFamily="34" charset="0"/>
              </a:rPr>
              <a:t>时序控制</a:t>
            </a:r>
            <a:r>
              <a:rPr lang="en-US" altLang="zh-CN" sz="2600" dirty="0">
                <a:solidFill>
                  <a:schemeClr val="tx1"/>
                </a:solidFill>
                <a:latin typeface="+mn-ea"/>
                <a:ea typeface="+mn-ea"/>
                <a:sym typeface="Arial" panose="020B0604020202020204" pitchFamily="34" charset="0"/>
              </a:rPr>
              <a:t>:  </a:t>
            </a:r>
            <a:r>
              <a:rPr lang="zh-CN" altLang="en-US" sz="2600" dirty="0">
                <a:solidFill>
                  <a:schemeClr val="tx1"/>
                </a:solidFill>
                <a:latin typeface="+mn-ea"/>
                <a:ea typeface="+mn-ea"/>
                <a:sym typeface="Arial" panose="020B0604020202020204" pitchFamily="34" charset="0"/>
              </a:rPr>
              <a:t>控制操作信号的产生时间、持续时间</a:t>
            </a:r>
            <a:endParaRPr lang="zh-CN" altLang="en-US" sz="2600" dirty="0">
              <a:solidFill>
                <a:schemeClr val="tx1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 marL="929005" lvl="1" indent="0" defTabSz="866775" fontAlgn="base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None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600" dirty="0">
                <a:solidFill>
                  <a:srgbClr val="240CD2"/>
                </a:solidFill>
                <a:latin typeface="+mn-ea"/>
                <a:ea typeface="+mn-ea"/>
                <a:sym typeface="Arial" panose="020B0604020202020204" pitchFamily="34" charset="0"/>
              </a:rPr>
              <a:t>异常控制</a:t>
            </a:r>
            <a:r>
              <a:rPr lang="en-US" altLang="zh-CN" sz="2600" dirty="0">
                <a:solidFill>
                  <a:schemeClr val="tx1"/>
                </a:solidFill>
                <a:latin typeface="+mn-ea"/>
                <a:ea typeface="+mn-ea"/>
                <a:sym typeface="Arial" panose="020B0604020202020204" pitchFamily="34" charset="0"/>
              </a:rPr>
              <a:t>:  </a:t>
            </a:r>
            <a:r>
              <a:rPr lang="zh-CN" altLang="en-US" sz="2600" dirty="0" smtClean="0">
                <a:solidFill>
                  <a:schemeClr val="tx1"/>
                </a:solidFill>
                <a:latin typeface="+mn-ea"/>
                <a:ea typeface="+mn-ea"/>
                <a:sym typeface="Arial" panose="020B0604020202020204" pitchFamily="34" charset="0"/>
              </a:rPr>
              <a:t>异常处理</a:t>
            </a:r>
            <a:endParaRPr lang="zh-CN" altLang="en-US" dirty="0">
              <a:latin typeface="+mn-ea"/>
              <a:ea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02741" y="2887485"/>
            <a:ext cx="1814620" cy="2443769"/>
            <a:chOff x="9418320" y="2520269"/>
            <a:chExt cx="1814620" cy="2225467"/>
          </a:xfrm>
        </p:grpSpPr>
        <p:sp>
          <p:nvSpPr>
            <p:cNvPr id="6" name="矩形 5"/>
            <p:cNvSpPr/>
            <p:nvPr/>
          </p:nvSpPr>
          <p:spPr>
            <a:xfrm>
              <a:off x="9880557" y="3284853"/>
              <a:ext cx="1352383" cy="562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defTabSz="866775" fontAlgn="base">
                <a:lnSpc>
                  <a:spcPct val="150000"/>
                </a:lnSpc>
                <a:spcBef>
                  <a:spcPts val="570"/>
                </a:spcBef>
                <a:spcAft>
                  <a:spcPts val="570"/>
                </a:spcAft>
              </a:pPr>
              <a:r>
                <a:rPr lang="zh-CN" altLang="en-US" sz="2275" b="1" dirty="0">
                  <a:solidFill>
                    <a:prstClr val="black"/>
                  </a:solidFill>
                  <a:latin typeface="+mn-ea"/>
                  <a:sym typeface="Arial" panose="020B0604020202020204" pitchFamily="34" charset="0"/>
                </a:rPr>
                <a:t>控制器</a:t>
              </a:r>
              <a:endParaRPr lang="zh-CN" altLang="en-US" sz="2275" b="1" dirty="0">
                <a:solidFill>
                  <a:prstClr val="black"/>
                </a:solidFill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7" name="右大括号 6"/>
            <p:cNvSpPr/>
            <p:nvPr/>
          </p:nvSpPr>
          <p:spPr>
            <a:xfrm>
              <a:off x="9418320" y="2520269"/>
              <a:ext cx="402336" cy="2225467"/>
            </a:xfrm>
            <a:prstGeom prst="rightBrace">
              <a:avLst>
                <a:gd name="adj1" fmla="val 8333"/>
                <a:gd name="adj2" fmla="val 48767"/>
              </a:avLst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9.1 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的组成和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功能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8411" y="971282"/>
            <a:ext cx="350014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3.CPU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中主要寄存器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17584" y="1551984"/>
            <a:ext cx="5709942" cy="4064664"/>
          </a:xfrm>
        </p:spPr>
        <p:txBody>
          <a:bodyPr>
            <a:normAutofit/>
          </a:bodyPr>
          <a:lstStyle/>
          <a:p>
            <a:pPr marL="0" indent="0" defTabSz="866775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solidFill>
                  <a:srgbClr val="9966FF"/>
                </a:solidFill>
                <a:sym typeface="Wingdings" panose="05000000000000000000" pitchFamily="2" charset="2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PC</a:t>
            </a:r>
            <a:r>
              <a:rPr lang="en-US" altLang="zh-CN" sz="2400" dirty="0" smtClean="0">
                <a:solidFill>
                  <a:prstClr val="black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--</a:t>
            </a:r>
            <a:r>
              <a:rPr lang="zh-CN" altLang="en-US" sz="2400" dirty="0" smtClean="0">
                <a:solidFill>
                  <a:prstClr val="black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程序计数器 </a:t>
            </a:r>
            <a:r>
              <a:rPr lang="en-US" altLang="zh-CN" sz="2400" dirty="0" smtClean="0">
                <a:solidFill>
                  <a:prstClr val="black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X86</a:t>
            </a:r>
            <a:r>
              <a:rPr lang="zh-CN" altLang="en-US" sz="2400" dirty="0">
                <a:solidFill>
                  <a:prstClr val="black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：</a:t>
            </a:r>
            <a:r>
              <a:rPr lang="en-US" altLang="zh-CN" sz="2400" dirty="0">
                <a:solidFill>
                  <a:srgbClr val="0066FF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EIP</a:t>
            </a:r>
            <a:r>
              <a:rPr lang="en-US" altLang="zh-CN" sz="2400" dirty="0">
                <a:solidFill>
                  <a:prstClr val="black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   MIPS</a:t>
            </a:r>
            <a:r>
              <a:rPr lang="zh-CN" altLang="en-US" sz="2400" dirty="0">
                <a:solidFill>
                  <a:prstClr val="black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：</a:t>
            </a:r>
            <a:r>
              <a:rPr lang="en-US" altLang="zh-CN" sz="2400" dirty="0">
                <a:solidFill>
                  <a:srgbClr val="0066FF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PC</a:t>
            </a:r>
            <a:endParaRPr lang="zh-CN" altLang="en-US" sz="2400" dirty="0">
              <a:solidFill>
                <a:srgbClr val="0066FF"/>
              </a:solidFill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0" indent="0" defTabSz="866775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solidFill>
                  <a:srgbClr val="9966FF"/>
                </a:solidFill>
                <a:sym typeface="Wingdings" panose="05000000000000000000" pitchFamily="2" charset="2"/>
              </a:rPr>
              <a:t> </a:t>
            </a:r>
            <a:r>
              <a:rPr lang="en-US" altLang="zh-CN" sz="2400" dirty="0" smtClean="0">
                <a:solidFill>
                  <a:prstClr val="black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IR  ------</a:t>
            </a:r>
            <a:r>
              <a:rPr lang="zh-CN" altLang="en-US" sz="2400" dirty="0">
                <a:solidFill>
                  <a:prstClr val="black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指令寄存器                      </a:t>
            </a:r>
            <a:endParaRPr lang="zh-CN" altLang="en-US" sz="2400" dirty="0" smtClean="0">
              <a:solidFill>
                <a:srgbClr val="3438F6"/>
              </a:solidFill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0" indent="0" defTabSz="866775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solidFill>
                  <a:srgbClr val="9966FF"/>
                </a:solidFill>
                <a:sym typeface="Wingdings" panose="05000000000000000000" pitchFamily="2" charset="2"/>
              </a:rPr>
              <a:t> </a:t>
            </a:r>
            <a:r>
              <a:rPr lang="en-US" altLang="zh-CN" sz="2400" dirty="0" smtClean="0">
                <a:solidFill>
                  <a:prstClr val="black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AR  ------</a:t>
            </a:r>
            <a:r>
              <a:rPr lang="zh-CN" altLang="en-US" sz="2400" dirty="0" smtClean="0">
                <a:solidFill>
                  <a:prstClr val="black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地址寄存器      </a:t>
            </a:r>
            <a:r>
              <a:rPr lang="en-US" altLang="zh-CN" sz="2400" dirty="0" smtClean="0">
                <a:solidFill>
                  <a:srgbClr val="0066FF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MAR</a:t>
            </a:r>
            <a:r>
              <a:rPr lang="en-US" altLang="zh-CN" sz="2400" dirty="0" smtClean="0">
                <a:solidFill>
                  <a:prstClr val="black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           </a:t>
            </a:r>
            <a:endParaRPr lang="zh-CN" altLang="en-US" sz="2400" dirty="0" smtClean="0">
              <a:solidFill>
                <a:srgbClr val="3438F6"/>
              </a:solidFill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0" indent="0" defTabSz="866775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solidFill>
                  <a:srgbClr val="9966FF"/>
                </a:solidFill>
                <a:sym typeface="Wingdings" panose="05000000000000000000" pitchFamily="2" charset="2"/>
              </a:rPr>
              <a:t> </a:t>
            </a:r>
            <a:r>
              <a:rPr lang="en-US" altLang="zh-CN" sz="2400" dirty="0" smtClean="0">
                <a:solidFill>
                  <a:prstClr val="black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DR  ------</a:t>
            </a:r>
            <a:r>
              <a:rPr lang="zh-CN" altLang="en-US" sz="2400" dirty="0">
                <a:solidFill>
                  <a:prstClr val="black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数据缓冲寄存器     </a:t>
            </a:r>
            <a:r>
              <a:rPr lang="en-US" altLang="zh-CN" sz="2400" dirty="0">
                <a:solidFill>
                  <a:srgbClr val="0066FF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MDR</a:t>
            </a:r>
            <a:r>
              <a:rPr lang="en-US" altLang="zh-CN" sz="2400" dirty="0">
                <a:solidFill>
                  <a:prstClr val="black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          </a:t>
            </a:r>
            <a:endParaRPr lang="zh-CN" altLang="en-US" sz="2400" dirty="0">
              <a:solidFill>
                <a:srgbClr val="3438F6"/>
              </a:solidFill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0" indent="0" defTabSz="866775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solidFill>
                  <a:srgbClr val="9966FF"/>
                </a:solidFill>
                <a:sym typeface="Wingdings" panose="05000000000000000000" pitchFamily="2" charset="2"/>
              </a:rPr>
              <a:t> </a:t>
            </a:r>
            <a:r>
              <a:rPr lang="en-US" altLang="zh-CN" sz="2400" dirty="0" smtClean="0">
                <a:solidFill>
                  <a:prstClr val="black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AC  ------</a:t>
            </a:r>
            <a:r>
              <a:rPr lang="zh-CN" altLang="en-US" sz="2400" dirty="0">
                <a:solidFill>
                  <a:prstClr val="black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累加寄存器                      </a:t>
            </a:r>
            <a:endParaRPr lang="zh-CN" altLang="en-US" sz="2400" dirty="0">
              <a:solidFill>
                <a:srgbClr val="3438F6"/>
              </a:solidFill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0" indent="0" defTabSz="866775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200" dirty="0" smtClean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solidFill>
                  <a:srgbClr val="9966FF"/>
                </a:solidFill>
                <a:sym typeface="Wingdings" panose="05000000000000000000" pitchFamily="2" charset="2"/>
              </a:rPr>
              <a:t> </a:t>
            </a:r>
            <a:r>
              <a:rPr lang="en-US" altLang="zh-CN" sz="2400" dirty="0" smtClean="0">
                <a:solidFill>
                  <a:prstClr val="black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PSW ------</a:t>
            </a:r>
            <a:r>
              <a:rPr lang="zh-CN" altLang="en-US" sz="2400" dirty="0">
                <a:solidFill>
                  <a:prstClr val="black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程序状态字               </a:t>
            </a:r>
            <a:endParaRPr lang="en-US" altLang="zh-CN" sz="2400" dirty="0">
              <a:solidFill>
                <a:srgbClr val="3438F6"/>
              </a:solidFill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0" indent="0" defTabSz="866775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rgbClr val="9966FF"/>
                </a:solidFill>
                <a:sym typeface="Wingdings" panose="05000000000000000000" pitchFamily="2" charset="2"/>
              </a:rPr>
              <a:t> </a:t>
            </a:r>
            <a:r>
              <a:rPr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X86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：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 EFLAGS   MIPS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：无</a:t>
            </a:r>
            <a:endParaRPr lang="zh-CN" altLang="en-US" sz="2400" dirty="0">
              <a:solidFill>
                <a:schemeClr val="tx1"/>
              </a:solidFill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7584" y="5926449"/>
            <a:ext cx="111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240CD2"/>
                </a:solidFill>
                <a:latin typeface="+mn-ea"/>
              </a:rPr>
              <a:t>学习的重点：</a:t>
            </a:r>
            <a:r>
              <a:rPr lang="zh-CN" altLang="en-US" sz="2400" dirty="0" smtClean="0">
                <a:latin typeface="+mn-ea"/>
              </a:rPr>
              <a:t>每个寄存器的位置；与相关部件的连接与控制；</a:t>
            </a:r>
            <a:r>
              <a:rPr lang="en-US" altLang="zh-CN" sz="2400" dirty="0" smtClean="0">
                <a:latin typeface="+mn-ea"/>
              </a:rPr>
              <a:t>PC</a:t>
            </a:r>
            <a:r>
              <a:rPr lang="zh-CN" altLang="en-US" sz="2400" dirty="0" smtClean="0">
                <a:latin typeface="+mn-ea"/>
              </a:rPr>
              <a:t>增量如何实现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7525" y="1669039"/>
            <a:ext cx="4928303" cy="4049844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905" y="266065"/>
            <a:ext cx="2627630" cy="1332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9.1 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的组成和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功能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9824" y="1823600"/>
            <a:ext cx="8721492" cy="3683664"/>
          </a:xfrm>
        </p:spPr>
        <p:txBody>
          <a:bodyPr>
            <a:normAutofit fontScale="92500" lnSpcReduction="20000"/>
          </a:bodyPr>
          <a:lstStyle/>
          <a:p>
            <a:pPr marL="0" indent="0" algn="just" defTabSz="866775" fontAlgn="base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None/>
            </a:pPr>
            <a:r>
              <a:rPr lang="zh-CN" altLang="en-US" sz="24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dirty="0" smtClean="0">
                <a:solidFill>
                  <a:prstClr val="black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取</a:t>
            </a:r>
            <a:r>
              <a:rPr lang="zh-CN" altLang="en-US" dirty="0">
                <a:solidFill>
                  <a:prstClr val="black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指令，将</a:t>
            </a:r>
            <a:r>
              <a:rPr lang="zh-CN" altLang="en-US" dirty="0">
                <a:solidFill>
                  <a:srgbClr val="0066FF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机器指令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译码</a:t>
            </a:r>
            <a:r>
              <a:rPr lang="zh-CN" altLang="en-US" dirty="0">
                <a:solidFill>
                  <a:prstClr val="black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并生成</a:t>
            </a:r>
            <a:r>
              <a:rPr lang="zh-CN" altLang="en-US" dirty="0">
                <a:solidFill>
                  <a:srgbClr val="0066FF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执行部件</a:t>
            </a:r>
            <a:r>
              <a:rPr lang="zh-CN" altLang="en-US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所需的</a:t>
            </a:r>
            <a:r>
              <a:rPr lang="zh-CN" altLang="en-US" dirty="0">
                <a:solidFill>
                  <a:srgbClr val="0066FF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控制信号序列 </a:t>
            </a:r>
            <a:r>
              <a:rPr lang="zh-CN" altLang="en-US" dirty="0">
                <a:solidFill>
                  <a:prstClr val="black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，控制信号按序送至各执行部件控点，引起逻辑门开闭，建立正确的</a:t>
            </a:r>
            <a:r>
              <a:rPr lang="zh-CN" altLang="en-US" dirty="0">
                <a:solidFill>
                  <a:srgbClr val="0066FF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数据通路</a:t>
            </a:r>
            <a:r>
              <a:rPr lang="zh-CN" altLang="en-US" dirty="0">
                <a:solidFill>
                  <a:prstClr val="black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，从而完成指令功能</a:t>
            </a:r>
            <a:r>
              <a:rPr lang="zh-CN" altLang="en-US" dirty="0" smtClean="0">
                <a:solidFill>
                  <a:prstClr val="black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。</a:t>
            </a:r>
            <a:endParaRPr lang="en-US" altLang="zh-CN" dirty="0">
              <a:solidFill>
                <a:prstClr val="black"/>
              </a:solidFill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0" indent="0" algn="just" defTabSz="866775" fontAlgn="base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None/>
            </a:pPr>
            <a:r>
              <a:rPr lang="zh-CN" altLang="en-US" sz="2400" dirty="0" smtClean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dirty="0">
                <a:latin typeface="+mn-ea"/>
                <a:ea typeface="+mn-ea"/>
                <a:cs typeface="Segoe UI Black" panose="020B0A02040204020203" pitchFamily="34" charset="0"/>
                <a:sym typeface="Wingdings" panose="05000000000000000000" pitchFamily="2" charset="2"/>
              </a:rPr>
              <a:t>操作控制器的类型</a:t>
            </a:r>
            <a:endParaRPr lang="en-US" altLang="zh-CN" dirty="0"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0" indent="0" algn="just" defTabSz="866775" fontAlgn="base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None/>
            </a:pPr>
            <a:r>
              <a:rPr lang="zh-CN" altLang="en-US" dirty="0" smtClean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    硬</a:t>
            </a:r>
            <a:r>
              <a:rPr lang="zh-CN" altLang="en-US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布线控制器   </a:t>
            </a:r>
            <a:r>
              <a:rPr lang="en-US" altLang="zh-CN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(</a:t>
            </a:r>
            <a:r>
              <a:rPr lang="zh-CN" altLang="en-US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时序逻辑型</a:t>
            </a:r>
            <a:r>
              <a:rPr lang="en-US" altLang="zh-CN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) </a:t>
            </a:r>
            <a:endParaRPr lang="en-US" altLang="zh-CN" dirty="0" smtClean="0"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0" indent="0" algn="just" defTabSz="866775" fontAlgn="base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None/>
            </a:pPr>
            <a:r>
              <a:rPr lang="en-US" altLang="zh-CN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 </a:t>
            </a:r>
            <a:r>
              <a:rPr lang="en-US" altLang="zh-CN" dirty="0" smtClean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   </a:t>
            </a:r>
            <a:r>
              <a:rPr lang="zh-CN" altLang="en-US" dirty="0" smtClean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微程序控制</a:t>
            </a:r>
            <a:r>
              <a:rPr lang="zh-CN" altLang="en-US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器   </a:t>
            </a:r>
            <a:r>
              <a:rPr lang="en-US" altLang="zh-CN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(</a:t>
            </a:r>
            <a:r>
              <a:rPr lang="zh-CN" altLang="en-US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存储程序型</a:t>
            </a:r>
            <a:r>
              <a:rPr lang="en-US" altLang="zh-CN" dirty="0" smtClean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)</a:t>
            </a:r>
            <a:endParaRPr lang="en-US" altLang="zh-CN" dirty="0"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325120" indent="-325120" algn="just" defTabSz="866775" fontAlgn="base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</a:pPr>
            <a:endParaRPr lang="zh-CN" altLang="en-US" sz="2400" dirty="0">
              <a:solidFill>
                <a:prstClr val="black"/>
              </a:solidFill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algn="just"/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5495" y="1073752"/>
            <a:ext cx="350014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4.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操作控制器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3166" y="3292155"/>
            <a:ext cx="3645724" cy="27556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9.2 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指令周期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8830" y="925793"/>
            <a:ext cx="350014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1.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指令周期的概念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185090" y="1575573"/>
            <a:ext cx="7556137" cy="613893"/>
          </a:xfrm>
        </p:spPr>
        <p:txBody>
          <a:bodyPr>
            <a:normAutofit/>
          </a:bodyPr>
          <a:lstStyle/>
          <a:p>
            <a:pPr marL="0" indent="0" algn="just" defTabSz="866775" fontAlgn="base">
              <a:spcBef>
                <a:spcPts val="0"/>
              </a:spcBef>
              <a:buNone/>
            </a:pPr>
            <a:r>
              <a:rPr lang="zh-CN" altLang="en-US" sz="2200" dirty="0" smtClean="0">
                <a:solidFill>
                  <a:srgbClr val="9966FF"/>
                </a:solidFill>
                <a:sym typeface="Wingdings" panose="05000000000000000000" pitchFamily="2" charset="2"/>
              </a:rPr>
              <a:t> </a:t>
            </a:r>
            <a:r>
              <a:rPr lang="zh-CN" altLang="en-US" sz="2400" dirty="0" smtClean="0">
                <a:latin typeface="+mn-ea"/>
                <a:ea typeface="+mn-ea"/>
                <a:sym typeface="Wingdings" panose="05000000000000000000" pitchFamily="2" charset="2"/>
              </a:rPr>
              <a:t>从内存中取出一条指令并执行该指令所需的时间？</a:t>
            </a:r>
            <a:endParaRPr lang="zh-CN" altLang="en-US" sz="2400" dirty="0"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endParaRPr lang="zh-CN" altLang="en-US" sz="2400" dirty="0"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3852" y="2295604"/>
            <a:ext cx="7600891" cy="2026025"/>
          </a:xfrm>
          <a:prstGeom prst="rect">
            <a:avLst/>
          </a:prstGeom>
        </p:spPr>
      </p:pic>
      <p:sp>
        <p:nvSpPr>
          <p:cNvPr id="7" name="内容占位符 2"/>
          <p:cNvSpPr txBox="1"/>
          <p:nvPr/>
        </p:nvSpPr>
        <p:spPr>
          <a:xfrm>
            <a:off x="1381033" y="4679504"/>
            <a:ext cx="7556137" cy="4367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866775" fontAlgn="base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200" dirty="0" smtClean="0">
                <a:solidFill>
                  <a:srgbClr val="9966FF"/>
                </a:solidFill>
                <a:sym typeface="Wingdings" panose="05000000000000000000" pitchFamily="2" charset="2"/>
              </a:rPr>
              <a:t> </a:t>
            </a:r>
            <a:r>
              <a:rPr lang="zh-CN" altLang="en-US" sz="2400" dirty="0" smtClean="0">
                <a:latin typeface="+mn-ea"/>
                <a:ea typeface="+mn-ea"/>
                <a:sym typeface="Wingdings" panose="05000000000000000000" pitchFamily="2" charset="2"/>
              </a:rPr>
              <a:t>不同指令的指令周期时间相同吗？</a:t>
            </a:r>
            <a:endParaRPr lang="zh-CN" altLang="en-US" sz="2400" dirty="0" smtClean="0"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8" name="内容占位符 2"/>
          <p:cNvSpPr txBox="1"/>
          <p:nvPr/>
        </p:nvSpPr>
        <p:spPr>
          <a:xfrm>
            <a:off x="1381034" y="5267335"/>
            <a:ext cx="5378996" cy="4367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866775" fontAlgn="base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200" dirty="0" smtClean="0">
                <a:solidFill>
                  <a:srgbClr val="9966FF"/>
                </a:solidFill>
                <a:sym typeface="Wingdings" panose="05000000000000000000" pitchFamily="2" charset="2"/>
              </a:rPr>
              <a:t> </a:t>
            </a:r>
            <a:r>
              <a:rPr lang="zh-CN" altLang="en-US" sz="2400" dirty="0" smtClean="0">
                <a:latin typeface="+mn-ea"/>
                <a:ea typeface="+mn-ea"/>
                <a:sym typeface="Wingdings" panose="05000000000000000000" pitchFamily="2" charset="2"/>
              </a:rPr>
              <a:t>取指时间不同还是执行时间不同？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9" name="内容占位符 2"/>
          <p:cNvSpPr txBox="1"/>
          <p:nvPr/>
        </p:nvSpPr>
        <p:spPr>
          <a:xfrm>
            <a:off x="1402805" y="5844276"/>
            <a:ext cx="9842138" cy="4367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866775" fontAlgn="base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200" dirty="0" smtClean="0">
                <a:solidFill>
                  <a:srgbClr val="9966FF"/>
                </a:solidFill>
                <a:sym typeface="Wingdings" panose="05000000000000000000" pitchFamily="2" charset="2"/>
              </a:rPr>
              <a:t> </a:t>
            </a:r>
            <a:r>
              <a:rPr lang="zh-CN" altLang="en-US" sz="2400" dirty="0" smtClean="0">
                <a:latin typeface="+mn-ea"/>
                <a:ea typeface="+mn-ea"/>
                <a:sym typeface="Wingdings" panose="05000000000000000000" pitchFamily="2" charset="2"/>
              </a:rPr>
              <a:t>如何对指令周期不同阶段的时间定时？</a:t>
            </a:r>
            <a:r>
              <a:rPr lang="en-US" altLang="zh-CN" sz="2400" dirty="0" smtClean="0">
                <a:latin typeface="+mn-ea"/>
                <a:ea typeface="+mn-ea"/>
                <a:sym typeface="Wingdings" panose="05000000000000000000" pitchFamily="2" charset="2"/>
              </a:rPr>
              <a:t>(</a:t>
            </a:r>
            <a:r>
              <a:rPr lang="zh-CN" altLang="en-US" sz="2400" dirty="0" smtClean="0">
                <a:latin typeface="+mn-ea"/>
                <a:ea typeface="+mn-ea"/>
                <a:sym typeface="Wingdings" panose="05000000000000000000" pitchFamily="2" charset="2"/>
              </a:rPr>
              <a:t>定时是同步系统要解决的关键问题</a:t>
            </a:r>
            <a:r>
              <a:rPr lang="en-US" altLang="zh-CN" sz="2400" dirty="0" smtClean="0">
                <a:latin typeface="+mn-ea"/>
                <a:ea typeface="+mn-ea"/>
                <a:sym typeface="Wingdings" panose="05000000000000000000" pitchFamily="2" charset="2"/>
              </a:rPr>
              <a:t>)</a:t>
            </a:r>
            <a:endParaRPr lang="zh-CN" altLang="en-US" sz="24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4" y="193924"/>
            <a:ext cx="410681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9.2 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指令周期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8829" y="925793"/>
            <a:ext cx="517654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指令周期的几个时间划分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4" name="TextBox 24"/>
          <p:cNvSpPr txBox="1"/>
          <p:nvPr/>
        </p:nvSpPr>
        <p:spPr>
          <a:xfrm>
            <a:off x="939324" y="4242635"/>
            <a:ext cx="1059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时钟</a:t>
            </a:r>
            <a:r>
              <a:rPr lang="zh-CN" altLang="en-US" sz="24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周期 </a:t>
            </a:r>
            <a:r>
              <a:rPr lang="en-US" altLang="zh-CN" sz="24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= </a:t>
            </a:r>
            <a:r>
              <a:rPr lang="zh-CN" altLang="en-US" sz="24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节拍脉冲 </a:t>
            </a:r>
            <a:r>
              <a:rPr lang="zh-CN" altLang="en-US" sz="2400" dirty="0" smtClean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         数据通路上完成</a:t>
            </a:r>
            <a:r>
              <a:rPr lang="zh-CN" altLang="en-US" sz="24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一次</a:t>
            </a:r>
            <a:r>
              <a:rPr lang="zh-CN" altLang="en-US" sz="2400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微</a:t>
            </a:r>
            <a:r>
              <a:rPr lang="zh-CN" altLang="en-US" sz="2400" dirty="0" smtClean="0">
                <a:solidFill>
                  <a:srgbClr val="0066FF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操作</a:t>
            </a:r>
            <a:r>
              <a:rPr lang="zh-CN" altLang="en-US" sz="2400" dirty="0" smtClean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所需要的最短时间</a:t>
            </a:r>
            <a:endParaRPr lang="en-US" altLang="zh-CN" sz="2400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082427" y="1954952"/>
            <a:ext cx="7969396" cy="1793749"/>
            <a:chOff x="1708522" y="3448052"/>
            <a:chExt cx="8405222" cy="219379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708522" y="3481602"/>
              <a:ext cx="0" cy="216024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3806128" y="3481602"/>
              <a:ext cx="0" cy="1748109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927855" y="3481602"/>
              <a:ext cx="0" cy="1748109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8010459" y="3481602"/>
              <a:ext cx="0" cy="1748109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0113744" y="3481602"/>
              <a:ext cx="0" cy="216024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2254751" y="3448052"/>
              <a:ext cx="0" cy="424978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2771987" y="3481602"/>
              <a:ext cx="0" cy="424978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3288958" y="3481602"/>
              <a:ext cx="0" cy="424978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939324" y="2290568"/>
            <a:ext cx="9361192" cy="355034"/>
            <a:chOff x="574980" y="1751009"/>
            <a:chExt cx="11387094" cy="426113"/>
          </a:xfrm>
        </p:grpSpPr>
        <p:sp>
          <p:nvSpPr>
            <p:cNvPr id="15" name="Line 12"/>
            <p:cNvSpPr>
              <a:spLocks noChangeShapeType="1"/>
            </p:cNvSpPr>
            <p:nvPr/>
          </p:nvSpPr>
          <p:spPr bwMode="auto">
            <a:xfrm flipV="1">
              <a:off x="2267639" y="1798185"/>
              <a:ext cx="0" cy="303033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2267640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2875384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2572349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2572349" y="2101221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875384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483127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3180093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3180093" y="2101221"/>
              <a:ext cx="30303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483127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3787836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3787837" y="2101221"/>
              <a:ext cx="292192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Line 51"/>
            <p:cNvSpPr>
              <a:spLocks noChangeShapeType="1"/>
            </p:cNvSpPr>
            <p:nvPr/>
          </p:nvSpPr>
          <p:spPr bwMode="auto">
            <a:xfrm>
              <a:off x="1964606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Line 52"/>
            <p:cNvSpPr>
              <a:spLocks noChangeShapeType="1"/>
            </p:cNvSpPr>
            <p:nvPr/>
          </p:nvSpPr>
          <p:spPr bwMode="auto">
            <a:xfrm>
              <a:off x="1964606" y="2101221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Text Box 129"/>
            <p:cNvSpPr txBox="1">
              <a:spLocks noChangeArrowheads="1"/>
            </p:cNvSpPr>
            <p:nvPr/>
          </p:nvSpPr>
          <p:spPr bwMode="auto">
            <a:xfrm>
              <a:off x="574980" y="1751009"/>
              <a:ext cx="1443182" cy="426113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dirty="0">
                  <a:solidFill>
                    <a:srgbClr val="C00000"/>
                  </a:solidFill>
                </a:rPr>
                <a:t>节拍脉冲</a:t>
              </a:r>
              <a:endParaRPr lang="zh-CN" altLang="el-GR" sz="1705" dirty="0">
                <a:solidFill>
                  <a:srgbClr val="C00000"/>
                </a:solidFill>
              </a:endParaRPr>
            </a:p>
          </p:txBody>
        </p:sp>
        <p:sp>
          <p:nvSpPr>
            <p:cNvPr id="30" name="Line 12"/>
            <p:cNvSpPr>
              <a:spLocks noChangeShapeType="1"/>
            </p:cNvSpPr>
            <p:nvPr/>
          </p:nvSpPr>
          <p:spPr bwMode="auto">
            <a:xfrm flipV="1">
              <a:off x="4686897" y="1798186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4686897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>
              <a:off x="5294641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Line 15"/>
            <p:cNvSpPr>
              <a:spLocks noChangeShapeType="1"/>
            </p:cNvSpPr>
            <p:nvPr/>
          </p:nvSpPr>
          <p:spPr bwMode="auto">
            <a:xfrm>
              <a:off x="4991606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Line 16"/>
            <p:cNvSpPr>
              <a:spLocks noChangeShapeType="1"/>
            </p:cNvSpPr>
            <p:nvPr/>
          </p:nvSpPr>
          <p:spPr bwMode="auto">
            <a:xfrm>
              <a:off x="4991606" y="2101221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Line 17"/>
            <p:cNvSpPr>
              <a:spLocks noChangeShapeType="1"/>
            </p:cNvSpPr>
            <p:nvPr/>
          </p:nvSpPr>
          <p:spPr bwMode="auto">
            <a:xfrm>
              <a:off x="5294641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Line 18"/>
            <p:cNvSpPr>
              <a:spLocks noChangeShapeType="1"/>
            </p:cNvSpPr>
            <p:nvPr/>
          </p:nvSpPr>
          <p:spPr bwMode="auto">
            <a:xfrm>
              <a:off x="5902384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Line 19"/>
            <p:cNvSpPr>
              <a:spLocks noChangeShapeType="1"/>
            </p:cNvSpPr>
            <p:nvPr/>
          </p:nvSpPr>
          <p:spPr bwMode="auto">
            <a:xfrm>
              <a:off x="5599350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Line 20"/>
            <p:cNvSpPr>
              <a:spLocks noChangeShapeType="1"/>
            </p:cNvSpPr>
            <p:nvPr/>
          </p:nvSpPr>
          <p:spPr bwMode="auto">
            <a:xfrm>
              <a:off x="5599350" y="2101221"/>
              <a:ext cx="30303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Line 21"/>
            <p:cNvSpPr>
              <a:spLocks noChangeShapeType="1"/>
            </p:cNvSpPr>
            <p:nvPr/>
          </p:nvSpPr>
          <p:spPr bwMode="auto">
            <a:xfrm>
              <a:off x="5902384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Line 23"/>
            <p:cNvSpPr>
              <a:spLocks noChangeShapeType="1"/>
            </p:cNvSpPr>
            <p:nvPr/>
          </p:nvSpPr>
          <p:spPr bwMode="auto">
            <a:xfrm>
              <a:off x="6207093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Line 24"/>
            <p:cNvSpPr>
              <a:spLocks noChangeShapeType="1"/>
            </p:cNvSpPr>
            <p:nvPr/>
          </p:nvSpPr>
          <p:spPr bwMode="auto">
            <a:xfrm>
              <a:off x="6207094" y="2101221"/>
              <a:ext cx="292192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Line 49"/>
            <p:cNvSpPr>
              <a:spLocks noChangeShapeType="1"/>
            </p:cNvSpPr>
            <p:nvPr/>
          </p:nvSpPr>
          <p:spPr bwMode="auto">
            <a:xfrm flipV="1">
              <a:off x="4079154" y="1798186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Line 50"/>
            <p:cNvSpPr>
              <a:spLocks noChangeShapeType="1"/>
            </p:cNvSpPr>
            <p:nvPr/>
          </p:nvSpPr>
          <p:spPr bwMode="auto">
            <a:xfrm>
              <a:off x="4079154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Line 51"/>
            <p:cNvSpPr>
              <a:spLocks noChangeShapeType="1"/>
            </p:cNvSpPr>
            <p:nvPr/>
          </p:nvSpPr>
          <p:spPr bwMode="auto">
            <a:xfrm>
              <a:off x="4383863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Line 52"/>
            <p:cNvSpPr>
              <a:spLocks noChangeShapeType="1"/>
            </p:cNvSpPr>
            <p:nvPr/>
          </p:nvSpPr>
          <p:spPr bwMode="auto">
            <a:xfrm>
              <a:off x="4383863" y="2101221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Line 12"/>
            <p:cNvSpPr>
              <a:spLocks noChangeShapeType="1"/>
            </p:cNvSpPr>
            <p:nvPr/>
          </p:nvSpPr>
          <p:spPr bwMode="auto">
            <a:xfrm flipV="1">
              <a:off x="7116671" y="1806651"/>
              <a:ext cx="0" cy="294569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Line 13"/>
            <p:cNvSpPr>
              <a:spLocks noChangeShapeType="1"/>
            </p:cNvSpPr>
            <p:nvPr/>
          </p:nvSpPr>
          <p:spPr bwMode="auto">
            <a:xfrm>
              <a:off x="7116671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Line 14"/>
            <p:cNvSpPr>
              <a:spLocks noChangeShapeType="1"/>
            </p:cNvSpPr>
            <p:nvPr/>
          </p:nvSpPr>
          <p:spPr bwMode="auto">
            <a:xfrm>
              <a:off x="7724415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Line 15"/>
            <p:cNvSpPr>
              <a:spLocks noChangeShapeType="1"/>
            </p:cNvSpPr>
            <p:nvPr/>
          </p:nvSpPr>
          <p:spPr bwMode="auto">
            <a:xfrm>
              <a:off x="7421380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Line 16"/>
            <p:cNvSpPr>
              <a:spLocks noChangeShapeType="1"/>
            </p:cNvSpPr>
            <p:nvPr/>
          </p:nvSpPr>
          <p:spPr bwMode="auto">
            <a:xfrm>
              <a:off x="7421380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Line 17"/>
            <p:cNvSpPr>
              <a:spLocks noChangeShapeType="1"/>
            </p:cNvSpPr>
            <p:nvPr/>
          </p:nvSpPr>
          <p:spPr bwMode="auto">
            <a:xfrm>
              <a:off x="7724415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Line 18"/>
            <p:cNvSpPr>
              <a:spLocks noChangeShapeType="1"/>
            </p:cNvSpPr>
            <p:nvPr/>
          </p:nvSpPr>
          <p:spPr bwMode="auto">
            <a:xfrm>
              <a:off x="8332158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Line 19"/>
            <p:cNvSpPr>
              <a:spLocks noChangeShapeType="1"/>
            </p:cNvSpPr>
            <p:nvPr/>
          </p:nvSpPr>
          <p:spPr bwMode="auto">
            <a:xfrm>
              <a:off x="8029124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Line 20"/>
            <p:cNvSpPr>
              <a:spLocks noChangeShapeType="1"/>
            </p:cNvSpPr>
            <p:nvPr/>
          </p:nvSpPr>
          <p:spPr bwMode="auto">
            <a:xfrm>
              <a:off x="8029124" y="2109686"/>
              <a:ext cx="30303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Line 21"/>
            <p:cNvSpPr>
              <a:spLocks noChangeShapeType="1"/>
            </p:cNvSpPr>
            <p:nvPr/>
          </p:nvSpPr>
          <p:spPr bwMode="auto">
            <a:xfrm>
              <a:off x="8332158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Line 23"/>
            <p:cNvSpPr>
              <a:spLocks noChangeShapeType="1"/>
            </p:cNvSpPr>
            <p:nvPr/>
          </p:nvSpPr>
          <p:spPr bwMode="auto">
            <a:xfrm>
              <a:off x="8636867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Line 24"/>
            <p:cNvSpPr>
              <a:spLocks noChangeShapeType="1"/>
            </p:cNvSpPr>
            <p:nvPr/>
          </p:nvSpPr>
          <p:spPr bwMode="auto">
            <a:xfrm>
              <a:off x="8636868" y="2109686"/>
              <a:ext cx="292192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Line 49"/>
            <p:cNvSpPr>
              <a:spLocks noChangeShapeType="1"/>
            </p:cNvSpPr>
            <p:nvPr/>
          </p:nvSpPr>
          <p:spPr bwMode="auto">
            <a:xfrm flipV="1">
              <a:off x="6526231" y="1798186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Line 50"/>
            <p:cNvSpPr>
              <a:spLocks noChangeShapeType="1"/>
            </p:cNvSpPr>
            <p:nvPr/>
          </p:nvSpPr>
          <p:spPr bwMode="auto">
            <a:xfrm>
              <a:off x="6526231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Line 51"/>
            <p:cNvSpPr>
              <a:spLocks noChangeShapeType="1"/>
            </p:cNvSpPr>
            <p:nvPr/>
          </p:nvSpPr>
          <p:spPr bwMode="auto">
            <a:xfrm>
              <a:off x="6830940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Line 52"/>
            <p:cNvSpPr>
              <a:spLocks noChangeShapeType="1"/>
            </p:cNvSpPr>
            <p:nvPr/>
          </p:nvSpPr>
          <p:spPr bwMode="auto">
            <a:xfrm>
              <a:off x="6830941" y="2101221"/>
              <a:ext cx="27630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Line 12"/>
            <p:cNvSpPr>
              <a:spLocks noChangeShapeType="1"/>
            </p:cNvSpPr>
            <p:nvPr/>
          </p:nvSpPr>
          <p:spPr bwMode="auto">
            <a:xfrm flipV="1">
              <a:off x="9535928" y="1806651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Line 13"/>
            <p:cNvSpPr>
              <a:spLocks noChangeShapeType="1"/>
            </p:cNvSpPr>
            <p:nvPr/>
          </p:nvSpPr>
          <p:spPr bwMode="auto">
            <a:xfrm>
              <a:off x="9535928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Line 14"/>
            <p:cNvSpPr>
              <a:spLocks noChangeShapeType="1"/>
            </p:cNvSpPr>
            <p:nvPr/>
          </p:nvSpPr>
          <p:spPr bwMode="auto">
            <a:xfrm>
              <a:off x="10143672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Line 15"/>
            <p:cNvSpPr>
              <a:spLocks noChangeShapeType="1"/>
            </p:cNvSpPr>
            <p:nvPr/>
          </p:nvSpPr>
          <p:spPr bwMode="auto">
            <a:xfrm>
              <a:off x="9840637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Line 16"/>
            <p:cNvSpPr>
              <a:spLocks noChangeShapeType="1"/>
            </p:cNvSpPr>
            <p:nvPr/>
          </p:nvSpPr>
          <p:spPr bwMode="auto">
            <a:xfrm>
              <a:off x="9840637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Line 17"/>
            <p:cNvSpPr>
              <a:spLocks noChangeShapeType="1"/>
            </p:cNvSpPr>
            <p:nvPr/>
          </p:nvSpPr>
          <p:spPr bwMode="auto">
            <a:xfrm>
              <a:off x="10143672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Line 18"/>
            <p:cNvSpPr>
              <a:spLocks noChangeShapeType="1"/>
            </p:cNvSpPr>
            <p:nvPr/>
          </p:nvSpPr>
          <p:spPr bwMode="auto">
            <a:xfrm>
              <a:off x="10751415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Line 19"/>
            <p:cNvSpPr>
              <a:spLocks noChangeShapeType="1"/>
            </p:cNvSpPr>
            <p:nvPr/>
          </p:nvSpPr>
          <p:spPr bwMode="auto">
            <a:xfrm>
              <a:off x="10448381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Line 20"/>
            <p:cNvSpPr>
              <a:spLocks noChangeShapeType="1"/>
            </p:cNvSpPr>
            <p:nvPr/>
          </p:nvSpPr>
          <p:spPr bwMode="auto">
            <a:xfrm>
              <a:off x="10448381" y="2109686"/>
              <a:ext cx="30303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Line 21"/>
            <p:cNvSpPr>
              <a:spLocks noChangeShapeType="1"/>
            </p:cNvSpPr>
            <p:nvPr/>
          </p:nvSpPr>
          <p:spPr bwMode="auto">
            <a:xfrm>
              <a:off x="10751415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Line 23"/>
            <p:cNvSpPr>
              <a:spLocks noChangeShapeType="1"/>
            </p:cNvSpPr>
            <p:nvPr/>
          </p:nvSpPr>
          <p:spPr bwMode="auto">
            <a:xfrm>
              <a:off x="11056124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Line 24"/>
            <p:cNvSpPr>
              <a:spLocks noChangeShapeType="1"/>
            </p:cNvSpPr>
            <p:nvPr/>
          </p:nvSpPr>
          <p:spPr bwMode="auto">
            <a:xfrm>
              <a:off x="11056125" y="2109686"/>
              <a:ext cx="292192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Line 49"/>
            <p:cNvSpPr>
              <a:spLocks noChangeShapeType="1"/>
            </p:cNvSpPr>
            <p:nvPr/>
          </p:nvSpPr>
          <p:spPr bwMode="auto">
            <a:xfrm flipV="1">
              <a:off x="8928185" y="1806651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Line 50"/>
            <p:cNvSpPr>
              <a:spLocks noChangeShapeType="1"/>
            </p:cNvSpPr>
            <p:nvPr/>
          </p:nvSpPr>
          <p:spPr bwMode="auto">
            <a:xfrm>
              <a:off x="8928185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Line 51"/>
            <p:cNvSpPr>
              <a:spLocks noChangeShapeType="1"/>
            </p:cNvSpPr>
            <p:nvPr/>
          </p:nvSpPr>
          <p:spPr bwMode="auto">
            <a:xfrm>
              <a:off x="9232894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Line 52"/>
            <p:cNvSpPr>
              <a:spLocks noChangeShapeType="1"/>
            </p:cNvSpPr>
            <p:nvPr/>
          </p:nvSpPr>
          <p:spPr bwMode="auto">
            <a:xfrm>
              <a:off x="9232894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Line 49"/>
            <p:cNvSpPr>
              <a:spLocks noChangeShapeType="1"/>
            </p:cNvSpPr>
            <p:nvPr/>
          </p:nvSpPr>
          <p:spPr bwMode="auto">
            <a:xfrm flipV="1">
              <a:off x="11354330" y="1806651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Line 50"/>
            <p:cNvSpPr>
              <a:spLocks noChangeShapeType="1"/>
            </p:cNvSpPr>
            <p:nvPr/>
          </p:nvSpPr>
          <p:spPr bwMode="auto">
            <a:xfrm>
              <a:off x="11354330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Line 51"/>
            <p:cNvSpPr>
              <a:spLocks noChangeShapeType="1"/>
            </p:cNvSpPr>
            <p:nvPr/>
          </p:nvSpPr>
          <p:spPr bwMode="auto">
            <a:xfrm>
              <a:off x="11659039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Line 52"/>
            <p:cNvSpPr>
              <a:spLocks noChangeShapeType="1"/>
            </p:cNvSpPr>
            <p:nvPr/>
          </p:nvSpPr>
          <p:spPr bwMode="auto">
            <a:xfrm>
              <a:off x="11659039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2082427" y="2869956"/>
            <a:ext cx="1988841" cy="617733"/>
            <a:chOff x="2321453" y="5672063"/>
            <a:chExt cx="2097606" cy="651516"/>
          </a:xfrm>
        </p:grpSpPr>
        <p:cxnSp>
          <p:nvCxnSpPr>
            <p:cNvPr id="84" name="直接箭头连接符 83"/>
            <p:cNvCxnSpPr/>
            <p:nvPr/>
          </p:nvCxnSpPr>
          <p:spPr>
            <a:xfrm>
              <a:off x="2321453" y="5672065"/>
              <a:ext cx="2097606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 Box 129"/>
            <p:cNvSpPr txBox="1">
              <a:spLocks noChangeArrowheads="1"/>
            </p:cNvSpPr>
            <p:nvPr/>
          </p:nvSpPr>
          <p:spPr bwMode="auto">
            <a:xfrm>
              <a:off x="2787786" y="5672063"/>
              <a:ext cx="1251305" cy="651516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b="1" dirty="0">
                  <a:solidFill>
                    <a:srgbClr val="240CD2"/>
                  </a:solidFill>
                </a:rPr>
                <a:t>机器周期（取指令）</a:t>
              </a:r>
              <a:endParaRPr lang="zh-CN" altLang="el-GR" sz="1705" b="1" dirty="0">
                <a:solidFill>
                  <a:srgbClr val="240CD2"/>
                </a:solidFill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4071989" y="2867985"/>
            <a:ext cx="1988841" cy="617733"/>
            <a:chOff x="4419819" y="5669984"/>
            <a:chExt cx="2097606" cy="651516"/>
          </a:xfrm>
        </p:grpSpPr>
        <p:cxnSp>
          <p:nvCxnSpPr>
            <p:cNvPr id="87" name="直接箭头连接符 86"/>
            <p:cNvCxnSpPr/>
            <p:nvPr/>
          </p:nvCxnSpPr>
          <p:spPr>
            <a:xfrm>
              <a:off x="4419819" y="5672065"/>
              <a:ext cx="2097606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 Box 129"/>
            <p:cNvSpPr txBox="1">
              <a:spLocks noChangeArrowheads="1"/>
            </p:cNvSpPr>
            <p:nvPr/>
          </p:nvSpPr>
          <p:spPr bwMode="auto">
            <a:xfrm>
              <a:off x="4887658" y="5669984"/>
              <a:ext cx="1251305" cy="651516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b="1" dirty="0">
                  <a:solidFill>
                    <a:schemeClr val="tx1"/>
                  </a:solidFill>
                </a:rPr>
                <a:t>机器周期（译码）</a:t>
              </a:r>
              <a:endParaRPr lang="zh-CN" altLang="el-GR" sz="1705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6061551" y="2866013"/>
            <a:ext cx="1988841" cy="617733"/>
            <a:chOff x="6518185" y="5667905"/>
            <a:chExt cx="2097606" cy="651516"/>
          </a:xfrm>
        </p:grpSpPr>
        <p:cxnSp>
          <p:nvCxnSpPr>
            <p:cNvPr id="90" name="直接箭头连接符 89"/>
            <p:cNvCxnSpPr/>
            <p:nvPr/>
          </p:nvCxnSpPr>
          <p:spPr>
            <a:xfrm>
              <a:off x="6518185" y="5672065"/>
              <a:ext cx="2097606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 Box 129"/>
            <p:cNvSpPr txBox="1">
              <a:spLocks noChangeArrowheads="1"/>
            </p:cNvSpPr>
            <p:nvPr/>
          </p:nvSpPr>
          <p:spPr bwMode="auto">
            <a:xfrm>
              <a:off x="6987530" y="5667905"/>
              <a:ext cx="1251305" cy="651516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b="1" dirty="0">
                  <a:solidFill>
                    <a:schemeClr val="tx1"/>
                  </a:solidFill>
                </a:rPr>
                <a:t>机器周期（执行）</a:t>
              </a:r>
              <a:endParaRPr lang="zh-CN" altLang="el-GR" sz="1705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8051113" y="2864042"/>
            <a:ext cx="1988841" cy="617733"/>
            <a:chOff x="8616551" y="5665826"/>
            <a:chExt cx="2097606" cy="651516"/>
          </a:xfrm>
        </p:grpSpPr>
        <p:cxnSp>
          <p:nvCxnSpPr>
            <p:cNvPr id="93" name="直接箭头连接符 92"/>
            <p:cNvCxnSpPr/>
            <p:nvPr/>
          </p:nvCxnSpPr>
          <p:spPr>
            <a:xfrm>
              <a:off x="8616551" y="5672065"/>
              <a:ext cx="2097606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 Box 129"/>
            <p:cNvSpPr txBox="1">
              <a:spLocks noChangeArrowheads="1"/>
            </p:cNvSpPr>
            <p:nvPr/>
          </p:nvSpPr>
          <p:spPr bwMode="auto">
            <a:xfrm>
              <a:off x="9087402" y="5665826"/>
              <a:ext cx="1251305" cy="651516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b="1" dirty="0">
                  <a:solidFill>
                    <a:schemeClr val="tx1"/>
                  </a:solidFill>
                </a:rPr>
                <a:t>机器周期（写回）</a:t>
              </a:r>
              <a:endParaRPr lang="zh-CN" altLang="el-GR" sz="1705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2082427" y="3620972"/>
            <a:ext cx="7957527" cy="377031"/>
            <a:chOff x="2321453" y="6464153"/>
            <a:chExt cx="8392704" cy="397650"/>
          </a:xfrm>
        </p:grpSpPr>
        <p:cxnSp>
          <p:nvCxnSpPr>
            <p:cNvPr id="96" name="直接箭头连接符 95"/>
            <p:cNvCxnSpPr/>
            <p:nvPr/>
          </p:nvCxnSpPr>
          <p:spPr>
            <a:xfrm>
              <a:off x="2321453" y="6464153"/>
              <a:ext cx="839270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 Box 129"/>
            <p:cNvSpPr txBox="1">
              <a:spLocks noChangeArrowheads="1"/>
            </p:cNvSpPr>
            <p:nvPr/>
          </p:nvSpPr>
          <p:spPr bwMode="auto">
            <a:xfrm>
              <a:off x="5915133" y="6487353"/>
              <a:ext cx="1251305" cy="374450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b="1" dirty="0">
                  <a:solidFill>
                    <a:srgbClr val="240CD2"/>
                  </a:solidFill>
                </a:rPr>
                <a:t>指令周期</a:t>
              </a:r>
              <a:endParaRPr lang="zh-CN" altLang="el-GR" sz="1705" b="1" dirty="0">
                <a:solidFill>
                  <a:srgbClr val="240CD2"/>
                </a:solidFill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2082428" y="1792391"/>
            <a:ext cx="1984026" cy="359810"/>
            <a:chOff x="2321453" y="4535570"/>
            <a:chExt cx="2092527" cy="379487"/>
          </a:xfrm>
        </p:grpSpPr>
        <p:cxnSp>
          <p:nvCxnSpPr>
            <p:cNvPr id="99" name="直接箭头连接符 98"/>
            <p:cNvCxnSpPr/>
            <p:nvPr/>
          </p:nvCxnSpPr>
          <p:spPr>
            <a:xfrm>
              <a:off x="2321453" y="4879977"/>
              <a:ext cx="5269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矩形 99"/>
            <p:cNvSpPr/>
            <p:nvPr/>
          </p:nvSpPr>
          <p:spPr>
            <a:xfrm>
              <a:off x="2357245" y="4540607"/>
              <a:ext cx="453437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5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T1</a:t>
              </a:r>
              <a:endParaRPr lang="zh-CN" altLang="en-US" sz="170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01" name="直接箭头连接符 100"/>
            <p:cNvCxnSpPr/>
            <p:nvPr/>
          </p:nvCxnSpPr>
          <p:spPr>
            <a:xfrm>
              <a:off x="2843315" y="4879977"/>
              <a:ext cx="5269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/>
            <p:cNvCxnSpPr/>
            <p:nvPr/>
          </p:nvCxnSpPr>
          <p:spPr>
            <a:xfrm>
              <a:off x="3365177" y="4879977"/>
              <a:ext cx="5269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箭头连接符 102"/>
            <p:cNvCxnSpPr/>
            <p:nvPr/>
          </p:nvCxnSpPr>
          <p:spPr>
            <a:xfrm>
              <a:off x="3887039" y="4879977"/>
              <a:ext cx="5269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矩形 103"/>
            <p:cNvSpPr/>
            <p:nvPr/>
          </p:nvSpPr>
          <p:spPr>
            <a:xfrm>
              <a:off x="2874832" y="4538219"/>
              <a:ext cx="480488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5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T2</a:t>
              </a:r>
              <a:endParaRPr lang="zh-CN" altLang="en-US" sz="170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3392419" y="4535831"/>
              <a:ext cx="480488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5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T3</a:t>
              </a:r>
              <a:endParaRPr lang="zh-CN" altLang="en-US" sz="170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3925251" y="4535570"/>
              <a:ext cx="485559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5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T4</a:t>
              </a:r>
              <a:endParaRPr lang="zh-CN" altLang="en-US" sz="170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27" name="TextBox 24"/>
          <p:cNvSpPr txBox="1"/>
          <p:nvPr/>
        </p:nvSpPr>
        <p:spPr>
          <a:xfrm>
            <a:off x="939324" y="4902142"/>
            <a:ext cx="1059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</a:pPr>
            <a:r>
              <a:rPr lang="zh-CN" altLang="en-US" sz="2400" dirty="0" smtClean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机器</a:t>
            </a:r>
            <a:r>
              <a:rPr lang="zh-CN" altLang="en-US" sz="24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周期 </a:t>
            </a:r>
            <a:r>
              <a:rPr lang="en-US" altLang="zh-CN" sz="24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= CPU</a:t>
            </a:r>
            <a:r>
              <a:rPr lang="zh-CN" altLang="en-US" sz="24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周期   从主存读出一条指令的</a:t>
            </a:r>
            <a:r>
              <a:rPr lang="zh-CN" altLang="en-US" sz="2400" u="sng" dirty="0">
                <a:solidFill>
                  <a:srgbClr val="0000FF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最短时间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    </a:t>
            </a:r>
            <a:r>
              <a:rPr lang="zh-CN" altLang="en-US" sz="24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可</a:t>
            </a:r>
            <a:r>
              <a:rPr lang="zh-CN" altLang="en-US" sz="2400" dirty="0" smtClean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完成  </a:t>
            </a:r>
            <a:r>
              <a:rPr lang="zh-CN" altLang="en-US" sz="2400" u="sng" dirty="0">
                <a:solidFill>
                  <a:srgbClr val="0000FF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复杂操作</a:t>
            </a:r>
            <a:endParaRPr lang="zh-CN" altLang="en-US" sz="2400" u="sng" dirty="0">
              <a:solidFill>
                <a:srgbClr val="0000FF"/>
              </a:solidFill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128" name="TextBox 24"/>
          <p:cNvSpPr txBox="1"/>
          <p:nvPr/>
        </p:nvSpPr>
        <p:spPr>
          <a:xfrm>
            <a:off x="947450" y="5672876"/>
            <a:ext cx="9509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</a:pPr>
            <a:r>
              <a:rPr lang="zh-CN" altLang="en-US" sz="2400" dirty="0" smtClean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指令周期</a:t>
            </a:r>
            <a:r>
              <a:rPr lang="zh-CN" altLang="en-US" sz="24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：</a:t>
            </a:r>
            <a:r>
              <a:rPr lang="zh-CN" altLang="en-US" sz="2400" dirty="0">
                <a:solidFill>
                  <a:srgbClr val="240CD2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从主存取一条指令并执行指令的</a:t>
            </a:r>
            <a:r>
              <a:rPr lang="zh-CN" altLang="en-US" sz="2400" dirty="0" smtClean="0">
                <a:solidFill>
                  <a:srgbClr val="240CD2"/>
                </a:solidFill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时间</a:t>
            </a:r>
            <a:endParaRPr lang="zh-CN" altLang="en-US" sz="2400" dirty="0">
              <a:solidFill>
                <a:srgbClr val="240CD2"/>
              </a:solidFill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7" grpId="0"/>
      <p:bldP spid="128" grpId="0"/>
    </p:bld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4.xml><?xml version="1.0" encoding="utf-8"?>
<p:tagLst xmlns:p="http://schemas.openxmlformats.org/presentationml/2006/main">
  <p:tag name="COMMONDATA" val="eyJoZGlkIjoiOWMzMjdlMmU2YTZjMTI3Y2NjMGFiZWQwMzk5Mzg0OD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5228</Words>
  <Application>WPS 演示</Application>
  <PresentationFormat>宽屏</PresentationFormat>
  <Paragraphs>1508</Paragraphs>
  <Slides>27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27</vt:i4>
      </vt:variant>
    </vt:vector>
  </HeadingPairs>
  <TitlesOfParts>
    <vt:vector size="57" baseType="lpstr">
      <vt:lpstr>Arial</vt:lpstr>
      <vt:lpstr>宋体</vt:lpstr>
      <vt:lpstr>Wingdings</vt:lpstr>
      <vt:lpstr>微软雅黑</vt:lpstr>
      <vt:lpstr>Segoe UI</vt:lpstr>
      <vt:lpstr>MS UI Gothic</vt:lpstr>
      <vt:lpstr>黑体</vt:lpstr>
      <vt:lpstr>华文细黑</vt:lpstr>
      <vt:lpstr>禹卫书法行书简体</vt:lpstr>
      <vt:lpstr>Segoe UI Black</vt:lpstr>
      <vt:lpstr>Times New Roman</vt:lpstr>
      <vt:lpstr>Calibri</vt:lpstr>
      <vt:lpstr>Verdana</vt:lpstr>
      <vt:lpstr>等线</vt:lpstr>
      <vt:lpstr>等线 Light</vt:lpstr>
      <vt:lpstr>Arial Unicode MS</vt:lpstr>
      <vt:lpstr>Symbol</vt:lpstr>
      <vt:lpstr>Century</vt:lpstr>
      <vt:lpstr>Calibri</vt:lpstr>
      <vt:lpstr>PingFang SC</vt:lpstr>
      <vt:lpstr>Segoe Print</vt:lpstr>
      <vt:lpstr>Courier New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5_nordridesign</vt:lpstr>
      <vt:lpstr>PowerPoint 演示文稿</vt:lpstr>
      <vt:lpstr>本讲主要内容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(1)D触发器定时模型</vt:lpstr>
      <vt:lpstr>(2) 如何确定时钟周期T的值小值</vt:lpstr>
      <vt:lpstr>PowerPoint 演示文稿</vt:lpstr>
      <vt:lpstr>(4) 数据通路时延举例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admin</cp:lastModifiedBy>
  <cp:revision>2346</cp:revision>
  <dcterms:created xsi:type="dcterms:W3CDTF">2018-05-09T10:41:00Z</dcterms:created>
  <dcterms:modified xsi:type="dcterms:W3CDTF">2022-05-18T00:54:58Z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2052-11.1.0.11636</vt:lpwstr>
  </property>
  <property fmtid="{D5CDD505-2E9C-101B-9397-08002B2CF9AE}" pid="3" name="ICV">
    <vt:lpwstr>929ED49EE3BE49EDBD34A4A1AFD931D5</vt:lpwstr>
  </property>
</Properties>
</file>